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728" r:id="rId5"/>
    <p:sldMasterId id="2147483648" r:id="rId6"/>
  </p:sldMasterIdLst>
  <p:notesMasterIdLst>
    <p:notesMasterId r:id="rId22"/>
  </p:notesMasterIdLst>
  <p:sldIdLst>
    <p:sldId id="2962" r:id="rId7"/>
    <p:sldId id="2961" r:id="rId8"/>
    <p:sldId id="2960" r:id="rId9"/>
    <p:sldId id="2959" r:id="rId10"/>
    <p:sldId id="2958" r:id="rId11"/>
    <p:sldId id="2957" r:id="rId12"/>
    <p:sldId id="2963" r:id="rId13"/>
    <p:sldId id="2964" r:id="rId14"/>
    <p:sldId id="2965" r:id="rId15"/>
    <p:sldId id="2956" r:id="rId16"/>
    <p:sldId id="2955" r:id="rId17"/>
    <p:sldId id="2954" r:id="rId18"/>
    <p:sldId id="2953" r:id="rId19"/>
    <p:sldId id="2952" r:id="rId20"/>
    <p:sldId id="2951" r:id="rId2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312B98-FA0B-4BD0-FB2C-D905F19BA438}" name="Moonen Kris" initials="MK" userId="S::kris.moonen@vvsg.be::8ee8de72-b56b-4589-a614-216a8973d65d" providerId="AD"/>
  <p188:author id="{CE8359CC-F595-753D-6C53-B34CACB74C31}" name="Van Daele Gawein" initials="VDG" userId="S::gawein.vandaele@vvsg.be::a3575ea4-7cf6-454c-bfde-af0264d87c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A51"/>
    <a:srgbClr val="9DA2AA"/>
    <a:srgbClr val="42AE2D"/>
    <a:srgbClr val="797F8A"/>
    <a:srgbClr val="F2F5FA"/>
    <a:srgbClr val="1C3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3FC69-C572-A402-B2DC-3A13628552C1}" v="625" dt="2023-03-09T11:39:57.847"/>
    <p1510:client id="{C46BFD94-D65E-417A-9455-8AE965BF2B1E}" v="127" dt="2023-03-08T21:13:29.341"/>
    <p1510:client id="{E744CB78-1FF4-4F56-8ED4-F64E2E0FFBB7}" v="11" dt="2023-03-09T14:47:41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7D842-E65B-427B-AF30-3FDCF78D63F3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035BE-E286-44E9-9340-8EFBD7E2FD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2712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 b="1">
                <a:latin typeface="Calibri"/>
                <a:ea typeface="Calibri"/>
                <a:cs typeface="Calibri"/>
                <a:sym typeface="Calibri"/>
              </a:defRPr>
            </a:pPr>
            <a:endParaRPr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hape 4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buFontTx/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296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hape 4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buFontTx/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</p:spTree>
    <p:extLst>
      <p:ext uri="{BB962C8B-B14F-4D97-AF65-F5344CB8AC3E}">
        <p14:creationId xmlns:p14="http://schemas.microsoft.com/office/powerpoint/2010/main" val="295363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0"/>
          </a:p>
        </p:txBody>
      </p:sp>
    </p:spTree>
    <p:extLst>
      <p:ext uri="{BB962C8B-B14F-4D97-AF65-F5344CB8AC3E}">
        <p14:creationId xmlns:p14="http://schemas.microsoft.com/office/powerpoint/2010/main" val="3935357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490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</p:spTree>
    <p:extLst>
      <p:ext uri="{BB962C8B-B14F-4D97-AF65-F5344CB8AC3E}">
        <p14:creationId xmlns:p14="http://schemas.microsoft.com/office/powerpoint/2010/main" val="1093974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</p:spTree>
    <p:extLst>
      <p:ext uri="{BB962C8B-B14F-4D97-AF65-F5344CB8AC3E}">
        <p14:creationId xmlns:p14="http://schemas.microsoft.com/office/powerpoint/2010/main" val="2969466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hape 4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 defTabSz="914400">
              <a:lnSpc>
                <a:spcPct val="100000"/>
              </a:lnSpc>
              <a:buFontTx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25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hape 4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 defTabSz="914400">
              <a:lnSpc>
                <a:spcPct val="100000"/>
              </a:lnSpc>
              <a:buFontTx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28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hape 4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 defTabSz="914400">
              <a:lnSpc>
                <a:spcPct val="100000"/>
              </a:lnSpc>
              <a:buFontTx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6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hape 4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 defTabSz="914400">
              <a:lnSpc>
                <a:spcPct val="100000"/>
              </a:lnSpc>
              <a:buFontTx/>
              <a:buChar char="-"/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76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1906D-FCD3-45B6-A144-AFA1A118A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E54A4B-410C-4A6E-A871-8EBDA01D8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93FD92-3BE1-4022-95C4-91198D59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280DC9-524A-4711-8666-01AAD55F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8FD239-EA84-4D23-87A8-624EC1F4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13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2A85B-F813-4D7D-9D04-A2EE7687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D36706-7171-4487-B40F-A02960B1F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944180-72CA-4346-91C3-BFE0ABFF0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561D45-7696-4CF7-9848-7A4E6220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7ECB60-123E-48CC-B3E6-B24B49C9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324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872D8F1-812F-440C-8026-FA929986F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333994C-66AC-4974-A5B3-1650DF2FA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E00A3B-EAFB-43A6-8E5C-1CB77292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C2DC25-14F2-411C-8E27-4AABB598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E7B4BC-19A4-4888-A81C-66AD4B20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4987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ACDB2-C957-4816-A7F5-8D9D5C533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871143-F108-401C-85CF-0055AF3DC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2BAC19-C9D7-45B7-AC56-8915C9297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C9F50D-A608-4444-91CD-495348F7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FE7906-28DF-493E-82DB-544F06BB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877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2276A-9B7A-4FBA-A9EE-43BA3AB05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1E5A63-2590-4AA6-8FA7-114A3ED24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0B4BD6-1B70-4E90-8AE7-5CC657A5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2AD11F-CDC9-490A-9D53-CBA977E41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ECA3F0-F8D2-45A5-B0CB-ECEE9D75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6932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850DF-B0F5-41A5-9D27-302AF48B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17E95E-EC65-47E2-B545-165768048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9F56CD-DEAF-4617-8B3B-66D14982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D51A29-6B3C-4940-A999-360D7ACD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853E7B-6BBD-4D45-811E-CF0A6B0A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851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870FE-673E-4967-9B85-F09A0F241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A27329-0C53-4C9C-9B0F-E0FCE58A3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904DA9-ECED-4878-9A5E-EC3C77F68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B309E2-AC10-430D-916A-F08C2D36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5A417A-C5A4-4BF4-B757-8A58379A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2E1FBC6-02E3-47E9-B049-7DB860A8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8398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FE75C-0044-4950-A0EA-373068F2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DA4663-14FD-4442-8290-F87A352C2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9D5C3A-64F8-4945-BE27-A62BFD33D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CF8DD5D-D58A-41AE-B743-1B665F2F0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8913B45-BE94-44D5-B5EB-7FD89712F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9AC226-C805-49CE-82C0-F4BDD43F4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E5BF5DC-1B1D-4CE8-9CC1-0F444AF0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EF80DC5-E898-4E82-A334-AD098105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0332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FEBBC-B8BA-41A6-B7D6-8D49E126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7C83D4-794B-4428-8014-9FF59F74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9D69665-7475-41A1-9BFA-0C37409A8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1D3321-B42C-4FDA-9906-E4F3B47E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8263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BF96906-F1C6-4EC8-A1EC-13D61D4B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A5606C-1B08-4E25-93C7-D61A9224D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268" y="6439607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A02A3DED-9ECE-4D2E-9EA5-7433266C20C4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179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D0759-D4BB-492E-B814-8415D4EC4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C7F203-573C-428D-B2F4-A0EB632C7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4F6800-BF2D-4F68-B356-E734778CF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2D0EEA-6394-4F2C-8557-32C3EDAC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06EF7C-D64E-4FFF-945B-60350D3FB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1151A9-678E-4178-8185-5BB09E5C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60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60DE8-B1ED-4AE3-8513-2F940130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50DE2B-46F2-438D-937B-C088EC992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E92E30-1865-42A4-8DB0-60282673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ED7169-EAE6-4EF3-BA22-3C3B561D9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FEC64-94E5-47CE-AD18-45FAEF15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8299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E7AAC-E5E5-4DAC-94B2-E94B74A4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B728A7-B018-4051-BCD8-64F9DD59C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F52D11-3A98-4034-8E98-7462B4694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9D9320-C411-4786-A15B-D57DD65A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DF3B03-8DC8-4A0E-B7C9-E82BB3143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54A232-8AA9-4D95-BA15-507785A4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102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BACA1-B706-4949-93A9-E6FDD85E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A640FD6-BBF4-47FD-B258-5E494B1A7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BF6D0-C410-43D5-9887-9B3DFC99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7FD35B-63EC-4B0A-99CD-E59EF3B2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3D5F6F-9BCE-4C33-B152-53016E6C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326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84E495F-414D-44B2-BBC8-5CA1F0867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0724710-DD7B-4E2B-A67A-FA534E2DF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2A6FD-FD71-4F20-984C-92C084DC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600215-FB96-4CA4-B732-EDE65837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AD7375-C2D0-4436-AA00-98A8D7666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4271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CD17E-869D-4727-9E3C-E92CBDA57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98ECF3-CD73-4721-B933-71D16C6A1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B42A92-4152-432A-B344-25ABAE8D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EAA03A-8290-4004-8C43-25F5A53E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159A1C-13BD-4DB6-B314-D1A74944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7157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lnSpc>
                <a:spcPct val="90000"/>
              </a:lnSpc>
              <a:defRPr sz="44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9" tIns="91439" rIns="91439" bIns="91439"/>
          <a:lstStyle>
            <a:lvl1pPr marL="228600" indent="-22860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3" y="6354248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lnSpc>
                <a:spcPct val="90000"/>
              </a:lnSpc>
              <a:defRPr sz="4400" b="0" spc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9" tIns="91439" rIns="91439" bIns="91439"/>
          <a:lstStyle>
            <a:lvl1pPr marL="228600" indent="-22860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spcBef>
                <a:spcPts val="1000"/>
              </a:spcBef>
              <a:buSzPct val="100000"/>
              <a:buFont typeface="Arial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3" y="6354248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73FC6-53BC-4B51-8218-5E7B96D7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5D9637-F0C1-449B-925D-151236043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30D98D-15C9-4096-9063-B21B3EFBA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1EF48E0-CFEB-4261-935C-AF3A84F9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201677-43B3-49C7-A1BD-06CCCC88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46851AE-0D41-4482-9202-33E7F8C4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890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BB9C1-1F2F-4D96-85EB-C102BD1B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7C9F34-D041-44C2-9F17-89AED17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B69120-19E4-4C6C-A3BB-32ADB29D3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C905B5-6AE6-4CAE-A979-02FEF2FAB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B8FCD87-20F7-45CD-9933-B074CE65E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5C8E0F4-E1FE-41B3-8F68-4775F9B5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AD0290B-A1C3-4FDA-9DCA-769D632D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B28E96C-E326-4ECA-B0E9-2D098369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101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D4701-2D85-4AB8-B7CB-57AB8439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5F4B75B-7E72-455F-80FE-ED3AA334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E4EB71-3F99-4FAA-A358-FC27F637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072045-2D70-44FC-B882-2F20C00C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10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352EFF8-CFFF-451F-843B-B4B07D9D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6B5827F-6023-4B3E-B2A4-2C835405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388F5F-9E05-4A51-BDD1-4BFC2812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433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92DC7-8C55-46E5-99C4-2B1E6D7E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F5E75A-05B3-4AF3-88D9-C40C5684D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E51E5B-4929-477D-AF5E-7426F9F86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7031458-8F03-47E2-B6C6-CB713202B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A4E87D-B510-404E-AAF7-04D9597DD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0ED45D-8811-4DB6-BA70-820CF293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662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E063E-590F-4B1D-B642-D350EC97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E7D8D8B-78FA-4E58-83EF-BA1C760DE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606FAD-3C02-4920-BE4C-27C6CB046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A512A3-B22A-44D7-90EA-BEF5789AB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2280CD-8F8D-4B49-AC58-6FF889C1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6D23DC-776C-4338-B665-E50CE817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477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CD28668-BEC3-4ABB-9D41-40711158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8E9F23-2388-4EB0-BD04-E8F4602A9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C29525-E8FD-4F59-9707-6020BB161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1CF94-AD14-4283-AF74-D28E0B54D7D7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D63390-05A4-4C5F-B508-7954091DA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A0DC24-791C-4336-A21C-CE8B0DA3D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75914-64E8-4422-B468-D402E339A4A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197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  <p:sldLayoutId id="2147483739" r:id="rId3"/>
    <p:sldLayoutId id="2147483677" r:id="rId4"/>
    <p:sldLayoutId id="2147483678" r:id="rId5"/>
    <p:sldLayoutId id="2147483744" r:id="rId6"/>
    <p:sldLayoutId id="2147483743" r:id="rId7"/>
    <p:sldLayoutId id="2147483734" r:id="rId8"/>
    <p:sldLayoutId id="2147483735" r:id="rId9"/>
    <p:sldLayoutId id="2147483732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0DF1D89-CE7B-41AC-97BD-ACE478D05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A31224-0F75-49F0-AB8B-39B0A94E1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88276B-753D-4A12-9351-89D9995E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7A773-0CAF-454F-A6BE-0FE64EE3061E}" type="datetimeFigureOut">
              <a:rPr lang="nl-BE" smtClean="0"/>
              <a:t>24/09/2024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1E01D1-E9DB-4FE6-B66B-400D36462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EF0A58-A6F6-44E4-B70C-833FCAFD6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3DED-9ECE-4D2E-9EA5-7433266C20C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149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  <p:sldLayoutId id="2147483731" r:id="rId3"/>
    <p:sldLayoutId id="2147483727" r:id="rId4"/>
    <p:sldLayoutId id="2147483666" r:id="rId5"/>
    <p:sldLayoutId id="2147483754" r:id="rId6"/>
    <p:sldLayoutId id="2147483668" r:id="rId7"/>
    <p:sldLayoutId id="2147483736" r:id="rId8"/>
    <p:sldLayoutId id="2147483737" r:id="rId9"/>
    <p:sldLayoutId id="2147483671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7" r:id="rId14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pic>
        <p:nvPicPr>
          <p:cNvPr id="201" name="Google Shape;150;p2" descr="Google Shape;150;p2"/>
          <p:cNvPicPr>
            <a:picLocks noChangeAspect="1"/>
          </p:cNvPicPr>
          <p:nvPr/>
        </p:nvPicPr>
        <p:blipFill>
          <a:blip r:embed="rId3"/>
          <a:srcRect l="8208" t="6483" r="12889"/>
          <a:stretch>
            <a:fillRect/>
          </a:stretch>
        </p:blipFill>
        <p:spPr>
          <a:xfrm>
            <a:off x="3523488" y="10"/>
            <a:ext cx="8668512" cy="685791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Rectangle 10"/>
          <p:cNvSpPr/>
          <p:nvPr/>
        </p:nvSpPr>
        <p:spPr>
          <a:xfrm>
            <a:off x="-1" y="0"/>
            <a:ext cx="9756602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8000"/>
                </a:srgbClr>
              </a:gs>
              <a:gs pos="35000">
                <a:srgbClr val="FFFFFF">
                  <a:alpha val="79000"/>
                </a:srgbClr>
              </a:gs>
              <a:gs pos="58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203" name="Titel 1"/>
          <p:cNvSpPr txBox="1">
            <a:spLocks noGrp="1"/>
          </p:cNvSpPr>
          <p:nvPr>
            <p:ph type="title"/>
          </p:nvPr>
        </p:nvSpPr>
        <p:spPr>
          <a:xfrm>
            <a:off x="651342" y="1826933"/>
            <a:ext cx="4023360" cy="320413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96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lang="nl-BE" sz="5000">
                <a:solidFill>
                  <a:srgbClr val="F1667B"/>
                </a:solidFill>
              </a:rPr>
              <a:t>Afvalwater</a:t>
            </a:r>
            <a:r>
              <a:rPr sz="5000"/>
              <a:t> </a:t>
            </a:r>
            <a:r>
              <a:rPr sz="5000" err="1"/>
              <a:t>als</a:t>
            </a:r>
            <a:r>
              <a:rPr sz="5000"/>
              <a:t> </a:t>
            </a:r>
            <a:r>
              <a:rPr sz="5000" err="1"/>
              <a:t>duurzame</a:t>
            </a:r>
            <a:r>
              <a:rPr sz="5000"/>
              <a:t> </a:t>
            </a:r>
            <a:r>
              <a:rPr sz="5000" err="1"/>
              <a:t>warmtebron</a:t>
            </a:r>
            <a:endParaRPr sz="5000"/>
          </a:p>
        </p:txBody>
      </p:sp>
      <p:sp>
        <p:nvSpPr>
          <p:cNvPr id="204" name="Rectangle"/>
          <p:cNvSpPr/>
          <p:nvPr/>
        </p:nvSpPr>
        <p:spPr>
          <a:xfrm>
            <a:off x="-63500" y="-25400"/>
            <a:ext cx="348542" cy="6908800"/>
          </a:xfrm>
          <a:prstGeom prst="rect">
            <a:avLst/>
          </a:prstGeom>
          <a:gradFill>
            <a:gsLst>
              <a:gs pos="0">
                <a:srgbClr val="0A1236"/>
              </a:gs>
              <a:gs pos="100000">
                <a:srgbClr val="F1667B"/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472" y="6133714"/>
            <a:ext cx="766309" cy="556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311649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Groene Warmte"/>
          <p:cNvSpPr txBox="1"/>
          <p:nvPr/>
        </p:nvSpPr>
        <p:spPr>
          <a:xfrm>
            <a:off x="2677129" y="3112691"/>
            <a:ext cx="3825811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 err="1"/>
              <a:t>Groene</a:t>
            </a:r>
            <a:r>
              <a:rPr sz="2250"/>
              <a:t> </a:t>
            </a:r>
            <a:r>
              <a:rPr lang="nl-BE" sz="2250"/>
              <a:t>w</a:t>
            </a:r>
            <a:r>
              <a:rPr sz="2250" err="1"/>
              <a:t>armte</a:t>
            </a:r>
            <a:endParaRPr sz="2250"/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610" y="2963683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Financieel Interessant"/>
          <p:cNvSpPr txBox="1"/>
          <p:nvPr/>
        </p:nvSpPr>
        <p:spPr>
          <a:xfrm>
            <a:off x="2677129" y="3896772"/>
            <a:ext cx="3919099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 err="1"/>
              <a:t>Financieel</a:t>
            </a:r>
            <a:r>
              <a:rPr sz="2250"/>
              <a:t> </a:t>
            </a:r>
            <a:r>
              <a:rPr lang="nl-BE" sz="2250"/>
              <a:t>i</a:t>
            </a:r>
            <a:r>
              <a:rPr sz="2250" err="1"/>
              <a:t>nteressant</a:t>
            </a:r>
            <a:endParaRPr sz="2250"/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610" y="3747764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Heel flexibele techniek"/>
          <p:cNvSpPr txBox="1"/>
          <p:nvPr/>
        </p:nvSpPr>
        <p:spPr>
          <a:xfrm>
            <a:off x="7150976" y="3098997"/>
            <a:ext cx="4541173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/>
              <a:t>Heel flexibele techniek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457" y="2949989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Onuitputtelijke bron"/>
          <p:cNvSpPr txBox="1"/>
          <p:nvPr/>
        </p:nvSpPr>
        <p:spPr>
          <a:xfrm>
            <a:off x="7150976" y="3883078"/>
            <a:ext cx="5305205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 err="1"/>
              <a:t>Onuitputtelijke</a:t>
            </a:r>
            <a:r>
              <a:rPr sz="2250"/>
              <a:t> </a:t>
            </a:r>
            <a:r>
              <a:rPr sz="2250" err="1"/>
              <a:t>bron</a:t>
            </a:r>
            <a:endParaRPr sz="2250"/>
          </a:p>
        </p:txBody>
      </p:sp>
      <p:pic>
        <p:nvPicPr>
          <p:cNvPr id="4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457" y="3734070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Rioolwater als permanent betrouwbare bron"/>
          <p:cNvSpPr txBox="1"/>
          <p:nvPr/>
        </p:nvSpPr>
        <p:spPr>
          <a:xfrm>
            <a:off x="2677129" y="4694548"/>
            <a:ext cx="3825811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 err="1"/>
              <a:t>Rioolwater</a:t>
            </a:r>
            <a:r>
              <a:rPr sz="2250"/>
              <a:t> </a:t>
            </a:r>
            <a:r>
              <a:rPr sz="2250" err="1"/>
              <a:t>als</a:t>
            </a:r>
            <a:r>
              <a:rPr sz="2250"/>
              <a:t> permanent </a:t>
            </a:r>
            <a:r>
              <a:rPr sz="2250" err="1"/>
              <a:t>betrouwbare</a:t>
            </a:r>
            <a:r>
              <a:rPr sz="2250"/>
              <a:t> </a:t>
            </a:r>
            <a:r>
              <a:rPr sz="2250" err="1"/>
              <a:t>bron</a:t>
            </a:r>
            <a:endParaRPr sz="2250"/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610" y="4545540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Voordelen riothermie"/>
          <p:cNvSpPr txBox="1">
            <a:spLocks noGrp="1"/>
          </p:cNvSpPr>
          <p:nvPr>
            <p:ph type="title"/>
          </p:nvPr>
        </p:nvSpPr>
        <p:spPr>
          <a:xfrm>
            <a:off x="1315973" y="819268"/>
            <a:ext cx="9560055" cy="14089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96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sz="5000"/>
              <a:t>Voordelen </a:t>
            </a:r>
            <a:r>
              <a:rPr sz="5000">
                <a:solidFill>
                  <a:srgbClr val="F1667B"/>
                </a:solidFill>
              </a:rPr>
              <a:t>riothermie</a:t>
            </a:r>
          </a:p>
        </p:txBody>
      </p:sp>
      <p:sp>
        <p:nvSpPr>
          <p:cNvPr id="2" name="Onuitputtelijke bron">
            <a:extLst>
              <a:ext uri="{FF2B5EF4-FFF2-40B4-BE49-F238E27FC236}">
                <a16:creationId xmlns:a16="http://schemas.microsoft.com/office/drawing/2014/main" id="{A8F3EF15-7F54-405E-B512-42D42BCF9B8C}"/>
              </a:ext>
            </a:extLst>
          </p:cNvPr>
          <p:cNvSpPr txBox="1"/>
          <p:nvPr/>
        </p:nvSpPr>
        <p:spPr>
          <a:xfrm>
            <a:off x="7164011" y="4664267"/>
            <a:ext cx="5305205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t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nl-BE" sz="2250"/>
              <a:t>CO2-uitstoot reducerend</a:t>
            </a:r>
            <a:endParaRPr sz="225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5533C3C2-03B3-7F02-6D5A-4523A4C33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975" y="4545539"/>
            <a:ext cx="635001" cy="635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21628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4BADCD8-F5FD-E31C-192F-0F5175A0F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78" t="32172" r="40316" b="40605"/>
          <a:stretch/>
        </p:blipFill>
        <p:spPr>
          <a:xfrm>
            <a:off x="432487" y="1522709"/>
            <a:ext cx="5237621" cy="24979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B12764D-6CB1-477B-2BDB-1A7B7940F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71" t="26743" r="41108" b="13918"/>
          <a:stretch/>
        </p:blipFill>
        <p:spPr>
          <a:xfrm>
            <a:off x="6023545" y="1429038"/>
            <a:ext cx="4979774" cy="503354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0538CEC-1C98-6DCE-7A2E-5287D616ED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13" t="26553" r="43743" b="38404"/>
          <a:stretch/>
        </p:blipFill>
        <p:spPr>
          <a:xfrm>
            <a:off x="1397102" y="4082253"/>
            <a:ext cx="3978087" cy="2380331"/>
          </a:xfrm>
          <a:prstGeom prst="rect">
            <a:avLst/>
          </a:prstGeom>
        </p:spPr>
      </p:pic>
      <p:sp>
        <p:nvSpPr>
          <p:cNvPr id="12" name="Tekstvak 22">
            <a:extLst>
              <a:ext uri="{FF2B5EF4-FFF2-40B4-BE49-F238E27FC236}">
                <a16:creationId xmlns:a16="http://schemas.microsoft.com/office/drawing/2014/main" id="{2CA894C6-76C8-D3E7-B593-31265BC03BC0}"/>
              </a:ext>
            </a:extLst>
          </p:cNvPr>
          <p:cNvSpPr txBox="1"/>
          <p:nvPr/>
        </p:nvSpPr>
        <p:spPr>
          <a:xfrm>
            <a:off x="442797" y="723123"/>
            <a:ext cx="10787511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nl-BE" sz="2250">
                <a:latin typeface="Arial" panose="020B0604020202020204" pitchFamily="34" charset="0"/>
              </a:rPr>
              <a:t>Riothermie vs. Gas = 77% minder CO2 uitstoot</a:t>
            </a:r>
            <a:br>
              <a:rPr lang="nl-BE" sz="2250">
                <a:latin typeface="Arial" panose="020B0604020202020204" pitchFamily="34" charset="0"/>
              </a:rPr>
            </a:br>
            <a:r>
              <a:rPr lang="nl-BE" sz="2250">
                <a:latin typeface="Arial" panose="020B0604020202020204" pitchFamily="34" charset="0"/>
              </a:rPr>
              <a:t>Riothermie vs. Lucht warmtepompen voor koeling = 33% minder CO2 uitstoot</a:t>
            </a: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37876679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Factoren om rekening mee te houden"/>
          <p:cNvSpPr txBox="1">
            <a:spLocks noGrp="1"/>
          </p:cNvSpPr>
          <p:nvPr>
            <p:ph type="title"/>
          </p:nvPr>
        </p:nvSpPr>
        <p:spPr>
          <a:xfrm>
            <a:off x="997034" y="819268"/>
            <a:ext cx="10197933" cy="14089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96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sz="5000" err="1"/>
              <a:t>Factoren</a:t>
            </a:r>
            <a:r>
              <a:rPr sz="5000"/>
              <a:t> om </a:t>
            </a:r>
            <a:r>
              <a:rPr sz="5000" err="1">
                <a:solidFill>
                  <a:srgbClr val="F1667B"/>
                </a:solidFill>
              </a:rPr>
              <a:t>rekening</a:t>
            </a:r>
            <a:r>
              <a:rPr sz="5000">
                <a:solidFill>
                  <a:srgbClr val="F1667B"/>
                </a:solidFill>
              </a:rPr>
              <a:t> mee </a:t>
            </a:r>
            <a:r>
              <a:rPr sz="5000" err="1">
                <a:solidFill>
                  <a:srgbClr val="F1667B"/>
                </a:solidFill>
              </a:rPr>
              <a:t>te</a:t>
            </a:r>
            <a:r>
              <a:rPr sz="5000">
                <a:solidFill>
                  <a:srgbClr val="F1667B"/>
                </a:solidFill>
              </a:rPr>
              <a:t> </a:t>
            </a:r>
            <a:r>
              <a:rPr sz="5000" err="1">
                <a:solidFill>
                  <a:srgbClr val="F1667B"/>
                </a:solidFill>
              </a:rPr>
              <a:t>houden</a:t>
            </a:r>
            <a:endParaRPr lang="en-US" sz="5000" err="1">
              <a:solidFill>
                <a:srgbClr val="F1667B"/>
              </a:solidFill>
            </a:endParaRP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Tekstvak 20"/>
          <p:cNvSpPr txBox="1"/>
          <p:nvPr/>
        </p:nvSpPr>
        <p:spPr>
          <a:xfrm>
            <a:off x="4926329" y="4850104"/>
            <a:ext cx="2339343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2500"/>
              <a:t>Smeltwater</a:t>
            </a:r>
          </a:p>
        </p:txBody>
      </p:sp>
      <p:sp>
        <p:nvSpPr>
          <p:cNvPr id="444" name="Tekstvak 22"/>
          <p:cNvSpPr txBox="1"/>
          <p:nvPr/>
        </p:nvSpPr>
        <p:spPr>
          <a:xfrm>
            <a:off x="1277128" y="4850104"/>
            <a:ext cx="243055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2500"/>
              <a:t>Passieve koeling</a:t>
            </a:r>
          </a:p>
        </p:txBody>
      </p:sp>
      <p:sp>
        <p:nvSpPr>
          <p:cNvPr id="445" name="Tekstvak 25"/>
          <p:cNvSpPr txBox="1"/>
          <p:nvPr/>
        </p:nvSpPr>
        <p:spPr>
          <a:xfrm>
            <a:off x="8421112" y="4850104"/>
            <a:ext cx="2887394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2500"/>
              <a:t>Geografische ligging</a:t>
            </a: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763" y="3615552"/>
            <a:ext cx="1041287" cy="1041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121" y="3555867"/>
            <a:ext cx="1160658" cy="1160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1694" y="3663081"/>
            <a:ext cx="946230" cy="9462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49414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eel van de duurzaamheidsoplossing"/>
          <p:cNvSpPr txBox="1">
            <a:spLocks noGrp="1"/>
          </p:cNvSpPr>
          <p:nvPr>
            <p:ph type="title"/>
          </p:nvPr>
        </p:nvSpPr>
        <p:spPr>
          <a:xfrm>
            <a:off x="997034" y="819268"/>
            <a:ext cx="10197933" cy="14089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96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sz="5000" err="1"/>
              <a:t>Deel</a:t>
            </a:r>
            <a:r>
              <a:rPr sz="5000"/>
              <a:t> van de </a:t>
            </a:r>
            <a:r>
              <a:rPr sz="5000" err="1">
                <a:solidFill>
                  <a:srgbClr val="F1667B"/>
                </a:solidFill>
              </a:rPr>
              <a:t>duurzaamheidsoplossing</a:t>
            </a:r>
            <a:endParaRPr sz="5000">
              <a:solidFill>
                <a:srgbClr val="F1667B"/>
              </a:solidFill>
            </a:endParaRP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Afbeelding 3" descr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5" y="2385927"/>
            <a:ext cx="5267572" cy="3511715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ekstvak 22"/>
          <p:cNvSpPr txBox="1"/>
          <p:nvPr/>
        </p:nvSpPr>
        <p:spPr>
          <a:xfrm>
            <a:off x="4880722" y="5690108"/>
            <a:ext cx="243055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5000" b="1">
                <a:solidFill>
                  <a:srgbClr val="F1667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500"/>
              <a:t>Riothermie</a:t>
            </a:r>
          </a:p>
        </p:txBody>
      </p:sp>
      <p:sp>
        <p:nvSpPr>
          <p:cNvPr id="456" name="Tekstvak 22"/>
          <p:cNvSpPr txBox="1"/>
          <p:nvPr/>
        </p:nvSpPr>
        <p:spPr>
          <a:xfrm>
            <a:off x="1359373" y="4759381"/>
            <a:ext cx="243055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500" err="1"/>
              <a:t>Beovelden</a:t>
            </a:r>
            <a:endParaRPr sz="2500"/>
          </a:p>
        </p:txBody>
      </p:sp>
      <p:sp>
        <p:nvSpPr>
          <p:cNvPr id="457" name="Tekstvak 22"/>
          <p:cNvSpPr txBox="1"/>
          <p:nvPr/>
        </p:nvSpPr>
        <p:spPr>
          <a:xfrm>
            <a:off x="8233511" y="2763735"/>
            <a:ext cx="2574904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500" err="1"/>
              <a:t>Koude-warmte</a:t>
            </a:r>
            <a:r>
              <a:rPr sz="2500"/>
              <a:t> </a:t>
            </a:r>
            <a:r>
              <a:rPr sz="2500" err="1"/>
              <a:t>opslag</a:t>
            </a:r>
            <a:r>
              <a:rPr sz="2500"/>
              <a:t> (KWO)</a:t>
            </a:r>
          </a:p>
        </p:txBody>
      </p:sp>
      <p:sp>
        <p:nvSpPr>
          <p:cNvPr id="458" name="Tekstvak 22"/>
          <p:cNvSpPr txBox="1"/>
          <p:nvPr/>
        </p:nvSpPr>
        <p:spPr>
          <a:xfrm>
            <a:off x="7880934" y="4678254"/>
            <a:ext cx="3099974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500" err="1"/>
              <a:t>Luchtwarmtepompen</a:t>
            </a:r>
            <a:endParaRPr sz="2500"/>
          </a:p>
        </p:txBody>
      </p:sp>
      <p:sp>
        <p:nvSpPr>
          <p:cNvPr id="459" name="Tekstvak 22"/>
          <p:cNvSpPr txBox="1"/>
          <p:nvPr/>
        </p:nvSpPr>
        <p:spPr>
          <a:xfrm>
            <a:off x="2208718" y="2417136"/>
            <a:ext cx="243055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500" err="1"/>
              <a:t>Warmtenetten</a:t>
            </a:r>
            <a:endParaRPr sz="2500"/>
          </a:p>
        </p:txBody>
      </p:sp>
      <p:sp>
        <p:nvSpPr>
          <p:cNvPr id="460" name="Tekstvak 22"/>
          <p:cNvSpPr txBox="1"/>
          <p:nvPr/>
        </p:nvSpPr>
        <p:spPr>
          <a:xfrm>
            <a:off x="1211092" y="3503207"/>
            <a:ext cx="243055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nl-BE" sz="2500" err="1"/>
              <a:t>Aquathermie</a:t>
            </a: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38733964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iothermie iets voor u? Wat nu?"/>
          <p:cNvSpPr txBox="1">
            <a:spLocks noGrp="1"/>
          </p:cNvSpPr>
          <p:nvPr>
            <p:ph type="title"/>
          </p:nvPr>
        </p:nvSpPr>
        <p:spPr>
          <a:xfrm>
            <a:off x="67032" y="308625"/>
            <a:ext cx="12057937" cy="14089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90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lang="nl-BE" sz="5000"/>
              <a:t>Riothermie iets voor u</a:t>
            </a:r>
            <a:r>
              <a:rPr sz="5000"/>
              <a:t>? </a:t>
            </a:r>
            <a:r>
              <a:rPr sz="5000">
                <a:solidFill>
                  <a:srgbClr val="F1667B"/>
                </a:solidFill>
              </a:rPr>
              <a:t>Wat nu?</a:t>
            </a:r>
          </a:p>
        </p:txBody>
      </p:sp>
      <p:pic>
        <p:nvPicPr>
          <p:cNvPr id="499" name="Afbeelding 6" descr="Afbeelding 6"/>
          <p:cNvPicPr>
            <a:picLocks noChangeAspect="1"/>
          </p:cNvPicPr>
          <p:nvPr/>
        </p:nvPicPr>
        <p:blipFill>
          <a:blip r:embed="rId3"/>
          <a:srcRect t="4428" r="50787" b="18129"/>
          <a:stretch>
            <a:fillRect/>
          </a:stretch>
        </p:blipFill>
        <p:spPr>
          <a:xfrm>
            <a:off x="-1" y="1622032"/>
            <a:ext cx="12192001" cy="5290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11973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Rectangle"/>
          <p:cNvSpPr/>
          <p:nvPr/>
        </p:nvSpPr>
        <p:spPr>
          <a:xfrm>
            <a:off x="-68287" y="-17875"/>
            <a:ext cx="4693445" cy="6901275"/>
          </a:xfrm>
          <a:prstGeom prst="rect">
            <a:avLst/>
          </a:prstGeom>
          <a:gradFill>
            <a:gsLst>
              <a:gs pos="0">
                <a:srgbClr val="0A1236"/>
              </a:gs>
              <a:gs pos="100000">
                <a:srgbClr val="F1667B"/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3">
            <a:alphaModFix amt="15000"/>
          </a:blip>
          <a:srcRect l="24992" r="24992"/>
          <a:stretch>
            <a:fillRect/>
          </a:stretch>
        </p:blipFill>
        <p:spPr>
          <a:xfrm>
            <a:off x="-58714" y="-48824"/>
            <a:ext cx="4693535" cy="6963172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Text"/>
          <p:cNvSpPr txBox="1"/>
          <p:nvPr/>
        </p:nvSpPr>
        <p:spPr>
          <a:xfrm>
            <a:off x="-3168206" y="-200244"/>
            <a:ext cx="51361" cy="16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 defTabSz="228600">
              <a:defRPr sz="1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750"/>
          </a:p>
        </p:txBody>
      </p:sp>
      <p:sp>
        <p:nvSpPr>
          <p:cNvPr id="512" name="Wat moet u onthouden  over riothermie"/>
          <p:cNvSpPr txBox="1"/>
          <p:nvPr/>
        </p:nvSpPr>
        <p:spPr>
          <a:xfrm>
            <a:off x="653259" y="2754081"/>
            <a:ext cx="3250354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>
              <a:defRPr sz="6000" b="1">
                <a:solidFill>
                  <a:srgbClr val="F1667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000">
                <a:solidFill>
                  <a:srgbClr val="FFFFFF"/>
                </a:solidFill>
              </a:rPr>
              <a:t>Wat moet u onthouden </a:t>
            </a:r>
            <a:br>
              <a:rPr sz="3000"/>
            </a:br>
            <a:r>
              <a:rPr sz="3000"/>
              <a:t>over riothermie</a:t>
            </a:r>
          </a:p>
        </p:txBody>
      </p:sp>
      <p:sp>
        <p:nvSpPr>
          <p:cNvPr id="513" name="Duurzaam"/>
          <p:cNvSpPr txBox="1"/>
          <p:nvPr/>
        </p:nvSpPr>
        <p:spPr>
          <a:xfrm>
            <a:off x="5881752" y="775273"/>
            <a:ext cx="3825811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/>
              <a:t>Duurzaam</a:t>
            </a:r>
          </a:p>
        </p:txBody>
      </p:sp>
      <p:pic>
        <p:nvPicPr>
          <p:cNvPr id="51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234" y="626265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Makkelijk in te zetten…"/>
          <p:cNvSpPr txBox="1"/>
          <p:nvPr/>
        </p:nvSpPr>
        <p:spPr>
          <a:xfrm>
            <a:off x="5881752" y="1662047"/>
            <a:ext cx="6237630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/>
              <a:t>Makkelijk in te zetten </a:t>
            </a:r>
          </a:p>
          <a:p>
            <a: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/>
              <a:t>als de locatie er zich toe leent</a:t>
            </a:r>
          </a:p>
        </p:txBody>
      </p:sp>
      <p:pic>
        <p:nvPicPr>
          <p:cNvPr id="5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234" y="1687664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Financieel Interessant"/>
          <p:cNvSpPr txBox="1"/>
          <p:nvPr/>
        </p:nvSpPr>
        <p:spPr>
          <a:xfrm>
            <a:off x="5881752" y="2898072"/>
            <a:ext cx="3825811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 err="1"/>
              <a:t>Financieel</a:t>
            </a:r>
            <a:r>
              <a:rPr sz="2250"/>
              <a:t> </a:t>
            </a:r>
            <a:r>
              <a:rPr lang="nl-BE" sz="2250"/>
              <a:t>i</a:t>
            </a:r>
            <a:r>
              <a:rPr sz="2250" err="1"/>
              <a:t>nteressant</a:t>
            </a:r>
            <a:endParaRPr sz="2250"/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234" y="2749064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Afvalwater = stabiele warmtebron"/>
          <p:cNvSpPr txBox="1"/>
          <p:nvPr/>
        </p:nvSpPr>
        <p:spPr>
          <a:xfrm>
            <a:off x="5881752" y="3959471"/>
            <a:ext cx="4843753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defRPr sz="45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 err="1"/>
              <a:t>Afvalwater</a:t>
            </a:r>
            <a:r>
              <a:rPr sz="2250"/>
              <a:t> = </a:t>
            </a:r>
            <a:r>
              <a:rPr sz="2250" err="1"/>
              <a:t>stabiele</a:t>
            </a:r>
            <a:r>
              <a:rPr sz="2250"/>
              <a:t> </a:t>
            </a:r>
            <a:r>
              <a:rPr sz="2250" err="1"/>
              <a:t>warmtebron</a:t>
            </a:r>
            <a:endParaRPr sz="2250"/>
          </a:p>
        </p:txBody>
      </p:sp>
      <p:pic>
        <p:nvPicPr>
          <p:cNvPr id="52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234" y="3810463"/>
            <a:ext cx="6350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Titel 1"/>
          <p:cNvSpPr txBox="1"/>
          <p:nvPr/>
        </p:nvSpPr>
        <p:spPr>
          <a:xfrm>
            <a:off x="5162804" y="4871862"/>
            <a:ext cx="6653051" cy="1797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>
            <a:normAutofit/>
          </a:bodyPr>
          <a:lstStyle/>
          <a:p>
            <a:pPr defTabSz="914400">
              <a:lnSpc>
                <a:spcPct val="90000"/>
              </a:lnSpc>
              <a:defRPr sz="42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sz="2100"/>
              <a:t>Projecten/masterplanontwikkeling in uw gemeente? </a:t>
            </a:r>
          </a:p>
          <a:p>
            <a:pPr defTabSz="914400">
              <a:lnSpc>
                <a:spcPct val="90000"/>
              </a:lnSpc>
              <a:defRPr sz="4200">
                <a:solidFill>
                  <a:srgbClr val="F1667B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endParaRPr sz="2100"/>
          </a:p>
          <a:p>
            <a:pPr defTabSz="914400">
              <a:lnSpc>
                <a:spcPct val="90000"/>
              </a:lnSpc>
              <a:defRPr sz="4200">
                <a:solidFill>
                  <a:srgbClr val="F1667B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sz="2100"/>
              <a:t>Denk aan Riothermie!</a:t>
            </a:r>
          </a:p>
        </p:txBody>
      </p:sp>
      <p:sp>
        <p:nvSpPr>
          <p:cNvPr id="522" name="Rounded Rectangle"/>
          <p:cNvSpPr/>
          <p:nvPr/>
        </p:nvSpPr>
        <p:spPr>
          <a:xfrm>
            <a:off x="5137575" y="4955264"/>
            <a:ext cx="6703509" cy="1554599"/>
          </a:xfrm>
          <a:prstGeom prst="roundRect">
            <a:avLst>
              <a:gd name="adj" fmla="val 15000"/>
            </a:avLst>
          </a:prstGeom>
          <a:ln w="63500">
            <a:solidFill>
              <a:srgbClr val="F1667B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9614399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"/>
          <p:cNvSpPr/>
          <p:nvPr/>
        </p:nvSpPr>
        <p:spPr>
          <a:xfrm>
            <a:off x="7498578" y="-17875"/>
            <a:ext cx="4693445" cy="6901275"/>
          </a:xfrm>
          <a:prstGeom prst="rect">
            <a:avLst/>
          </a:prstGeom>
          <a:gradFill>
            <a:gsLst>
              <a:gs pos="0">
                <a:srgbClr val="0A1236"/>
              </a:gs>
              <a:gs pos="100000">
                <a:srgbClr val="F1667B"/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3">
            <a:alphaModFix amt="15000"/>
          </a:blip>
          <a:srcRect l="24992" r="24992"/>
          <a:stretch>
            <a:fillRect/>
          </a:stretch>
        </p:blipFill>
        <p:spPr>
          <a:xfrm>
            <a:off x="7508151" y="-48824"/>
            <a:ext cx="4693535" cy="696317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effluent"/>
          <p:cNvSpPr txBox="1"/>
          <p:nvPr/>
        </p:nvSpPr>
        <p:spPr>
          <a:xfrm>
            <a:off x="8220123" y="3172520"/>
            <a:ext cx="325035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3000"/>
              <a:t>effluent</a:t>
            </a:r>
          </a:p>
        </p:txBody>
      </p:sp>
      <p:sp>
        <p:nvSpPr>
          <p:cNvPr id="335" name="Rectangle"/>
          <p:cNvSpPr/>
          <p:nvPr/>
        </p:nvSpPr>
        <p:spPr>
          <a:xfrm>
            <a:off x="-63500" y="-17875"/>
            <a:ext cx="4693444" cy="6901275"/>
          </a:xfrm>
          <a:prstGeom prst="rect">
            <a:avLst/>
          </a:prstGeom>
          <a:gradFill>
            <a:gsLst>
              <a:gs pos="0">
                <a:srgbClr val="0A1236"/>
              </a:gs>
              <a:gs pos="100000">
                <a:srgbClr val="F1667B"/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4">
            <a:alphaModFix amt="15000"/>
          </a:blip>
          <a:srcRect l="27515" r="27515"/>
          <a:stretch>
            <a:fillRect/>
          </a:stretch>
        </p:blipFill>
        <p:spPr>
          <a:xfrm>
            <a:off x="-53928" y="-48824"/>
            <a:ext cx="4693535" cy="696317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influent"/>
          <p:cNvSpPr txBox="1"/>
          <p:nvPr/>
        </p:nvSpPr>
        <p:spPr>
          <a:xfrm>
            <a:off x="667618" y="3176282"/>
            <a:ext cx="325035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3000"/>
              <a:t>influent</a:t>
            </a:r>
          </a:p>
        </p:txBody>
      </p:sp>
      <p:sp>
        <p:nvSpPr>
          <p:cNvPr id="338" name="Text"/>
          <p:cNvSpPr txBox="1"/>
          <p:nvPr/>
        </p:nvSpPr>
        <p:spPr>
          <a:xfrm>
            <a:off x="-3168206" y="-200244"/>
            <a:ext cx="51361" cy="16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 defTabSz="228600">
              <a:defRPr sz="1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750"/>
          </a:p>
        </p:txBody>
      </p:sp>
      <p:sp>
        <p:nvSpPr>
          <p:cNvPr id="339" name="riothermie…"/>
          <p:cNvSpPr txBox="1"/>
          <p:nvPr/>
        </p:nvSpPr>
        <p:spPr>
          <a:xfrm>
            <a:off x="667618" y="4012172"/>
            <a:ext cx="325035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riothermie</a:t>
            </a:r>
          </a:p>
          <a:p>
            <a: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op rioleringswater</a:t>
            </a:r>
          </a:p>
        </p:txBody>
      </p:sp>
      <p:pic>
        <p:nvPicPr>
          <p:cNvPr id="340" name="Group" descr="Gro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001" y="3190865"/>
            <a:ext cx="1817125" cy="47627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iothermie…"/>
          <p:cNvSpPr txBox="1"/>
          <p:nvPr/>
        </p:nvSpPr>
        <p:spPr>
          <a:xfrm>
            <a:off x="8229696" y="4012173"/>
            <a:ext cx="325035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riothermie</a:t>
            </a:r>
          </a:p>
          <a:p>
            <a: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op gezuiverd rioleringswater</a:t>
            </a:r>
          </a:p>
        </p:txBody>
      </p:sp>
      <p:sp>
        <p:nvSpPr>
          <p:cNvPr id="342" name="Triangle"/>
          <p:cNvSpPr/>
          <p:nvPr/>
        </p:nvSpPr>
        <p:spPr>
          <a:xfrm rot="16200000">
            <a:off x="4301253" y="3253937"/>
            <a:ext cx="635001" cy="35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43" name="Triangle"/>
          <p:cNvSpPr/>
          <p:nvPr/>
        </p:nvSpPr>
        <p:spPr>
          <a:xfrm rot="5400000">
            <a:off x="7179741" y="3257699"/>
            <a:ext cx="635001" cy="35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5854839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3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"/>
          <p:cNvSpPr/>
          <p:nvPr/>
        </p:nvSpPr>
        <p:spPr>
          <a:xfrm>
            <a:off x="-68287" y="-17875"/>
            <a:ext cx="4693445" cy="6901275"/>
          </a:xfrm>
          <a:prstGeom prst="rect">
            <a:avLst/>
          </a:prstGeom>
          <a:gradFill>
            <a:gsLst>
              <a:gs pos="0">
                <a:srgbClr val="0A1236"/>
              </a:gs>
              <a:gs pos="100000">
                <a:srgbClr val="F1667B"/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3">
            <a:alphaModFix amt="15000"/>
          </a:blip>
          <a:srcRect l="24992" r="24992"/>
          <a:stretch>
            <a:fillRect/>
          </a:stretch>
        </p:blipFill>
        <p:spPr>
          <a:xfrm>
            <a:off x="-58714" y="-48824"/>
            <a:ext cx="4693535" cy="6963172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ext"/>
          <p:cNvSpPr txBox="1"/>
          <p:nvPr/>
        </p:nvSpPr>
        <p:spPr>
          <a:xfrm>
            <a:off x="-3168206" y="-200244"/>
            <a:ext cx="51361" cy="16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 defTabSz="228600">
              <a:defRPr sz="1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750"/>
          </a:p>
        </p:txBody>
      </p:sp>
      <p:sp>
        <p:nvSpPr>
          <p:cNvPr id="401" name="effluent"/>
          <p:cNvSpPr txBox="1"/>
          <p:nvPr/>
        </p:nvSpPr>
        <p:spPr>
          <a:xfrm>
            <a:off x="658045" y="3172520"/>
            <a:ext cx="325035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3000"/>
              <a:t>effluent</a:t>
            </a:r>
          </a:p>
        </p:txBody>
      </p:sp>
      <p:sp>
        <p:nvSpPr>
          <p:cNvPr id="402" name="riothermie…"/>
          <p:cNvSpPr txBox="1"/>
          <p:nvPr/>
        </p:nvSpPr>
        <p:spPr>
          <a:xfrm>
            <a:off x="667618" y="4012173"/>
            <a:ext cx="325035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riothermie</a:t>
            </a:r>
          </a:p>
          <a:p>
            <a: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op gezuiverd rioleringswater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B674C2-DC1F-434D-8B84-0154F381D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"/>
          <a:stretch/>
        </p:blipFill>
        <p:spPr>
          <a:xfrm>
            <a:off x="4625157" y="1643449"/>
            <a:ext cx="7566843" cy="410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227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3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Afbeelding 4" descr="Afbeelding 4"/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3910352" y="1012169"/>
            <a:ext cx="9252034" cy="5204253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Text"/>
          <p:cNvSpPr txBox="1"/>
          <p:nvPr/>
        </p:nvSpPr>
        <p:spPr>
          <a:xfrm>
            <a:off x="-3168206" y="-200244"/>
            <a:ext cx="51361" cy="16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 defTabSz="228600">
              <a:defRPr sz="1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750"/>
          </a:p>
        </p:txBody>
      </p:sp>
      <p:sp>
        <p:nvSpPr>
          <p:cNvPr id="347" name="Rectangle"/>
          <p:cNvSpPr/>
          <p:nvPr/>
        </p:nvSpPr>
        <p:spPr>
          <a:xfrm>
            <a:off x="-63500" y="-17875"/>
            <a:ext cx="4693444" cy="6901275"/>
          </a:xfrm>
          <a:prstGeom prst="rect">
            <a:avLst/>
          </a:prstGeom>
          <a:gradFill>
            <a:gsLst>
              <a:gs pos="0">
                <a:srgbClr val="0A1236"/>
              </a:gs>
              <a:gs pos="100000">
                <a:srgbClr val="F1667B"/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4">
            <a:alphaModFix amt="15000"/>
          </a:blip>
          <a:srcRect l="27515" r="27515"/>
          <a:stretch>
            <a:fillRect/>
          </a:stretch>
        </p:blipFill>
        <p:spPr>
          <a:xfrm>
            <a:off x="-53928" y="-48824"/>
            <a:ext cx="4693535" cy="6963172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influent"/>
          <p:cNvSpPr txBox="1"/>
          <p:nvPr/>
        </p:nvSpPr>
        <p:spPr>
          <a:xfrm>
            <a:off x="667618" y="3176282"/>
            <a:ext cx="325035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3000"/>
              <a:t>influent</a:t>
            </a:r>
          </a:p>
        </p:txBody>
      </p:sp>
      <p:sp>
        <p:nvSpPr>
          <p:cNvPr id="350" name="riothermie…"/>
          <p:cNvSpPr txBox="1"/>
          <p:nvPr/>
        </p:nvSpPr>
        <p:spPr>
          <a:xfrm>
            <a:off x="667618" y="4012173"/>
            <a:ext cx="325035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riothermie</a:t>
            </a:r>
          </a:p>
          <a:p>
            <a:pPr algn="ctr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op rioleringswater</a:t>
            </a:r>
          </a:p>
        </p:txBody>
      </p:sp>
    </p:spTree>
    <p:extLst>
      <p:ext uri="{BB962C8B-B14F-4D97-AF65-F5344CB8AC3E}">
        <p14:creationId xmlns:p14="http://schemas.microsoft.com/office/powerpoint/2010/main" val="5550001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"/>
          <p:cNvSpPr txBox="1"/>
          <p:nvPr/>
        </p:nvSpPr>
        <p:spPr>
          <a:xfrm>
            <a:off x="-3168206" y="-200244"/>
            <a:ext cx="51361" cy="16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 defTabSz="228600">
              <a:defRPr sz="1500">
                <a:solidFill>
                  <a:srgbClr val="11111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750"/>
          </a:p>
        </p:txBody>
      </p:sp>
      <p:sp>
        <p:nvSpPr>
          <p:cNvPr id="375" name="Rectangle"/>
          <p:cNvSpPr/>
          <p:nvPr/>
        </p:nvSpPr>
        <p:spPr>
          <a:xfrm>
            <a:off x="-63500" y="-17875"/>
            <a:ext cx="4693444" cy="6901275"/>
          </a:xfrm>
          <a:prstGeom prst="rect">
            <a:avLst/>
          </a:prstGeom>
          <a:gradFill>
            <a:gsLst>
              <a:gs pos="0">
                <a:srgbClr val="0A1236"/>
              </a:gs>
              <a:gs pos="100000">
                <a:srgbClr val="F1667B"/>
              </a:gs>
            </a:gsLst>
            <a:lin ang="54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3">
            <a:alphaModFix amt="15000"/>
          </a:blip>
          <a:srcRect l="27515" r="27515"/>
          <a:stretch>
            <a:fillRect/>
          </a:stretch>
        </p:blipFill>
        <p:spPr>
          <a:xfrm>
            <a:off x="-53928" y="-48824"/>
            <a:ext cx="4693535" cy="6963172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influent…"/>
          <p:cNvSpPr txBox="1"/>
          <p:nvPr/>
        </p:nvSpPr>
        <p:spPr>
          <a:xfrm>
            <a:off x="667618" y="2945450"/>
            <a:ext cx="3250354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6000" b="1">
                <a:solidFill>
                  <a:srgbClr val="F1667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influent</a:t>
            </a:r>
          </a:p>
          <a:p>
            <a:pPr algn="ctr">
              <a:defRPr sz="6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kenmerken</a:t>
            </a:r>
          </a:p>
        </p:txBody>
      </p:sp>
      <p:sp>
        <p:nvSpPr>
          <p:cNvPr id="378" name="Tekstvak 22"/>
          <p:cNvSpPr txBox="1"/>
          <p:nvPr/>
        </p:nvSpPr>
        <p:spPr>
          <a:xfrm>
            <a:off x="5391645" y="2318094"/>
            <a:ext cx="2430557" cy="648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anchor="t">
            <a:spAutoFit/>
          </a:bodyPr>
          <a:lstStyle/>
          <a:p>
            <a:pPr algn="ctr" defTabSz="914400">
              <a:lnSpc>
                <a:spcPct val="70000"/>
              </a:lnSpc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500"/>
              <a:t>middelgrote</a:t>
            </a:r>
          </a:p>
          <a:p>
            <a:pPr algn="ctr" defTabSz="914400">
              <a:lnSpc>
                <a:spcPct val="70000"/>
              </a:lnSpc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500"/>
              <a:t>vermogens</a:t>
            </a:r>
          </a:p>
        </p:txBody>
      </p:sp>
      <p:sp>
        <p:nvSpPr>
          <p:cNvPr id="379" name="Tekstvak 22"/>
          <p:cNvSpPr txBox="1"/>
          <p:nvPr/>
        </p:nvSpPr>
        <p:spPr>
          <a:xfrm>
            <a:off x="9038290" y="2318094"/>
            <a:ext cx="2430557" cy="648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anchor="t">
            <a:spAutoFit/>
          </a:bodyPr>
          <a:lstStyle>
            <a:lvl1pPr defTabSz="1828800">
              <a:lnSpc>
                <a:spcPct val="70000"/>
              </a:lnSpc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2500"/>
              <a:t>riolering als warmtebron</a:t>
            </a:r>
          </a:p>
        </p:txBody>
      </p:sp>
      <p:sp>
        <p:nvSpPr>
          <p:cNvPr id="380" name="Tekstvak 22"/>
          <p:cNvSpPr txBox="1"/>
          <p:nvPr/>
        </p:nvSpPr>
        <p:spPr>
          <a:xfrm>
            <a:off x="5391645" y="5276693"/>
            <a:ext cx="2430557" cy="648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anchor="t">
            <a:spAutoFit/>
          </a:bodyPr>
          <a:lstStyle/>
          <a:p>
            <a:pPr algn="ctr" defTabSz="914400">
              <a:lnSpc>
                <a:spcPct val="70000"/>
              </a:lnSpc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500"/>
              <a:t>1</a:t>
            </a:r>
          </a:p>
          <a:p>
            <a:pPr algn="ctr" defTabSz="914400">
              <a:lnSpc>
                <a:spcPct val="70000"/>
              </a:lnSpc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500"/>
              <a:t>aansluiting</a:t>
            </a:r>
          </a:p>
        </p:txBody>
      </p:sp>
      <p:sp>
        <p:nvSpPr>
          <p:cNvPr id="381" name="Tekstvak 22"/>
          <p:cNvSpPr txBox="1"/>
          <p:nvPr/>
        </p:nvSpPr>
        <p:spPr>
          <a:xfrm>
            <a:off x="9038289" y="5276693"/>
            <a:ext cx="2430557" cy="648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anchor="t">
            <a:spAutoFit/>
          </a:bodyPr>
          <a:lstStyle>
            <a:lvl1pPr defTabSz="1828800">
              <a:lnSpc>
                <a:spcPct val="70000"/>
              </a:lnSpc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sz="2500"/>
              <a:t>samen met partners</a:t>
            </a:r>
          </a:p>
        </p:txBody>
      </p:sp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600" y="1062699"/>
            <a:ext cx="981936" cy="981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955" y="1335118"/>
            <a:ext cx="981936" cy="981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246" y="3944589"/>
            <a:ext cx="1374645" cy="137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017" y="4185005"/>
            <a:ext cx="893813" cy="893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21046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eel van de duurzaamheidsoplossing"/>
          <p:cNvSpPr txBox="1">
            <a:spLocks noGrp="1"/>
          </p:cNvSpPr>
          <p:nvPr>
            <p:ph type="title"/>
          </p:nvPr>
        </p:nvSpPr>
        <p:spPr>
          <a:xfrm>
            <a:off x="903089" y="526994"/>
            <a:ext cx="10197933" cy="14089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96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lang="nl-BE" sz="5000"/>
              <a:t>Zwembad van </a:t>
            </a:r>
            <a:r>
              <a:rPr lang="nl-BE" sz="5000">
                <a:solidFill>
                  <a:srgbClr val="F1667B"/>
                </a:solidFill>
              </a:rPr>
              <a:t>Sint-Niklaas</a:t>
            </a:r>
            <a:endParaRPr sz="5000">
              <a:solidFill>
                <a:srgbClr val="F1667B"/>
              </a:solidFill>
            </a:endParaRP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Tekstvak 22"/>
          <p:cNvSpPr txBox="1"/>
          <p:nvPr/>
        </p:nvSpPr>
        <p:spPr>
          <a:xfrm>
            <a:off x="12430573" y="5900837"/>
            <a:ext cx="243055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500"/>
              <a:t>…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5A60B0F-9B3F-8D04-8098-C0548A0E02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53" t="11486" r="2281" b="10540"/>
          <a:stretch/>
        </p:blipFill>
        <p:spPr>
          <a:xfrm>
            <a:off x="906915" y="2350627"/>
            <a:ext cx="5665859" cy="325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AB420-05C0-3C7B-22EC-6745D94E0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94" t="40620" r="36660" b="19416"/>
          <a:stretch/>
        </p:blipFill>
        <p:spPr>
          <a:xfrm>
            <a:off x="7232953" y="2350627"/>
            <a:ext cx="2961177" cy="32598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868F0F9-742B-61C2-7945-2FC801A7FF98}"/>
              </a:ext>
            </a:extLst>
          </p:cNvPr>
          <p:cNvSpPr/>
          <p:nvPr/>
        </p:nvSpPr>
        <p:spPr>
          <a:xfrm>
            <a:off x="2116348" y="3058064"/>
            <a:ext cx="1618890" cy="1920814"/>
          </a:xfrm>
          <a:prstGeom prst="ellipse">
            <a:avLst/>
          </a:prstGeom>
          <a:noFill/>
          <a:ln w="127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684944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eel van de duurzaamheidsoplossing"/>
          <p:cNvSpPr txBox="1">
            <a:spLocks noGrp="1"/>
          </p:cNvSpPr>
          <p:nvPr>
            <p:ph type="title"/>
          </p:nvPr>
        </p:nvSpPr>
        <p:spPr>
          <a:xfrm>
            <a:off x="903089" y="526994"/>
            <a:ext cx="10197933" cy="14089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96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lang="nl-BE" sz="5000"/>
              <a:t>Zwembad van </a:t>
            </a:r>
            <a:r>
              <a:rPr lang="nl-BE" sz="5000">
                <a:solidFill>
                  <a:srgbClr val="F1667B"/>
                </a:solidFill>
              </a:rPr>
              <a:t>Sint-Niklaas</a:t>
            </a:r>
            <a:endParaRPr sz="5000">
              <a:solidFill>
                <a:srgbClr val="F1667B"/>
              </a:solidFill>
            </a:endParaRP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ekstvak 22"/>
          <p:cNvSpPr txBox="1"/>
          <p:nvPr/>
        </p:nvSpPr>
        <p:spPr>
          <a:xfrm>
            <a:off x="8274248" y="4674368"/>
            <a:ext cx="3685478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F1667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 dirty="0"/>
              <a:t>40L/S aan water</a:t>
            </a:r>
            <a:br>
              <a:rPr lang="nl-BE" sz="2500" dirty="0"/>
            </a:br>
            <a:r>
              <a:rPr lang="nl-BE" sz="2500" dirty="0"/>
              <a:t>+- 600kW beschikbaar</a:t>
            </a:r>
            <a:br>
              <a:rPr lang="nl-BE" sz="2500" dirty="0"/>
            </a:br>
            <a:endParaRPr lang="en-US" sz="2000" dirty="0"/>
          </a:p>
        </p:txBody>
      </p:sp>
      <p:sp>
        <p:nvSpPr>
          <p:cNvPr id="456" name="Tekstvak 22"/>
          <p:cNvSpPr txBox="1"/>
          <p:nvPr/>
        </p:nvSpPr>
        <p:spPr>
          <a:xfrm>
            <a:off x="303429" y="3912028"/>
            <a:ext cx="3131763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 dirty="0"/>
              <a:t>Nieuw </a:t>
            </a:r>
            <a:r>
              <a:rPr lang="nl-BE" sz="2500"/>
              <a:t>zwembad gepland</a:t>
            </a:r>
            <a:endParaRPr lang="nl-BE" sz="1750" dirty="0"/>
          </a:p>
        </p:txBody>
      </p:sp>
      <p:sp>
        <p:nvSpPr>
          <p:cNvPr id="457" name="Tekstvak 22"/>
          <p:cNvSpPr txBox="1"/>
          <p:nvPr/>
        </p:nvSpPr>
        <p:spPr>
          <a:xfrm>
            <a:off x="277733" y="5252417"/>
            <a:ext cx="3183103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 dirty="0"/>
              <a:t>Combinatie met een gepland paviljoen</a:t>
            </a:r>
          </a:p>
        </p:txBody>
      </p:sp>
      <p:sp>
        <p:nvSpPr>
          <p:cNvPr id="459" name="Tekstvak 22"/>
          <p:cNvSpPr txBox="1"/>
          <p:nvPr/>
        </p:nvSpPr>
        <p:spPr>
          <a:xfrm>
            <a:off x="275293" y="2192573"/>
            <a:ext cx="3422595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 dirty="0"/>
              <a:t>Oorspronkelijke locatie van de bestaande collector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1174F9-9A69-653C-2C32-D15DD0475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8" t="14982" r="61183" b="11899"/>
          <a:stretch/>
        </p:blipFill>
        <p:spPr>
          <a:xfrm>
            <a:off x="3956454" y="1933197"/>
            <a:ext cx="4271609" cy="4159383"/>
          </a:xfrm>
          <a:prstGeom prst="rect">
            <a:avLst/>
          </a:prstGeom>
        </p:spPr>
      </p:pic>
      <p:sp>
        <p:nvSpPr>
          <p:cNvPr id="2" name="Tekstvak 22">
            <a:extLst>
              <a:ext uri="{FF2B5EF4-FFF2-40B4-BE49-F238E27FC236}">
                <a16:creationId xmlns:a16="http://schemas.microsoft.com/office/drawing/2014/main" id="{743A4D5A-3B73-6F6E-C64F-4F7DB8AC8B56}"/>
              </a:ext>
            </a:extLst>
          </p:cNvPr>
          <p:cNvSpPr txBox="1"/>
          <p:nvPr/>
        </p:nvSpPr>
        <p:spPr>
          <a:xfrm>
            <a:off x="8472827" y="2808265"/>
            <a:ext cx="3571291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 dirty="0"/>
              <a:t>Collector zal verlegd worden </a:t>
            </a:r>
            <a:endParaRPr lang="en-US"/>
          </a:p>
          <a:p>
            <a:pPr algn="ctr"/>
            <a:r>
              <a:rPr lang="nl-BE" sz="2000" dirty="0"/>
              <a:t>(ideale timing voor </a:t>
            </a:r>
            <a:r>
              <a:rPr lang="nl-BE" sz="2000" dirty="0" err="1"/>
              <a:t>riothermie</a:t>
            </a:r>
            <a:r>
              <a:rPr lang="nl-BE" sz="2000" dirty="0"/>
              <a:t>)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3815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eel van de duurzaamheidsoplossing"/>
          <p:cNvSpPr txBox="1">
            <a:spLocks noGrp="1"/>
          </p:cNvSpPr>
          <p:nvPr>
            <p:ph type="title"/>
          </p:nvPr>
        </p:nvSpPr>
        <p:spPr>
          <a:xfrm>
            <a:off x="903089" y="526994"/>
            <a:ext cx="10197933" cy="14089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96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lang="nl-BE" sz="5000"/>
              <a:t>Zwembad van </a:t>
            </a:r>
            <a:r>
              <a:rPr lang="nl-BE" sz="5000">
                <a:solidFill>
                  <a:srgbClr val="F1667B"/>
                </a:solidFill>
              </a:rPr>
              <a:t>Sint-Niklaas</a:t>
            </a:r>
            <a:endParaRPr sz="5000">
              <a:solidFill>
                <a:srgbClr val="F1667B"/>
              </a:solidFill>
            </a:endParaRP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Tekstvak 22"/>
          <p:cNvSpPr txBox="1"/>
          <p:nvPr/>
        </p:nvSpPr>
        <p:spPr>
          <a:xfrm>
            <a:off x="12430573" y="5900837"/>
            <a:ext cx="243055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500"/>
              <a:t>…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3906A4F-B24C-9C3D-352C-E75E4D0DC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5" t="34784" r="21673" b="9054"/>
          <a:stretch/>
        </p:blipFill>
        <p:spPr>
          <a:xfrm>
            <a:off x="1029221" y="2077938"/>
            <a:ext cx="9935849" cy="44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053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eel van de duurzaamheidsoplossing"/>
          <p:cNvSpPr txBox="1">
            <a:spLocks noGrp="1"/>
          </p:cNvSpPr>
          <p:nvPr>
            <p:ph type="title"/>
          </p:nvPr>
        </p:nvSpPr>
        <p:spPr>
          <a:xfrm>
            <a:off x="903089" y="526994"/>
            <a:ext cx="10197933" cy="14089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9600">
                <a:solidFill>
                  <a:srgbClr val="10216D"/>
                </a:solidFill>
                <a:latin typeface="TheSans-B7Bold"/>
                <a:ea typeface="TheSans-B7Bold"/>
                <a:cs typeface="TheSans-B7Bold"/>
                <a:sym typeface="TheSans-B7Bold"/>
              </a:defRPr>
            </a:pPr>
            <a:r>
              <a:rPr lang="nl-BE" sz="5000"/>
              <a:t>Zwembad van </a:t>
            </a:r>
            <a:r>
              <a:rPr lang="nl-BE" sz="5000">
                <a:solidFill>
                  <a:srgbClr val="F1667B"/>
                </a:solidFill>
              </a:rPr>
              <a:t>Sint-Niklaas</a:t>
            </a:r>
            <a:endParaRPr sz="5000">
              <a:solidFill>
                <a:srgbClr val="F1667B"/>
              </a:solidFill>
            </a:endParaRP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2" y="284777"/>
            <a:ext cx="1437574" cy="37678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ekstvak 22"/>
          <p:cNvSpPr txBox="1"/>
          <p:nvPr/>
        </p:nvSpPr>
        <p:spPr>
          <a:xfrm>
            <a:off x="639871" y="4530595"/>
            <a:ext cx="2966611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F1667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 dirty="0"/>
              <a:t>300 kW </a:t>
            </a:r>
            <a:r>
              <a:rPr sz="2500" dirty="0" err="1"/>
              <a:t>Riothermie</a:t>
            </a:r>
            <a:r>
              <a:rPr lang="en-US" sz="2500" dirty="0"/>
              <a:t> (+60kw)</a:t>
            </a:r>
          </a:p>
        </p:txBody>
      </p:sp>
      <p:sp>
        <p:nvSpPr>
          <p:cNvPr id="456" name="Tekstvak 22"/>
          <p:cNvSpPr txBox="1"/>
          <p:nvPr/>
        </p:nvSpPr>
        <p:spPr>
          <a:xfrm>
            <a:off x="562222" y="5579801"/>
            <a:ext cx="3131763" cy="74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/>
              <a:t>600kW lucht-water</a:t>
            </a:r>
            <a:br>
              <a:rPr lang="nl-BE" sz="2500"/>
            </a:br>
            <a:r>
              <a:rPr lang="nl-BE" sz="1750"/>
              <a:t>om piekvermogen af te dekken </a:t>
            </a:r>
            <a:endParaRPr sz="1750"/>
          </a:p>
        </p:txBody>
      </p:sp>
      <p:sp>
        <p:nvSpPr>
          <p:cNvPr id="457" name="Tekstvak 22"/>
          <p:cNvSpPr txBox="1"/>
          <p:nvPr/>
        </p:nvSpPr>
        <p:spPr>
          <a:xfrm>
            <a:off x="8515959" y="4447285"/>
            <a:ext cx="3183103" cy="113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/>
              <a:t>91% van het jaar genoeg warmte </a:t>
            </a:r>
            <a:br>
              <a:rPr lang="nl-BE" sz="2500"/>
            </a:br>
            <a:r>
              <a:rPr lang="nl-BE" sz="1750"/>
              <a:t>(samen met buffer)</a:t>
            </a:r>
            <a:endParaRPr sz="1750"/>
          </a:p>
        </p:txBody>
      </p:sp>
      <p:sp>
        <p:nvSpPr>
          <p:cNvPr id="458" name="Tekstvak 22"/>
          <p:cNvSpPr txBox="1"/>
          <p:nvPr/>
        </p:nvSpPr>
        <p:spPr>
          <a:xfrm>
            <a:off x="8460259" y="2998773"/>
            <a:ext cx="3294505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/>
              <a:t>33% van piekvermogen op riothermie</a:t>
            </a:r>
            <a:endParaRPr sz="2500"/>
          </a:p>
        </p:txBody>
      </p:sp>
      <p:sp>
        <p:nvSpPr>
          <p:cNvPr id="459" name="Tekstvak 22"/>
          <p:cNvSpPr txBox="1"/>
          <p:nvPr/>
        </p:nvSpPr>
        <p:spPr>
          <a:xfrm>
            <a:off x="907897" y="2048800"/>
            <a:ext cx="243055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/>
              <a:t>Slimme sturing </a:t>
            </a:r>
            <a:br>
              <a:rPr lang="nl-BE" sz="2500"/>
            </a:br>
            <a:r>
              <a:rPr lang="nl-BE" sz="1750"/>
              <a:t>die buffervat aanstuurt op basis van het weer</a:t>
            </a:r>
            <a:endParaRPr lang="en-US"/>
          </a:p>
        </p:txBody>
      </p:sp>
      <p:sp>
        <p:nvSpPr>
          <p:cNvPr id="460" name="Tekstvak 22"/>
          <p:cNvSpPr txBox="1"/>
          <p:nvPr/>
        </p:nvSpPr>
        <p:spPr>
          <a:xfrm>
            <a:off x="12430573" y="5900837"/>
            <a:ext cx="2430557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500"/>
              <a:t>…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1174F9-9A69-653C-2C32-D15DD0475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8" t="14982" r="61183" b="11899"/>
          <a:stretch/>
        </p:blipFill>
        <p:spPr>
          <a:xfrm>
            <a:off x="3855812" y="2048216"/>
            <a:ext cx="4271609" cy="4159383"/>
          </a:xfrm>
          <a:prstGeom prst="rect">
            <a:avLst/>
          </a:prstGeom>
        </p:spPr>
      </p:pic>
      <p:sp>
        <p:nvSpPr>
          <p:cNvPr id="4" name="Tekstvak 22">
            <a:extLst>
              <a:ext uri="{FF2B5EF4-FFF2-40B4-BE49-F238E27FC236}">
                <a16:creationId xmlns:a16="http://schemas.microsoft.com/office/drawing/2014/main" id="{D62FC606-962C-D470-D004-725FBA233A5D}"/>
              </a:ext>
            </a:extLst>
          </p:cNvPr>
          <p:cNvSpPr txBox="1"/>
          <p:nvPr/>
        </p:nvSpPr>
        <p:spPr>
          <a:xfrm>
            <a:off x="644006" y="3481010"/>
            <a:ext cx="2976911" cy="74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1828800">
              <a:defRPr sz="5000" b="1">
                <a:solidFill>
                  <a:srgbClr val="1021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nl-BE" sz="2500"/>
              <a:t>Zonnepanelen </a:t>
            </a:r>
            <a:r>
              <a:rPr lang="nl-BE" sz="1750"/>
              <a:t>die buffer kunnen </a:t>
            </a:r>
            <a:r>
              <a:rPr lang="nl-BE" sz="1750" err="1"/>
              <a:t>bijverwarmen</a:t>
            </a:r>
            <a:endParaRPr lang="nl-BE" sz="1750"/>
          </a:p>
        </p:txBody>
      </p:sp>
    </p:spTree>
    <p:extLst>
      <p:ext uri="{BB962C8B-B14F-4D97-AF65-F5344CB8AC3E}">
        <p14:creationId xmlns:p14="http://schemas.microsoft.com/office/powerpoint/2010/main" val="31090635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A56D146DCB7F4C83FEC4FFA14446F2" ma:contentTypeVersion="19" ma:contentTypeDescription="Een nieuw document maken." ma:contentTypeScope="" ma:versionID="62bd3e141fa36397fc8e0a35cfb561f1">
  <xsd:schema xmlns:xsd="http://www.w3.org/2001/XMLSchema" xmlns:xs="http://www.w3.org/2001/XMLSchema" xmlns:p="http://schemas.microsoft.com/office/2006/metadata/properties" xmlns:ns1="http://schemas.microsoft.com/sharepoint/v3" xmlns:ns2="5fa1d80c-607d-4138-99a1-7394c3b09acb" xmlns:ns3="76300dc3-f30b-4418-bcec-586700755355" targetNamespace="http://schemas.microsoft.com/office/2006/metadata/properties" ma:root="true" ma:fieldsID="49a7d5bbd398afa21d98b6072120e5b3" ns1:_="" ns2:_="" ns3:_="">
    <xsd:import namespace="http://schemas.microsoft.com/sharepoint/v3"/>
    <xsd:import namespace="5fa1d80c-607d-4138-99a1-7394c3b09acb"/>
    <xsd:import namespace="76300dc3-f30b-4418-bcec-5867007553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1d80c-607d-4138-99a1-7394c3b09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140874bb-005b-4a26-b085-598c00416e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00dc3-f30b-4418-bcec-58670075535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5b1490b-e381-4a9f-a868-7046b79f2471}" ma:internalName="TaxCatchAll" ma:showField="CatchAllData" ma:web="76300dc3-f30b-4418-bcec-5867007553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a1d80c-607d-4138-99a1-7394c3b09acb">
      <Terms xmlns="http://schemas.microsoft.com/office/infopath/2007/PartnerControls"/>
    </lcf76f155ced4ddcb4097134ff3c332f>
    <TaxCatchAll xmlns="76300dc3-f30b-4418-bcec-586700755355" xsi:nil="true"/>
    <SharedWithUsers xmlns="76300dc3-f30b-4418-bcec-586700755355">
      <UserInfo>
        <DisplayName>Moonen Kris</DisplayName>
        <AccountId>17</AccountId>
        <AccountType/>
      </UserInfo>
      <UserInfo>
        <DisplayName>Van Daele Gawein</DisplayName>
        <AccountId>124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MediaLengthInSeconds xmlns="5fa1d80c-607d-4138-99a1-7394c3b09ac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573715-452B-40F8-9B05-A0FDC21BDD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fa1d80c-607d-4138-99a1-7394c3b09acb"/>
    <ds:schemaRef ds:uri="76300dc3-f30b-4418-bcec-5867007553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598457-7A6B-401E-B641-7556E20395A6}">
  <ds:schemaRefs>
    <ds:schemaRef ds:uri="320ed818-5217-4214-b39a-882e02de4acf"/>
    <ds:schemaRef ds:uri="a1bee3f4-d51a-49bc-8114-96fb39244b96"/>
    <ds:schemaRef ds:uri="http://schemas.microsoft.com/office/2006/metadata/properties"/>
    <ds:schemaRef ds:uri="http://schemas.microsoft.com/office/infopath/2007/PartnerControls"/>
    <ds:schemaRef ds:uri="5fa1d80c-607d-4138-99a1-7394c3b09acb"/>
    <ds:schemaRef ds:uri="76300dc3-f30b-4418-bcec-58670075535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E43A5235-99FF-4DFC-892E-F29267E030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Breedbeeld</PresentationFormat>
  <Paragraphs>70</Paragraphs>
  <Slides>15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Helvetica Neue Medium</vt:lpstr>
      <vt:lpstr>1_Aangepast ontwerp</vt:lpstr>
      <vt:lpstr>Aangepast ontwerp</vt:lpstr>
      <vt:lpstr>21_BasicWhite</vt:lpstr>
      <vt:lpstr>Afvalwater als duurzame warmtebron</vt:lpstr>
      <vt:lpstr>PowerPoint-presentatie</vt:lpstr>
      <vt:lpstr>PowerPoint-presentatie</vt:lpstr>
      <vt:lpstr>PowerPoint-presentatie</vt:lpstr>
      <vt:lpstr>PowerPoint-presentatie</vt:lpstr>
      <vt:lpstr>Zwembad van Sint-Niklaas</vt:lpstr>
      <vt:lpstr>Zwembad van Sint-Niklaas</vt:lpstr>
      <vt:lpstr>Zwembad van Sint-Niklaas</vt:lpstr>
      <vt:lpstr>Zwembad van Sint-Niklaas</vt:lpstr>
      <vt:lpstr>Voordelen riothermie</vt:lpstr>
      <vt:lpstr>PowerPoint-presentatie</vt:lpstr>
      <vt:lpstr>Factoren om rekening mee te houden</vt:lpstr>
      <vt:lpstr>Deel van de duurzaamheidsoplossing</vt:lpstr>
      <vt:lpstr>Riothermie iets voor u? Wat nu?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</dc:title>
  <dc:creator>Niels Jansen</dc:creator>
  <cp:lastModifiedBy>Van Daele Gawein</cp:lastModifiedBy>
  <cp:revision>112</cp:revision>
  <dcterms:created xsi:type="dcterms:W3CDTF">2022-02-28T16:11:20Z</dcterms:created>
  <dcterms:modified xsi:type="dcterms:W3CDTF">2024-09-24T05:52:31Z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0x0101002DA56D146DCB7F4C83FEC4FFA14446F2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