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076138833" r:id="rId6"/>
    <p:sldId id="2076138834" r:id="rId7"/>
    <p:sldId id="2076138835" r:id="rId8"/>
  </p:sldIdLst>
  <p:sldSz cx="12192000" cy="6858000"/>
  <p:notesSz cx="6888163" cy="100203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9EE4A2-C970-2476-A8D8-5BA0C1A134F4}" name="Merel Thiers" initials="MT" userId="S::merel@vivel.be::630b0d9a-e19d-4f5d-ac07-271ca481961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7" autoAdjust="0"/>
    <p:restoredTop sz="62968" autoAdjust="0"/>
  </p:normalViewPr>
  <p:slideViewPr>
    <p:cSldViewPr snapToGrid="0">
      <p:cViewPr varScale="1">
        <p:scale>
          <a:sx n="52" d="100"/>
          <a:sy n="52" d="100"/>
        </p:scale>
        <p:origin x="196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56259C9-1BD6-4288-8A81-E93E854BBD68}" type="datetimeFigureOut">
              <a:rPr lang="nl-BE" smtClean="0"/>
              <a:t>15/06/2026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011EF9B5-6864-4CA1-B61C-EBD0385CF2B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637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EF9B5-6864-4CA1-B61C-EBD0385CF2BC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119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5EEE-DABA-6EE7-3CA9-8425A8743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EF35B5D-E6C4-9F5B-90E0-2502B7DB77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C2B96A-F790-EA1F-CBA1-43FF399C5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FB4DD9-9700-5AA0-FDF5-49AECCEFE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EF9B5-6864-4CA1-B61C-EBD0385CF2BC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40082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A19FD-F0FF-712C-6019-71FC9BC4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710D2CF-C37A-8B3D-50E1-6DA4D8E69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AE5A090-4863-7184-7608-E907C1567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AAN HET BEGIN VAN HET LEERNETWERK, BIJ OPSTART</a:t>
            </a:r>
          </a:p>
          <a:p>
            <a:r>
              <a:rPr lang="nl-BE" dirty="0"/>
              <a:t>https://forms.office.com/e/UYzQiettjY?origin=lprLink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886382-E545-CE70-CC0E-C5054F1B2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EF9B5-6864-4CA1-B61C-EBD0385CF2BC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8266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3EE00-54ED-F6AD-3215-F514045F2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8E305F9-899A-985C-7C35-04307F6E9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FD34BE1-B64A-D94E-0997-223ABFB48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ALS AFSLUITER VAN HET LEERNETWERK</a:t>
            </a:r>
          </a:p>
          <a:p>
            <a:r>
              <a:rPr lang="nl-BE" dirty="0"/>
              <a:t>https://forms.office.com/e/4PYaajCpLJ?origin=lprLink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459AA5A-AA2D-1C9B-263D-08E3E42B9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EF9B5-6864-4CA1-B61C-EBD0385CF2BC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4382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D95D350-65CC-AC0C-BEDE-B0AC05C35C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220" y="288045"/>
            <a:ext cx="2781028" cy="746428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659EA80-D185-62BA-A80F-1BAA8A61B8C7}"/>
              </a:ext>
            </a:extLst>
          </p:cNvPr>
          <p:cNvSpPr/>
          <p:nvPr userDrawn="1"/>
        </p:nvSpPr>
        <p:spPr>
          <a:xfrm>
            <a:off x="3607358" y="0"/>
            <a:ext cx="8584642" cy="68579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8CE34346-6762-A680-E44E-E213C1E2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9575" y="2546350"/>
            <a:ext cx="7559470" cy="347345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5C679F6E-6EA5-842C-8DF6-BA0A4745C6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91222"/>
            <a:ext cx="3607358" cy="5566776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E1C34224-519C-2AD2-196A-4D2A5346D2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19575" y="2143125"/>
            <a:ext cx="7559675" cy="32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1pPr>
            <a:lvl2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2pPr>
            <a:lvl3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3pPr>
            <a:lvl4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4pPr>
            <a:lvl5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1144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1AE6299B-9A99-82CC-E39C-7A9C136BBA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73841" y="0"/>
            <a:ext cx="7318159" cy="6858000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pic>
        <p:nvPicPr>
          <p:cNvPr id="9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75E159C-326C-80D1-5F5E-9FB80CD0DB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" y="6374001"/>
            <a:ext cx="960443" cy="271962"/>
          </a:xfrm>
          <a:prstGeom prst="rect">
            <a:avLst/>
          </a:prstGeom>
        </p:spPr>
      </p:pic>
      <p:sp>
        <p:nvSpPr>
          <p:cNvPr id="11" name="Tijdelijke aanduiding voor tekst 17">
            <a:extLst>
              <a:ext uri="{FF2B5EF4-FFF2-40B4-BE49-F238E27FC236}">
                <a16:creationId xmlns:a16="http://schemas.microsoft.com/office/drawing/2014/main" id="{2C75C5CF-094E-D04A-6560-9BF5AF030A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1543049"/>
            <a:ext cx="4010025" cy="5048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00" cap="all" baseline="0">
                <a:solidFill>
                  <a:schemeClr val="tx1"/>
                </a:solidFill>
                <a:latin typeface="Open Sauce One" panose="00000500000000000000" pitchFamily="2" charset="0"/>
              </a:defRPr>
            </a:lvl1pPr>
            <a:lvl2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2pPr>
            <a:lvl3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3pPr>
            <a:lvl4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4pPr>
            <a:lvl5pPr>
              <a:defRPr sz="1600" cap="all" baseline="0">
                <a:solidFill>
                  <a:schemeClr val="bg1"/>
                </a:solidFill>
                <a:latin typeface="Open Sauce One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inhoud 15">
            <a:extLst>
              <a:ext uri="{FF2B5EF4-FFF2-40B4-BE49-F238E27FC236}">
                <a16:creationId xmlns:a16="http://schemas.microsoft.com/office/drawing/2014/main" id="{5ECD1F26-725E-D760-7B80-CE8A0CA2F4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241550"/>
            <a:ext cx="4010025" cy="343376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9661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1AE6299B-9A99-82CC-E39C-7A9C136BBA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915025" cy="6858000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inhoud 15">
            <a:extLst>
              <a:ext uri="{FF2B5EF4-FFF2-40B4-BE49-F238E27FC236}">
                <a16:creationId xmlns:a16="http://schemas.microsoft.com/office/drawing/2014/main" id="{96BACA39-3F5D-9E91-45F2-30A51B922C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86538" y="2786797"/>
            <a:ext cx="4954859" cy="3649514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B2D144-7BD8-B513-CC7B-7351DCC573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6538" y="257452"/>
            <a:ext cx="4954587" cy="22365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/>
            </a:lvl1pPr>
          </a:lstStyle>
          <a:p>
            <a:pPr lvl="0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072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5CB82B62-BDBE-5330-0B57-87B91A82DAD1}"/>
              </a:ext>
            </a:extLst>
          </p:cNvPr>
          <p:cNvSpPr/>
          <p:nvPr userDrawn="1"/>
        </p:nvSpPr>
        <p:spPr>
          <a:xfrm>
            <a:off x="0" y="0"/>
            <a:ext cx="12192000" cy="17841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556DB6E-A0ED-3BDD-5B12-7C1290A8A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2341" y="563077"/>
            <a:ext cx="2201148" cy="623284"/>
          </a:xfrm>
          <a:prstGeom prst="rect">
            <a:avLst/>
          </a:prstGeom>
        </p:spPr>
      </p:pic>
      <p:sp>
        <p:nvSpPr>
          <p:cNvPr id="5" name="Tijdelijke aanduiding voor inhoud 15">
            <a:extLst>
              <a:ext uri="{FF2B5EF4-FFF2-40B4-BE49-F238E27FC236}">
                <a16:creationId xmlns:a16="http://schemas.microsoft.com/office/drawing/2014/main" id="{3C3B3A47-B9A0-07C4-3477-6AC21DBB8A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2342" y="2662509"/>
            <a:ext cx="10939172" cy="343376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5851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A598CF26-C18E-23EF-98DC-132765D1AC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C84B7A81-077E-4F9D-51A3-830ABE20D5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810107"/>
            <a:ext cx="6096000" cy="4047893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afbeelding 4">
            <a:extLst>
              <a:ext uri="{FF2B5EF4-FFF2-40B4-BE49-F238E27FC236}">
                <a16:creationId xmlns:a16="http://schemas.microsoft.com/office/drawing/2014/main" id="{CC5D169A-D322-268F-C74D-4007D36512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4047893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9832BCE-AF64-0B8A-5B86-8E5ABB3B11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025" y="357188"/>
            <a:ext cx="5643563" cy="2174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B2C97906-528A-8DC2-A605-AB02BC504A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1152" y="4365509"/>
            <a:ext cx="5643563" cy="2174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39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A598CF26-C18E-23EF-98DC-132765D1AC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C84B7A81-077E-4F9D-51A3-830ABE20D5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6096000" cy="4047893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afbeelding 4">
            <a:extLst>
              <a:ext uri="{FF2B5EF4-FFF2-40B4-BE49-F238E27FC236}">
                <a16:creationId xmlns:a16="http://schemas.microsoft.com/office/drawing/2014/main" id="{CC5D169A-D322-268F-C74D-4007D36512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4047893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9832BCE-AF64-0B8A-5B86-8E5ABB3B11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7285" y="4739268"/>
            <a:ext cx="5643563" cy="1583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B2C97906-528A-8DC2-A605-AB02BC504A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1152" y="4739268"/>
            <a:ext cx="5643563" cy="158347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392B942-A33C-8833-D5C6-EB2019B70BE7}"/>
              </a:ext>
            </a:extLst>
          </p:cNvPr>
          <p:cNvSpPr/>
          <p:nvPr userDrawn="1"/>
        </p:nvSpPr>
        <p:spPr>
          <a:xfrm>
            <a:off x="2623930" y="3793486"/>
            <a:ext cx="531412" cy="5314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2">
            <a:extLst>
              <a:ext uri="{FF2B5EF4-FFF2-40B4-BE49-F238E27FC236}">
                <a16:creationId xmlns:a16="http://schemas.microsoft.com/office/drawing/2014/main" id="{B1A1CB1A-303C-0B67-F401-6E26E7582797}"/>
              </a:ext>
            </a:extLst>
          </p:cNvPr>
          <p:cNvSpPr/>
          <p:nvPr userDrawn="1"/>
        </p:nvSpPr>
        <p:spPr>
          <a:xfrm>
            <a:off x="8905460" y="3793486"/>
            <a:ext cx="531412" cy="5314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9454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83E79-2889-A2DA-EC77-A092576A1C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988" y="1683834"/>
            <a:ext cx="11117262" cy="4037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7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CB50C35-99F3-1191-B5CF-72CB350E26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" y="6374001"/>
            <a:ext cx="960443" cy="2719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34CB639-B0B2-1F66-023E-A761F566FD64}"/>
              </a:ext>
            </a:extLst>
          </p:cNvPr>
          <p:cNvSpPr/>
          <p:nvPr userDrawn="1"/>
        </p:nvSpPr>
        <p:spPr>
          <a:xfrm>
            <a:off x="1722782" y="6374001"/>
            <a:ext cx="9859618" cy="2719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01BE0B6-445C-C7E9-2EB3-C03E41D26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365125"/>
            <a:ext cx="11117262" cy="1117987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6791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83E79-2889-A2DA-EC77-A092576A1C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988" y="1683834"/>
            <a:ext cx="11117262" cy="4037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7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CB50C35-99F3-1191-B5CF-72CB350E26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" y="6374001"/>
            <a:ext cx="960443" cy="2719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34CB639-B0B2-1F66-023E-A761F566FD64}"/>
              </a:ext>
            </a:extLst>
          </p:cNvPr>
          <p:cNvSpPr/>
          <p:nvPr userDrawn="1"/>
        </p:nvSpPr>
        <p:spPr>
          <a:xfrm>
            <a:off x="1722782" y="6374001"/>
            <a:ext cx="9859618" cy="2719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01BE0B6-445C-C7E9-2EB3-C03E41D26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365125"/>
            <a:ext cx="11117262" cy="815355"/>
          </a:xfrm>
          <a:prstGeom prst="rect">
            <a:avLst/>
          </a:prstGeom>
        </p:spPr>
        <p:txBody>
          <a:bodyPr/>
          <a:lstStyle>
            <a:lvl1pPr>
              <a:defRPr sz="33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2FC65F8-4501-283E-3A48-768C583AFB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4988" y="1293813"/>
            <a:ext cx="11117262" cy="26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cap="all" baseline="0"/>
            </a:lvl1pPr>
          </a:lstStyle>
          <a:p>
            <a:pPr lvl="0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707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9">
            <a:extLst>
              <a:ext uri="{FF2B5EF4-FFF2-40B4-BE49-F238E27FC236}">
                <a16:creationId xmlns:a16="http://schemas.microsoft.com/office/drawing/2014/main" id="{43EE3853-F949-11AE-933A-75041048B061}"/>
              </a:ext>
            </a:extLst>
          </p:cNvPr>
          <p:cNvSpPr/>
          <p:nvPr userDrawn="1"/>
        </p:nvSpPr>
        <p:spPr>
          <a:xfrm>
            <a:off x="0" y="5046785"/>
            <a:ext cx="12192000" cy="1521069"/>
          </a:xfrm>
          <a:prstGeom prst="rect">
            <a:avLst/>
          </a:prstGeom>
          <a:solidFill>
            <a:srgbClr val="1833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 Sans Light" pitchFamily="2" charset="77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A9AFDD77-329D-04FE-AFA4-8451505B8671}"/>
              </a:ext>
            </a:extLst>
          </p:cNvPr>
          <p:cNvSpPr txBox="1"/>
          <p:nvPr userDrawn="1"/>
        </p:nvSpPr>
        <p:spPr>
          <a:xfrm>
            <a:off x="3048000" y="36760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1800" spc="300">
                <a:solidFill>
                  <a:srgbClr val="18334E"/>
                </a:solidFill>
                <a:latin typeface="Open Sauce Sans" pitchFamily="2" charset="77"/>
              </a:rPr>
              <a:t>DANKT U VOOR UW AANWEZIGHEID</a:t>
            </a:r>
          </a:p>
          <a:p>
            <a:pPr algn="ctr"/>
            <a:r>
              <a:rPr lang="nl-BE" sz="1800" spc="300">
                <a:solidFill>
                  <a:srgbClr val="18334E"/>
                </a:solidFill>
                <a:latin typeface="Open Sauce Sans" pitchFamily="2" charset="77"/>
              </a:rPr>
              <a:t>EN BETROKKENHEID!</a:t>
            </a:r>
            <a:endParaRPr lang="en-BE"/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58F40B3-89FA-29B0-370F-5FBDA0A51A2E}"/>
              </a:ext>
            </a:extLst>
          </p:cNvPr>
          <p:cNvSpPr txBox="1"/>
          <p:nvPr userDrawn="1"/>
        </p:nvSpPr>
        <p:spPr>
          <a:xfrm>
            <a:off x="2768112" y="5602640"/>
            <a:ext cx="66557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VIVEL vzw  - Koning Albert II </a:t>
            </a:r>
            <a:r>
              <a:rPr lang="en-US" sz="1400" err="1">
                <a:solidFill>
                  <a:schemeClr val="bg1"/>
                </a:solidFill>
                <a:effectLst/>
                <a:latin typeface="Open Sauce Sans Light" pitchFamily="2" charset="77"/>
              </a:rPr>
              <a:t>Laan</a:t>
            </a:r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 </a:t>
            </a:r>
            <a:r>
              <a:rPr lang="en-US" sz="1400">
                <a:solidFill>
                  <a:schemeClr val="bg1"/>
                </a:solidFill>
                <a:latin typeface="Open Sauce Sans Light" pitchFamily="2" charset="77"/>
              </a:rPr>
              <a:t>4</a:t>
            </a:r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, 1000 Brussel </a:t>
            </a:r>
          </a:p>
          <a:p>
            <a:pPr algn="ctr"/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ADRES MAATSCHAPPELIJKE ZETEL: </a:t>
            </a:r>
            <a:r>
              <a:rPr lang="en-US" sz="1400" err="1">
                <a:solidFill>
                  <a:schemeClr val="bg1"/>
                </a:solidFill>
                <a:effectLst/>
                <a:latin typeface="Open Sauce Sans Light" pitchFamily="2" charset="77"/>
              </a:rPr>
              <a:t>Lakensestraat</a:t>
            </a:r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 76, 1000 Brussel</a:t>
            </a:r>
          </a:p>
          <a:p>
            <a:pPr algn="ctr"/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BE0720947550 _ RPR – </a:t>
            </a:r>
            <a:r>
              <a:rPr lang="en-US" sz="1400" err="1">
                <a:solidFill>
                  <a:schemeClr val="bg1"/>
                </a:solidFill>
                <a:effectLst/>
                <a:latin typeface="Open Sauce Sans Light" pitchFamily="2" charset="77"/>
              </a:rPr>
              <a:t>Gerechtelijk</a:t>
            </a:r>
            <a:r>
              <a:rPr lang="en-US" sz="1400">
                <a:solidFill>
                  <a:schemeClr val="bg1"/>
                </a:solidFill>
                <a:effectLst/>
                <a:latin typeface="Open Sauce Sans Light" pitchFamily="2" charset="77"/>
              </a:rPr>
              <a:t> Arrondissement Brussel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13A40DD6-22BF-AA53-ADD4-C79DB9BA4CB3}"/>
              </a:ext>
            </a:extLst>
          </p:cNvPr>
          <p:cNvSpPr txBox="1"/>
          <p:nvPr userDrawn="1"/>
        </p:nvSpPr>
        <p:spPr>
          <a:xfrm>
            <a:off x="5168348" y="4916930"/>
            <a:ext cx="1855304" cy="274658"/>
          </a:xfrm>
          <a:prstGeom prst="rect">
            <a:avLst/>
          </a:prstGeom>
          <a:solidFill>
            <a:srgbClr val="58BD9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nl-BE" sz="1200" spc="300">
                <a:solidFill>
                  <a:schemeClr val="bg1"/>
                </a:solidFill>
                <a:latin typeface="Open Sauce Sans Medium" pitchFamily="2" charset="77"/>
              </a:rPr>
              <a:t>WWW.VIVEL.BE</a:t>
            </a:r>
            <a:endParaRPr lang="en-BE" sz="1200">
              <a:solidFill>
                <a:schemeClr val="bg1"/>
              </a:solidFill>
              <a:latin typeface="Open Sauce Sans Medium" pitchFamily="2" charset="77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444011A-8EF4-7900-2EE7-51D74940B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3046" y="5602640"/>
            <a:ext cx="1730619" cy="679604"/>
          </a:xfrm>
          <a:prstGeom prst="rect">
            <a:avLst/>
          </a:prstGeom>
        </p:spPr>
      </p:pic>
      <p:pic>
        <p:nvPicPr>
          <p:cNvPr id="8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02E8382-E844-8216-CD01-251F9F713E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2269" y="2653335"/>
            <a:ext cx="248920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0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636">
              <a:srgbClr val="8FC0CC"/>
            </a:gs>
            <a:gs pos="34533">
              <a:srgbClr val="7DB0C8"/>
            </a:gs>
            <a:gs pos="33000">
              <a:srgbClr val="76A9C7"/>
            </a:gs>
            <a:gs pos="93200">
              <a:srgbClr val="C3E7DC"/>
            </a:gs>
            <a:gs pos="0">
              <a:schemeClr val="tx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20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80" r:id="rId3"/>
    <p:sldLayoutId id="2147483681" r:id="rId4"/>
    <p:sldLayoutId id="2147483683" r:id="rId5"/>
    <p:sldLayoutId id="2147483684" r:id="rId6"/>
    <p:sldLayoutId id="2147483685" r:id="rId7"/>
    <p:sldLayoutId id="2147483686" r:id="rId8"/>
    <p:sldLayoutId id="214748368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cloud.microsoft/Pages/ResponsePage.aspx?id=YODIDaUFf0qIIi8vaSRSBLlDVKYex-xFuTK0vPNbDNhUOEU0TjVCVE5YUlFaUUYwNlgzSUIySUJJNS4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533">
              <a:srgbClr val="7DB0C8"/>
            </a:gs>
            <a:gs pos="33000">
              <a:srgbClr val="76A9C7"/>
            </a:gs>
            <a:gs pos="93200">
              <a:srgbClr val="C3E7DC"/>
            </a:gs>
            <a:gs pos="0">
              <a:schemeClr val="tx1">
                <a:lumMod val="60000"/>
                <a:lumOff val="4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FF5909D0-E5EC-923A-7A37-443E7D3287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8369" r="28369"/>
          <a:stretch/>
        </p:blipFill>
        <p:spPr>
          <a:xfrm>
            <a:off x="0" y="1580231"/>
            <a:ext cx="3642852" cy="52777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EF8070-BB08-3F74-CF32-D0363252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2852" y="1804319"/>
            <a:ext cx="8549148" cy="3473450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Leernetwerk</a:t>
            </a:r>
            <a:br>
              <a:rPr lang="nl-NL" dirty="0"/>
            </a:br>
            <a:r>
              <a:rPr lang="nl-NL" dirty="0"/>
              <a:t>Zorgzame buurten</a:t>
            </a:r>
            <a:br>
              <a:rPr lang="nl-NL" dirty="0"/>
            </a:br>
            <a:br>
              <a:rPr lang="nl-NL" dirty="0"/>
            </a:br>
            <a:r>
              <a:rPr lang="nl-NL" dirty="0"/>
              <a:t>thema dak- en thuislozen</a:t>
            </a:r>
            <a:br>
              <a:rPr lang="nl-NL" sz="4800" dirty="0"/>
            </a:br>
            <a:br>
              <a:rPr lang="nl-NL" sz="4800" dirty="0"/>
            </a:br>
            <a:br>
              <a:rPr lang="nl-NL" sz="4800" dirty="0"/>
            </a:br>
            <a:r>
              <a:rPr lang="nl-NL" sz="3100" dirty="0"/>
              <a:t>16 juni 2026</a:t>
            </a:r>
            <a:endParaRPr lang="nl-BE" sz="48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2A512C-CDE1-55AF-B1E4-00A4C1FF0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443"/>
            <a:ext cx="2904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</a:rPr>
              <a:t>   </a:t>
            </a:r>
            <a:endParaRPr kumimoji="0" lang="nl-BE" altLang="nl-BE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</a:rPr>
              <a:t> </a:t>
            </a:r>
            <a:r>
              <a:rPr kumimoji="0" lang="nl-BE" altLang="nl-B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nl-BE" altLang="nl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2E4742-76DD-6ADC-A33D-DDD1DF88D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9290"/>
            <a:ext cx="23596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</a:rPr>
              <a:t> </a:t>
            </a:r>
            <a:r>
              <a:rPr kumimoji="0" lang="nl-BE" altLang="nl-B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nl-BE" altLang="nl-B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75110EA-40EB-E7DB-546C-E6314B215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2529" y="0"/>
            <a:ext cx="1789471" cy="89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3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0C16-6E7B-7ECC-8631-EDE74E17C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3D5E9ADC-5E2B-BE6B-14B2-2DC4921492E8}"/>
              </a:ext>
            </a:extLst>
          </p:cNvPr>
          <p:cNvSpPr txBox="1">
            <a:spLocks noGrp="1"/>
          </p:cNvSpPr>
          <p:nvPr>
            <p:ph sz="quarter" idx="10"/>
          </p:nvPr>
        </p:nvSpPr>
        <p:spPr>
          <a:xfrm>
            <a:off x="431750" y="681448"/>
            <a:ext cx="11117262" cy="6905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l-NL" sz="4000" dirty="0"/>
              <a:t>Enkele afspraken</a:t>
            </a:r>
          </a:p>
          <a:p>
            <a:pPr marL="0" indent="0">
              <a:buNone/>
            </a:pPr>
            <a:endParaRPr lang="nl-NL" sz="40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NL" sz="3600" dirty="0"/>
              <a:t> Vragen stellen na elke spreker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nl-NL" sz="3200" dirty="0"/>
              <a:t> Vragen via chat stellen of handje opsteken</a:t>
            </a:r>
          </a:p>
          <a:p>
            <a:pPr marL="457200" lvl="1" indent="0">
              <a:buNone/>
            </a:pPr>
            <a:endParaRPr lang="nl-NL" sz="32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NL" sz="3600" dirty="0"/>
              <a:t> Microfoon dempen</a:t>
            </a:r>
          </a:p>
          <a:p>
            <a:pPr marL="0" indent="0">
              <a:buNone/>
            </a:pPr>
            <a:endParaRPr lang="nl-NL" sz="36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NL" sz="3600" dirty="0"/>
              <a:t>Leernetwerk wordt opgenomen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nl-NL" sz="3200" dirty="0"/>
              <a:t>Opname en slides nadien beschikbaar (kennispagina VVSG)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nl-NL" dirty="0"/>
          </a:p>
          <a:p>
            <a:pPr marL="285750" indent="-285750">
              <a:buFontTx/>
              <a:buChar char="-"/>
            </a:pPr>
            <a:endParaRPr lang="nl-NL" dirty="0"/>
          </a:p>
          <a:p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1F29F7-B251-939F-C1F8-C6FA718F8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350" y="6176552"/>
            <a:ext cx="1225650" cy="61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5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FF2C0-ED7E-65EA-BCF6-4FD528D74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D4AC0CB8-CE80-06A2-3F96-B564E297D5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b="13294"/>
          <a:stretch>
            <a:fillRect/>
          </a:stretch>
        </p:blipFill>
        <p:spPr>
          <a:xfrm>
            <a:off x="0" y="1291222"/>
            <a:ext cx="3607303" cy="5566778"/>
          </a:xfrm>
          <a:prstGeom prst="rect">
            <a:avLst/>
          </a:prstGeom>
          <a:noFill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6ADF483-C115-5E80-41A6-F3BE40567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8882" y="1736990"/>
            <a:ext cx="7559675" cy="33840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BE" sz="4400" i="1" cap="all" dirty="0">
                <a:solidFill>
                  <a:schemeClr val="bg1"/>
                </a:solidFill>
                <a:latin typeface="Open Sauce One" panose="00000500000000000000" pitchFamily="2" charset="0"/>
              </a:rPr>
              <a:t>Scan en vertel</a:t>
            </a:r>
            <a:endParaRPr kumimoji="0" lang="nl-NL" altLang="nl-BE" sz="4400" i="1" strike="noStrike" kern="1200" cap="all" normalizeH="0" baseline="0" dirty="0">
              <a:ln>
                <a:noFill/>
              </a:ln>
              <a:solidFill>
                <a:schemeClr val="bg1"/>
              </a:solidFill>
              <a:effectLst/>
              <a:latin typeface="Open Sauce One" panose="00000500000000000000" pitchFamily="2" charset="0"/>
              <a:ea typeface="+mn-ea"/>
              <a:cs typeface="+mn-cs"/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kumimoji="0" lang="nl-NL" altLang="nl-BE" sz="4400" i="1" strike="noStrike" kern="1200" cap="all" normalizeH="0" baseline="0" dirty="0">
              <a:ln>
                <a:noFill/>
              </a:ln>
              <a:solidFill>
                <a:schemeClr val="bg1"/>
              </a:solidFill>
              <a:effectLst/>
              <a:latin typeface="Open Sauce One" panose="00000500000000000000" pitchFamily="2" charset="0"/>
              <a:ea typeface="+mn-ea"/>
              <a:cs typeface="+mn-cs"/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kumimoji="0" lang="nl-NL" altLang="nl-BE" sz="4400" i="1" strike="noStrike" kern="1200" cap="all" normalizeH="0" baseline="0" dirty="0">
              <a:ln>
                <a:noFill/>
              </a:ln>
              <a:solidFill>
                <a:schemeClr val="bg1"/>
              </a:solidFill>
              <a:effectLst/>
              <a:latin typeface="Open Sauce One" panose="00000500000000000000" pitchFamily="2" charset="0"/>
              <a:ea typeface="+mn-ea"/>
              <a:cs typeface="+mn-cs"/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BE" sz="4400" i="1" cap="all" dirty="0">
                <a:solidFill>
                  <a:schemeClr val="bg1"/>
                </a:solidFill>
                <a:latin typeface="Open Sauce One" panose="00000500000000000000" pitchFamily="2" charset="0"/>
              </a:rPr>
              <a:t>Wie ben jij? 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nl-NL" altLang="nl-BE" sz="4400" i="1" strike="noStrike" kern="1200" cap="all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uce One" panose="00000500000000000000" pitchFamily="2" charset="0"/>
                <a:ea typeface="+mn-ea"/>
                <a:cs typeface="+mn-cs"/>
              </a:rPr>
              <a:t>Én WELKE THEMA’S zie je nog graag aan bod komen?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lang="nl-NL" altLang="nl-BE" sz="4800" i="1" cap="all" dirty="0">
              <a:solidFill>
                <a:schemeClr val="bg1"/>
              </a:solidFill>
              <a:latin typeface="Open Sauce One" panose="00000500000000000000" pitchFamily="2" charset="0"/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lang="nl-NL" altLang="nl-BE" sz="4800" i="1" cap="all" dirty="0">
              <a:solidFill>
                <a:schemeClr val="bg1"/>
              </a:solidFill>
              <a:latin typeface="Open Sauce One" panose="00000500000000000000" pitchFamily="2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C750810-64C2-356B-7265-80682493A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2529" y="0"/>
            <a:ext cx="1789471" cy="894736"/>
          </a:xfrm>
          <a:prstGeom prst="rect">
            <a:avLst/>
          </a:prstGeom>
        </p:spPr>
      </p:pic>
      <p:pic>
        <p:nvPicPr>
          <p:cNvPr id="14" name="Graphic 13" descr="Gedachte silhouet">
            <a:extLst>
              <a:ext uri="{FF2B5EF4-FFF2-40B4-BE49-F238E27FC236}">
                <a16:creationId xmlns:a16="http://schemas.microsoft.com/office/drawing/2014/main" id="{929B2822-A514-0DB3-0C2D-09F832501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80546" y="2629994"/>
            <a:ext cx="1598011" cy="159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82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BCF8-733C-BBB2-D684-7369F023B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B221536-91BD-6EE9-C5B8-D8C1E8041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342" y="1292225"/>
            <a:ext cx="7559675" cy="35150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kumimoji="0" lang="nl-NL" altLang="nl-BE" sz="4800" b="0" i="0" u="none" strike="noStrike" kern="1200" cap="all" normalizeH="0" baseline="0" dirty="0">
              <a:ln>
                <a:noFill/>
              </a:ln>
              <a:solidFill>
                <a:schemeClr val="bg1"/>
              </a:solidFill>
              <a:effectLst/>
              <a:latin typeface="Open Sauce One" panose="00000500000000000000" pitchFamily="2" charset="0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nl-NL" altLang="nl-BE" sz="4800" i="1" u="sng" strike="noStrike" kern="1200" cap="all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uce On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 ons het volgende leernetwerk 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nl-NL" altLang="nl-BE" sz="4800" i="1" u="sng" strike="noStrike" kern="1200" cap="all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uce On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Zorgzame buurten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nl-NL" altLang="nl-BE" sz="4800" i="1" u="sng" strike="noStrike" kern="1200" cap="all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uce On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vorm te geven!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endParaRPr lang="nl-NL" altLang="nl-BE" sz="4800" i="1" cap="all" dirty="0">
              <a:solidFill>
                <a:schemeClr val="bg1"/>
              </a:solidFill>
              <a:latin typeface="Open Sauce One" panose="00000500000000000000" pitchFamily="2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BE" i="1" cap="all" dirty="0">
                <a:solidFill>
                  <a:schemeClr val="bg1"/>
                </a:solidFill>
                <a:latin typeface="Open Sauce One" panose="00000500000000000000" pitchFamily="2" charset="0"/>
              </a:rPr>
              <a:t>VIVEL &amp; VVSG 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BE" i="1" cap="all" dirty="0">
                <a:solidFill>
                  <a:schemeClr val="bg1"/>
                </a:solidFill>
                <a:latin typeface="Open Sauce One" panose="00000500000000000000" pitchFamily="2" charset="0"/>
              </a:rPr>
              <a:t>Dankt u voor uw aanwezigheid en betrokkenheid!</a:t>
            </a:r>
          </a:p>
          <a:p>
            <a:pPr marR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nl-NL" altLang="nl-BE" sz="4800" i="1" strike="noStrike" kern="1200" cap="all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Open Sauce One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kumimoji="0" lang="nl-NL" altLang="nl-BE" sz="4800" i="1" strike="noStrike" kern="1200" cap="all" normalizeH="0" baseline="0" dirty="0">
              <a:ln>
                <a:noFill/>
              </a:ln>
              <a:solidFill>
                <a:schemeClr val="bg1"/>
              </a:solidFill>
              <a:effectLst/>
              <a:latin typeface="Open Sauce One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863847BC-EC36-ABA2-D760-3198F4E87A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4563" r="4563"/>
          <a:stretch/>
        </p:blipFill>
        <p:spPr>
          <a:xfrm>
            <a:off x="0" y="1292225"/>
            <a:ext cx="3606800" cy="55657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3234E43-979C-9ECA-688A-CCFD5077D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2529" y="0"/>
            <a:ext cx="1789471" cy="89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531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VIVEL">
      <a:dk1>
        <a:srgbClr val="1C344E"/>
      </a:dk1>
      <a:lt1>
        <a:srgbClr val="FFFFFF"/>
      </a:lt1>
      <a:dk2>
        <a:srgbClr val="53B0BD"/>
      </a:dk2>
      <a:lt2>
        <a:srgbClr val="FFFFFF"/>
      </a:lt2>
      <a:accent1>
        <a:srgbClr val="59BD9E"/>
      </a:accent1>
      <a:accent2>
        <a:srgbClr val="92C36F"/>
      </a:accent2>
      <a:accent3>
        <a:srgbClr val="1C344E"/>
      </a:accent3>
      <a:accent4>
        <a:srgbClr val="53B0BD"/>
      </a:accent4>
      <a:accent5>
        <a:srgbClr val="59BD9E"/>
      </a:accent5>
      <a:accent6>
        <a:srgbClr val="92C36F"/>
      </a:accent6>
      <a:hlink>
        <a:srgbClr val="1C334D"/>
      </a:hlink>
      <a:folHlink>
        <a:srgbClr val="53B0BD"/>
      </a:folHlink>
    </a:clrScheme>
    <a:fontScheme name="VIVEL">
      <a:majorFont>
        <a:latin typeface="Open Sauce One"/>
        <a:ea typeface=""/>
        <a:cs typeface=""/>
      </a:majorFont>
      <a:minorFont>
        <a:latin typeface="Open Sauce O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VEL sjabloon PPT" id="{C851CAA3-E9C1-4F4D-8E49-E0BB57F40753}" vid="{6906140E-44F9-4EF3-83A9-A32BF229E3D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A56D146DCB7F4C83FEC4FFA14446F2" ma:contentTypeVersion="19" ma:contentTypeDescription="Een nieuw document maken." ma:contentTypeScope="" ma:versionID="5762905e43a5a2470d2c5ff24be1cd48">
  <xsd:schema xmlns:xsd="http://www.w3.org/2001/XMLSchema" xmlns:xs="http://www.w3.org/2001/XMLSchema" xmlns:p="http://schemas.microsoft.com/office/2006/metadata/properties" xmlns:ns2="5fa1d80c-607d-4138-99a1-7394c3b09acb" xmlns:ns3="76300dc3-f30b-4418-bcec-586700755355" targetNamespace="http://schemas.microsoft.com/office/2006/metadata/properties" ma:root="true" ma:fieldsID="144ad47e6aadc254d4ff476d9060310f" ns2:_="" ns3:_="">
    <xsd:import namespace="5fa1d80c-607d-4138-99a1-7394c3b09acb"/>
    <xsd:import namespace="76300dc3-f30b-4418-bcec-5867007553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a1d80c-607d-4138-99a1-7394c3b09a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140874bb-005b-4a26-b085-598c00416e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00dc3-f30b-4418-bcec-5867007553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9b65a1d-e501-4f56-aee0-655427016152}" ma:internalName="TaxCatchAll" ma:showField="CatchAllData" ma:web="76300dc3-f30b-4418-bcec-5867007553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a1d80c-607d-4138-99a1-7394c3b09acb">
      <Terms xmlns="http://schemas.microsoft.com/office/infopath/2007/PartnerControls"/>
    </lcf76f155ced4ddcb4097134ff3c332f>
    <TaxCatchAll xmlns="76300dc3-f30b-4418-bcec-58670075535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B83DF4-6F18-41A9-B69A-971B1F6753BE}"/>
</file>

<file path=customXml/itemProps2.xml><?xml version="1.0" encoding="utf-8"?>
<ds:datastoreItem xmlns:ds="http://schemas.openxmlformats.org/officeDocument/2006/customXml" ds:itemID="{11C48F91-0F10-436F-A1BF-34B3AFBBCA2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48ca1788-29a0-400d-aba6-17dbb3af3c5a"/>
    <ds:schemaRef ds:uri="http://schemas.microsoft.com/office/infopath/2007/PartnerControls"/>
    <ds:schemaRef ds:uri="http://schemas.microsoft.com/sharepoint/v3/fields"/>
    <ds:schemaRef ds:uri="05b8c599-0598-413a-828a-97f965bc773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959EFBE-1946-4ECA-944F-04E75CC6BE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139</Words>
  <Application>Microsoft Office PowerPoint</Application>
  <PresentationFormat>Breedbeeld</PresentationFormat>
  <Paragraphs>35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3" baseType="lpstr">
      <vt:lpstr>-apple-system</vt:lpstr>
      <vt:lpstr>Arial</vt:lpstr>
      <vt:lpstr>Calibri</vt:lpstr>
      <vt:lpstr>Open Sauce One</vt:lpstr>
      <vt:lpstr>Open Sauce Sans</vt:lpstr>
      <vt:lpstr>Open Sauce Sans Light</vt:lpstr>
      <vt:lpstr>Open Sauce Sans Medium</vt:lpstr>
      <vt:lpstr>Wingdings</vt:lpstr>
      <vt:lpstr>Kantoorthema</vt:lpstr>
      <vt:lpstr>Leernetwerk Zorgzame buurten  thema dak- en thuislozen   16 juni 2026</vt:lpstr>
      <vt:lpstr>PowerPoint-presentatie</vt:lpstr>
      <vt:lpstr>PowerPoint-presentatie</vt:lpstr>
      <vt:lpstr>PowerPoint-presentatie</vt:lpstr>
    </vt:vector>
  </TitlesOfParts>
  <Company>VIVEL vzw - Lakensestraat 76, 1000 Brussel - Ond.Nr. 0720947550 - RPR Brussel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vulde de bevraging in?</dc:title>
  <dc:creator>Elien Colman</dc:creator>
  <cp:lastModifiedBy>Katrien Ilsbroux</cp:lastModifiedBy>
  <cp:revision>24</cp:revision>
  <cp:lastPrinted>2024-10-24T08:49:59Z</cp:lastPrinted>
  <dcterms:created xsi:type="dcterms:W3CDTF">2021-12-01T14:30:13Z</dcterms:created>
  <dcterms:modified xsi:type="dcterms:W3CDTF">2026-06-15T08:19:48Z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0x0101002DA56D146DCB7F4C83FEC4FFA14446F2</vt:lpwstr>
  </property>
  <property fmtid="{D5CDD505-2E9C-101B-9397-08002B2CF9AE}" pid="3" name="MediaServiceImageTags">
    <vt:lpwstr/>
  </property>
  <property fmtid="{D5CDD505-2E9C-101B-9397-08002B2CF9AE}" pid="4" name="Status_DOC_VIVEL">
    <vt:lpwstr>In opmaak</vt:lpwstr>
  </property>
  <property fmtid="{D5CDD505-2E9C-101B-9397-08002B2CF9AE}" pid="5" name="TaxKeyword">
    <vt:lpwstr/>
  </property>
</Properties>
</file>