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sz="2000"/>
              <a:t>Bruto finaal energieverbruik</a:t>
            </a:r>
            <a:r>
              <a:rPr lang="nl-BE" sz="2000" baseline="0"/>
              <a:t> 2020 (GWh)</a:t>
            </a:r>
            <a:endParaRPr lang="nl-BE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8.7063033039622997E-2"/>
          <c:y val="0.16922170618746488"/>
          <c:w val="0.83343179882391882"/>
          <c:h val="0.61668309508891372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B9-4D66-B2BD-CF6DFE61E93E}"/>
              </c:ext>
            </c:extLst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B9-4D66-B2BD-CF6DFE61E93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B9-4D66-B2BD-CF6DFE61E93E}"/>
              </c:ext>
            </c:extLst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B9-4D66-B2BD-CF6DFE61E93E}"/>
              </c:ext>
            </c:extLst>
          </c:dPt>
          <c:dPt>
            <c:idx val="4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B9-4D66-B2BD-CF6DFE61E93E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B9-4D66-B2BD-CF6DFE61E93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B9-4D66-B2BD-CF6DFE61E93E}"/>
                </c:ext>
              </c:extLst>
            </c:dLbl>
            <c:dLbl>
              <c:idx val="2"/>
              <c:layout>
                <c:manualLayout>
                  <c:x val="0.10995207120849015"/>
                  <c:y val="7.08296245577998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52D0FC-BD10-4F25-A4ED-86F9EAD0EC7C}" type="VALUE">
                      <a:rPr lang="en-US" sz="1600" smtClean="0">
                        <a:solidFill>
                          <a:schemeClr val="accent5"/>
                        </a:solidFill>
                      </a:rPr>
                      <a:pPr>
                        <a:defRPr sz="1600">
                          <a:solidFill>
                            <a:schemeClr val="tx2"/>
                          </a:solidFill>
                        </a:defRPr>
                      </a:pPr>
                      <a:t>[WAARDE]</a:t>
                    </a:fld>
                    <a:r>
                      <a:rPr lang="en-US" sz="1600" dirty="0">
                        <a:solidFill>
                          <a:schemeClr val="tx2"/>
                        </a:solidFill>
                      </a:rPr>
                      <a:t> </a:t>
                    </a:r>
                    <a:br>
                      <a:rPr lang="en-US" sz="1600" dirty="0">
                        <a:solidFill>
                          <a:schemeClr val="tx2"/>
                        </a:solidFill>
                      </a:rPr>
                    </a:br>
                    <a:r>
                      <a:rPr lang="en-US" sz="1600" dirty="0">
                        <a:solidFill>
                          <a:schemeClr val="accent5"/>
                        </a:solidFill>
                      </a:rPr>
                      <a:t>5,9%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571636425881548"/>
                      <c:h val="0.174006717969327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B9-4D66-B2BD-CF6DFE61E93E}"/>
                </c:ext>
              </c:extLst>
            </c:dLbl>
            <c:dLbl>
              <c:idx val="3"/>
              <c:layout>
                <c:manualLayout>
                  <c:x val="-5.2276472054125021E-2"/>
                  <c:y val="9.4234980266515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B9-4D66-B2BD-CF6DFE61E93E}"/>
                </c:ext>
              </c:extLst>
            </c:dLbl>
            <c:dLbl>
              <c:idx val="4"/>
              <c:layout>
                <c:manualLayout>
                  <c:x val="-8.912731208551701E-2"/>
                  <c:y val="1.7875759787614735E-2"/>
                </c:manualLayout>
              </c:layout>
              <c:tx>
                <c:rich>
                  <a:bodyPr/>
                  <a:lstStyle/>
                  <a:p>
                    <a:fld id="{114E8E6E-2934-4D9C-9B2E-0468B4800787}" type="VALUE">
                      <a:rPr lang="en-US">
                        <a:solidFill>
                          <a:schemeClr val="bg1"/>
                        </a:solidFill>
                      </a:rPr>
                      <a:pPr/>
                      <a:t>[WAARDE]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  <a:p>
                    <a:fld id="{45CF9899-286D-4A02-ACDF-65FBA108C0C2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nl-BE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2B9-4D66-B2BD-CF6DFE61E93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Totaal bruto eindverbruik van elektriciteit [GWh]</c:v>
                </c:pt>
                <c:pt idx="1">
                  <c:v>Finaal energieverbruik van vervoer [GWh]</c:v>
                </c:pt>
                <c:pt idx="2">
                  <c:v>Groene warmte, GWh</c:v>
                </c:pt>
                <c:pt idx="3">
                  <c:v>Overige warmte, GWh</c:v>
                </c:pt>
              </c:strCache>
            </c:strRef>
          </c:cat>
          <c:val>
            <c:numRef>
              <c:f>Blad1!$B$2:$B$5</c:f>
              <c:numCache>
                <c:formatCode>#,##0</c:formatCode>
                <c:ptCount val="4"/>
                <c:pt idx="0">
                  <c:v>57449</c:v>
                </c:pt>
                <c:pt idx="1">
                  <c:v>56287</c:v>
                </c:pt>
                <c:pt idx="2">
                  <c:v>8095</c:v>
                </c:pt>
                <c:pt idx="3">
                  <c:v>129624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B9-4D66-B2BD-CF6DFE61E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5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A08BC-BF30-40A3-B863-CD3FA3E6AB22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nl-BE"/>
        </a:p>
      </dgm:t>
    </dgm:pt>
    <dgm:pt modelId="{A7356ED9-1A7F-4B0E-A05C-B3238CE00535}">
      <dgm:prSet phldrT="[Tekst]"/>
      <dgm:spPr/>
      <dgm:t>
        <a:bodyPr/>
        <a:lstStyle/>
        <a:p>
          <a:pPr algn="ctr"/>
          <a:r>
            <a:rPr lang="nl-BE" dirty="0"/>
            <a:t>Vlaamse Regering</a:t>
          </a:r>
        </a:p>
      </dgm:t>
    </dgm:pt>
    <dgm:pt modelId="{317C5005-D660-4038-8E5A-7DD9E457D18A}" type="parTrans" cxnId="{96A49773-6E7C-43DA-8D8D-926EF1E0B5CF}">
      <dgm:prSet/>
      <dgm:spPr/>
      <dgm:t>
        <a:bodyPr/>
        <a:lstStyle/>
        <a:p>
          <a:endParaRPr lang="nl-BE"/>
        </a:p>
      </dgm:t>
    </dgm:pt>
    <dgm:pt modelId="{016B7DA8-9626-45BD-ABD7-2628E178ECE6}" type="sibTrans" cxnId="{96A49773-6E7C-43DA-8D8D-926EF1E0B5CF}">
      <dgm:prSet/>
      <dgm:spPr/>
      <dgm:t>
        <a:bodyPr/>
        <a:lstStyle/>
        <a:p>
          <a:endParaRPr lang="nl-BE"/>
        </a:p>
      </dgm:t>
    </dgm:pt>
    <dgm:pt modelId="{07FA3210-FB3C-421A-B1E6-5EA49F05523A}">
      <dgm:prSet phldrT="[Tekst]"/>
      <dgm:spPr/>
      <dgm:t>
        <a:bodyPr/>
        <a:lstStyle/>
        <a:p>
          <a:r>
            <a:rPr lang="nl-BE" dirty="0"/>
            <a:t>Warmteplan 2025</a:t>
          </a:r>
        </a:p>
      </dgm:t>
    </dgm:pt>
    <dgm:pt modelId="{3198E3E0-1A67-4736-8B8C-2443EA879F08}" type="parTrans" cxnId="{E7A7BF52-81E7-4D40-A416-0C0704CD5807}">
      <dgm:prSet/>
      <dgm:spPr/>
      <dgm:t>
        <a:bodyPr/>
        <a:lstStyle/>
        <a:p>
          <a:endParaRPr lang="nl-BE"/>
        </a:p>
      </dgm:t>
    </dgm:pt>
    <dgm:pt modelId="{D311D0AA-1FAB-4A7A-B432-C5954E207DCB}" type="sibTrans" cxnId="{E7A7BF52-81E7-4D40-A416-0C0704CD5807}">
      <dgm:prSet/>
      <dgm:spPr/>
      <dgm:t>
        <a:bodyPr/>
        <a:lstStyle/>
        <a:p>
          <a:endParaRPr lang="nl-BE"/>
        </a:p>
      </dgm:t>
    </dgm:pt>
    <dgm:pt modelId="{293548B4-EC9E-41C9-969D-9989D1D80B9B}">
      <dgm:prSet phldrT="[Tekst]"/>
      <dgm:spPr/>
      <dgm:t>
        <a:bodyPr/>
        <a:lstStyle/>
        <a:p>
          <a:pPr algn="ctr"/>
          <a:r>
            <a:rPr lang="nl-BE" dirty="0"/>
            <a:t>Lokale besturen</a:t>
          </a:r>
        </a:p>
      </dgm:t>
    </dgm:pt>
    <dgm:pt modelId="{BC6D295E-C335-4948-8BAD-8414F5321967}" type="parTrans" cxnId="{3CFDE096-EAD3-4A96-B6BB-F15D7DE3F1BE}">
      <dgm:prSet/>
      <dgm:spPr/>
      <dgm:t>
        <a:bodyPr/>
        <a:lstStyle/>
        <a:p>
          <a:endParaRPr lang="nl-BE"/>
        </a:p>
      </dgm:t>
    </dgm:pt>
    <dgm:pt modelId="{A4930C21-249A-407F-8559-F7D7F7F2EF09}" type="sibTrans" cxnId="{3CFDE096-EAD3-4A96-B6BB-F15D7DE3F1BE}">
      <dgm:prSet/>
      <dgm:spPr/>
      <dgm:t>
        <a:bodyPr/>
        <a:lstStyle/>
        <a:p>
          <a:endParaRPr lang="nl-BE"/>
        </a:p>
      </dgm:t>
    </dgm:pt>
    <dgm:pt modelId="{5BE1C342-8DE6-4828-A5CD-8C8B9633731B}">
      <dgm:prSet phldrT="[Tekst]"/>
      <dgm:spPr/>
      <dgm:t>
        <a:bodyPr/>
        <a:lstStyle/>
        <a:p>
          <a:r>
            <a:rPr lang="nl-BE" dirty="0"/>
            <a:t>Lokaal warmteplan</a:t>
          </a:r>
        </a:p>
      </dgm:t>
    </dgm:pt>
    <dgm:pt modelId="{223B342B-F257-425E-A784-14ECCE467694}" type="parTrans" cxnId="{235225A1-BBEA-4268-9061-500D04A2136B}">
      <dgm:prSet/>
      <dgm:spPr/>
      <dgm:t>
        <a:bodyPr/>
        <a:lstStyle/>
        <a:p>
          <a:endParaRPr lang="nl-BE"/>
        </a:p>
      </dgm:t>
    </dgm:pt>
    <dgm:pt modelId="{1E38A8B2-68D2-48E2-A509-27B94473E199}" type="sibTrans" cxnId="{235225A1-BBEA-4268-9061-500D04A2136B}">
      <dgm:prSet/>
      <dgm:spPr/>
      <dgm:t>
        <a:bodyPr/>
        <a:lstStyle/>
        <a:p>
          <a:endParaRPr lang="nl-BE"/>
        </a:p>
      </dgm:t>
    </dgm:pt>
    <dgm:pt modelId="{105BEA28-3DE8-41B9-A251-3E046B6C799F}">
      <dgm:prSet phldrT="[Tekst]"/>
      <dgm:spPr/>
      <dgm:t>
        <a:bodyPr/>
        <a:lstStyle/>
        <a:p>
          <a:endParaRPr lang="nl-BE" dirty="0"/>
        </a:p>
      </dgm:t>
    </dgm:pt>
    <dgm:pt modelId="{5A0358B9-101F-420F-B9BD-82F2A47398C6}" type="parTrans" cxnId="{99CDE335-8B9E-45D3-8092-5BB621D6EE5D}">
      <dgm:prSet/>
      <dgm:spPr/>
      <dgm:t>
        <a:bodyPr/>
        <a:lstStyle/>
        <a:p>
          <a:endParaRPr lang="nl-BE"/>
        </a:p>
      </dgm:t>
    </dgm:pt>
    <dgm:pt modelId="{6E3C0FE1-2A72-4F85-A1BB-A49139BD1CAA}" type="sibTrans" cxnId="{99CDE335-8B9E-45D3-8092-5BB621D6EE5D}">
      <dgm:prSet/>
      <dgm:spPr/>
      <dgm:t>
        <a:bodyPr/>
        <a:lstStyle/>
        <a:p>
          <a:endParaRPr lang="nl-BE"/>
        </a:p>
      </dgm:t>
    </dgm:pt>
    <dgm:pt modelId="{BD77E5FF-2793-4F66-B082-D5E36EA2F845}">
      <dgm:prSet phldrT="[Tekst]"/>
      <dgm:spPr/>
      <dgm:t>
        <a:bodyPr/>
        <a:lstStyle/>
        <a:p>
          <a:endParaRPr lang="nl-BE" dirty="0"/>
        </a:p>
      </dgm:t>
    </dgm:pt>
    <dgm:pt modelId="{2A94A62E-7B21-4502-9EB2-19A88E83DFC7}" type="parTrans" cxnId="{F1957AAC-CBAB-4BF5-BC94-7000DFA8B940}">
      <dgm:prSet/>
      <dgm:spPr/>
      <dgm:t>
        <a:bodyPr/>
        <a:lstStyle/>
        <a:p>
          <a:endParaRPr lang="nl-BE"/>
        </a:p>
      </dgm:t>
    </dgm:pt>
    <dgm:pt modelId="{DB0C0373-4223-499A-A9F7-DE83C17EC989}" type="sibTrans" cxnId="{F1957AAC-CBAB-4BF5-BC94-7000DFA8B940}">
      <dgm:prSet/>
      <dgm:spPr/>
      <dgm:t>
        <a:bodyPr/>
        <a:lstStyle/>
        <a:p>
          <a:endParaRPr lang="nl-BE"/>
        </a:p>
      </dgm:t>
    </dgm:pt>
    <dgm:pt modelId="{86B186F0-76A2-4202-B782-A37A58534A61}">
      <dgm:prSet phldrT="[Tekst]"/>
      <dgm:spPr/>
      <dgm:t>
        <a:bodyPr/>
        <a:lstStyle/>
        <a:p>
          <a:endParaRPr lang="nl-BE" dirty="0"/>
        </a:p>
      </dgm:t>
    </dgm:pt>
    <dgm:pt modelId="{03330CE6-7BF2-4B48-B2A3-BFF0752F47E7}" type="parTrans" cxnId="{1B24E11A-8BB9-4A52-90D2-490D20045DFE}">
      <dgm:prSet/>
      <dgm:spPr/>
      <dgm:t>
        <a:bodyPr/>
        <a:lstStyle/>
        <a:p>
          <a:endParaRPr lang="nl-BE"/>
        </a:p>
      </dgm:t>
    </dgm:pt>
    <dgm:pt modelId="{25D0021D-AF76-4A83-B582-D5A1563B3AF2}" type="sibTrans" cxnId="{1B24E11A-8BB9-4A52-90D2-490D20045DFE}">
      <dgm:prSet/>
      <dgm:spPr/>
      <dgm:t>
        <a:bodyPr/>
        <a:lstStyle/>
        <a:p>
          <a:endParaRPr lang="nl-BE"/>
        </a:p>
      </dgm:t>
    </dgm:pt>
    <dgm:pt modelId="{A973C909-E7A9-493A-845D-229E6E1741E4}" type="pres">
      <dgm:prSet presAssocID="{2D9A08BC-BF30-40A3-B863-CD3FA3E6AB22}" presName="linear" presStyleCnt="0">
        <dgm:presLayoutVars>
          <dgm:animLvl val="lvl"/>
          <dgm:resizeHandles val="exact"/>
        </dgm:presLayoutVars>
      </dgm:prSet>
      <dgm:spPr/>
    </dgm:pt>
    <dgm:pt modelId="{9423451A-5FBC-4921-AFBF-FDD8C0922CBE}" type="pres">
      <dgm:prSet presAssocID="{A7356ED9-1A7F-4B0E-A05C-B3238CE0053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2D30507-382E-40D4-8E2F-31E2A443F7A6}" type="pres">
      <dgm:prSet presAssocID="{A7356ED9-1A7F-4B0E-A05C-B3238CE00535}" presName="childText" presStyleLbl="revTx" presStyleIdx="0" presStyleCnt="2">
        <dgm:presLayoutVars>
          <dgm:bulletEnabled val="1"/>
        </dgm:presLayoutVars>
      </dgm:prSet>
      <dgm:spPr/>
    </dgm:pt>
    <dgm:pt modelId="{ECAF7799-34C3-4DF3-9D8D-86673B4DD104}" type="pres">
      <dgm:prSet presAssocID="{293548B4-EC9E-41C9-969D-9989D1D80B9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39F28DE-ADB4-4927-8EC2-8D2686ECCC83}" type="pres">
      <dgm:prSet presAssocID="{293548B4-EC9E-41C9-969D-9989D1D80B9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0376D08-EDEE-4DB1-98A8-C8B55391716F}" type="presOf" srcId="{2D9A08BC-BF30-40A3-B863-CD3FA3E6AB22}" destId="{A973C909-E7A9-493A-845D-229E6E1741E4}" srcOrd="0" destOrd="0" presId="urn:microsoft.com/office/officeart/2005/8/layout/vList2"/>
    <dgm:cxn modelId="{B7E23516-3A95-400C-905E-B85EAAAA6497}" type="presOf" srcId="{293548B4-EC9E-41C9-969D-9989D1D80B9B}" destId="{ECAF7799-34C3-4DF3-9D8D-86673B4DD104}" srcOrd="0" destOrd="0" presId="urn:microsoft.com/office/officeart/2005/8/layout/vList2"/>
    <dgm:cxn modelId="{1B24E11A-8BB9-4A52-90D2-490D20045DFE}" srcId="{A7356ED9-1A7F-4B0E-A05C-B3238CE00535}" destId="{86B186F0-76A2-4202-B782-A37A58534A61}" srcOrd="1" destOrd="0" parTransId="{03330CE6-7BF2-4B48-B2A3-BFF0752F47E7}" sibTransId="{25D0021D-AF76-4A83-B582-D5A1563B3AF2}"/>
    <dgm:cxn modelId="{99CDE335-8B9E-45D3-8092-5BB621D6EE5D}" srcId="{A7356ED9-1A7F-4B0E-A05C-B3238CE00535}" destId="{105BEA28-3DE8-41B9-A251-3E046B6C799F}" srcOrd="3" destOrd="0" parTransId="{5A0358B9-101F-420F-B9BD-82F2A47398C6}" sibTransId="{6E3C0FE1-2A72-4F85-A1BB-A49139BD1CAA}"/>
    <dgm:cxn modelId="{E7A7BF52-81E7-4D40-A416-0C0704CD5807}" srcId="{A7356ED9-1A7F-4B0E-A05C-B3238CE00535}" destId="{07FA3210-FB3C-421A-B1E6-5EA49F05523A}" srcOrd="0" destOrd="0" parTransId="{3198E3E0-1A67-4736-8B8C-2443EA879F08}" sibTransId="{D311D0AA-1FAB-4A7A-B432-C5954E207DCB}"/>
    <dgm:cxn modelId="{96A49773-6E7C-43DA-8D8D-926EF1E0B5CF}" srcId="{2D9A08BC-BF30-40A3-B863-CD3FA3E6AB22}" destId="{A7356ED9-1A7F-4B0E-A05C-B3238CE00535}" srcOrd="0" destOrd="0" parTransId="{317C5005-D660-4038-8E5A-7DD9E457D18A}" sibTransId="{016B7DA8-9626-45BD-ABD7-2628E178ECE6}"/>
    <dgm:cxn modelId="{F2CD147B-9612-4503-B5AC-2F9D2D8FFEC1}" type="presOf" srcId="{105BEA28-3DE8-41B9-A251-3E046B6C799F}" destId="{32D30507-382E-40D4-8E2F-31E2A443F7A6}" srcOrd="0" destOrd="3" presId="urn:microsoft.com/office/officeart/2005/8/layout/vList2"/>
    <dgm:cxn modelId="{3CFDE096-EAD3-4A96-B6BB-F15D7DE3F1BE}" srcId="{2D9A08BC-BF30-40A3-B863-CD3FA3E6AB22}" destId="{293548B4-EC9E-41C9-969D-9989D1D80B9B}" srcOrd="1" destOrd="0" parTransId="{BC6D295E-C335-4948-8BAD-8414F5321967}" sibTransId="{A4930C21-249A-407F-8559-F7D7F7F2EF09}"/>
    <dgm:cxn modelId="{975D5797-FCA5-4FC6-91C2-468BE787407F}" type="presOf" srcId="{5BE1C342-8DE6-4828-A5CD-8C8B9633731B}" destId="{F39F28DE-ADB4-4927-8EC2-8D2686ECCC83}" srcOrd="0" destOrd="0" presId="urn:microsoft.com/office/officeart/2005/8/layout/vList2"/>
    <dgm:cxn modelId="{6E5F7B97-E833-4157-93B6-C1D802945707}" type="presOf" srcId="{A7356ED9-1A7F-4B0E-A05C-B3238CE00535}" destId="{9423451A-5FBC-4921-AFBF-FDD8C0922CBE}" srcOrd="0" destOrd="0" presId="urn:microsoft.com/office/officeart/2005/8/layout/vList2"/>
    <dgm:cxn modelId="{235225A1-BBEA-4268-9061-500D04A2136B}" srcId="{293548B4-EC9E-41C9-969D-9989D1D80B9B}" destId="{5BE1C342-8DE6-4828-A5CD-8C8B9633731B}" srcOrd="0" destOrd="0" parTransId="{223B342B-F257-425E-A784-14ECCE467694}" sibTransId="{1E38A8B2-68D2-48E2-A509-27B94473E199}"/>
    <dgm:cxn modelId="{F1957AAC-CBAB-4BF5-BC94-7000DFA8B940}" srcId="{A7356ED9-1A7F-4B0E-A05C-B3238CE00535}" destId="{BD77E5FF-2793-4F66-B082-D5E36EA2F845}" srcOrd="2" destOrd="0" parTransId="{2A94A62E-7B21-4502-9EB2-19A88E83DFC7}" sibTransId="{DB0C0373-4223-499A-A9F7-DE83C17EC989}"/>
    <dgm:cxn modelId="{D6419CB9-4BB4-43C5-AA5D-B20111C9605E}" type="presOf" srcId="{07FA3210-FB3C-421A-B1E6-5EA49F05523A}" destId="{32D30507-382E-40D4-8E2F-31E2A443F7A6}" srcOrd="0" destOrd="0" presId="urn:microsoft.com/office/officeart/2005/8/layout/vList2"/>
    <dgm:cxn modelId="{F58496BD-B0CA-40E2-A30F-578E8EFFC6A7}" type="presOf" srcId="{86B186F0-76A2-4202-B782-A37A58534A61}" destId="{32D30507-382E-40D4-8E2F-31E2A443F7A6}" srcOrd="0" destOrd="1" presId="urn:microsoft.com/office/officeart/2005/8/layout/vList2"/>
    <dgm:cxn modelId="{E02753E6-0812-40CC-9216-233275A7AE30}" type="presOf" srcId="{BD77E5FF-2793-4F66-B082-D5E36EA2F845}" destId="{32D30507-382E-40D4-8E2F-31E2A443F7A6}" srcOrd="0" destOrd="2" presId="urn:microsoft.com/office/officeart/2005/8/layout/vList2"/>
    <dgm:cxn modelId="{5A195FFB-012A-4431-832D-8B5AD19D6AAC}" type="presParOf" srcId="{A973C909-E7A9-493A-845D-229E6E1741E4}" destId="{9423451A-5FBC-4921-AFBF-FDD8C0922CBE}" srcOrd="0" destOrd="0" presId="urn:microsoft.com/office/officeart/2005/8/layout/vList2"/>
    <dgm:cxn modelId="{A5EE10BA-BD80-4899-AC0F-897813B182CE}" type="presParOf" srcId="{A973C909-E7A9-493A-845D-229E6E1741E4}" destId="{32D30507-382E-40D4-8E2F-31E2A443F7A6}" srcOrd="1" destOrd="0" presId="urn:microsoft.com/office/officeart/2005/8/layout/vList2"/>
    <dgm:cxn modelId="{67876284-9AF1-4332-A94B-A96F6B6AE316}" type="presParOf" srcId="{A973C909-E7A9-493A-845D-229E6E1741E4}" destId="{ECAF7799-34C3-4DF3-9D8D-86673B4DD104}" srcOrd="2" destOrd="0" presId="urn:microsoft.com/office/officeart/2005/8/layout/vList2"/>
    <dgm:cxn modelId="{C9CED1E0-6E08-4D5E-995B-31E5FC8E2C53}" type="presParOf" srcId="{A973C909-E7A9-493A-845D-229E6E1741E4}" destId="{F39F28DE-ADB4-4927-8EC2-8D2686ECCC8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3451A-5FBC-4921-AFBF-FDD8C0922CBE}">
      <dsp:nvSpPr>
        <dsp:cNvPr id="0" name=""/>
        <dsp:cNvSpPr/>
      </dsp:nvSpPr>
      <dsp:spPr>
        <a:xfrm>
          <a:off x="0" y="376503"/>
          <a:ext cx="2958762" cy="585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Vlaamse Regering</a:t>
          </a:r>
        </a:p>
      </dsp:txBody>
      <dsp:txXfrm>
        <a:off x="28557" y="405060"/>
        <a:ext cx="2901648" cy="527886"/>
      </dsp:txXfrm>
    </dsp:sp>
    <dsp:sp modelId="{32D30507-382E-40D4-8E2F-31E2A443F7A6}">
      <dsp:nvSpPr>
        <dsp:cNvPr id="0" name=""/>
        <dsp:cNvSpPr/>
      </dsp:nvSpPr>
      <dsp:spPr>
        <a:xfrm>
          <a:off x="0" y="961503"/>
          <a:ext cx="2958762" cy="129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4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000" kern="1200" dirty="0"/>
            <a:t>Warmteplan 2025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l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l-BE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l-BE" sz="2000" kern="1200" dirty="0"/>
        </a:p>
      </dsp:txBody>
      <dsp:txXfrm>
        <a:off x="0" y="961503"/>
        <a:ext cx="2958762" cy="1293750"/>
      </dsp:txXfrm>
    </dsp:sp>
    <dsp:sp modelId="{ECAF7799-34C3-4DF3-9D8D-86673B4DD104}">
      <dsp:nvSpPr>
        <dsp:cNvPr id="0" name=""/>
        <dsp:cNvSpPr/>
      </dsp:nvSpPr>
      <dsp:spPr>
        <a:xfrm>
          <a:off x="0" y="2255253"/>
          <a:ext cx="2958762" cy="585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Lokale besturen</a:t>
          </a:r>
        </a:p>
      </dsp:txBody>
      <dsp:txXfrm>
        <a:off x="28557" y="2283810"/>
        <a:ext cx="2901648" cy="527886"/>
      </dsp:txXfrm>
    </dsp:sp>
    <dsp:sp modelId="{F39F28DE-ADB4-4927-8EC2-8D2686ECCC83}">
      <dsp:nvSpPr>
        <dsp:cNvPr id="0" name=""/>
        <dsp:cNvSpPr/>
      </dsp:nvSpPr>
      <dsp:spPr>
        <a:xfrm>
          <a:off x="0" y="2840253"/>
          <a:ext cx="29587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94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000" kern="1200" dirty="0"/>
            <a:t>Lokaal warmteplan</a:t>
          </a:r>
        </a:p>
      </dsp:txBody>
      <dsp:txXfrm>
        <a:off x="0" y="2840253"/>
        <a:ext cx="2958762" cy="41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B74FA-A54D-4738-8354-2FBCB4CDA80E}" type="datetimeFigureOut">
              <a:rPr lang="nl-BE" smtClean="0"/>
              <a:t>7/04/2022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53AF2-1146-40FC-BFAF-E95D4DFF7DA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614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Slide voor tijdens het panelgesprek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0888D-8B36-47BC-8230-9624D4BA2E8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5340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87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6949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845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8373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9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9183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8FA8F-556B-4E54-8758-21E02D639AD8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175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_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DC7FA86-5274-404E-B848-186E37ADF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8800" y="5898888"/>
            <a:ext cx="5201354" cy="1292400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EF42C9-EDB0-4058-8EB8-4FB5C1BA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F549E4-6ADC-41F6-AA62-8DAA878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23FBB1-7278-4753-B3B9-222479C34D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815" y="5898888"/>
            <a:ext cx="917585" cy="338400"/>
          </a:xfrm>
          <a:prstGeom prst="rect">
            <a:avLst/>
          </a:prstGeom>
        </p:spPr>
      </p:pic>
      <p:sp>
        <p:nvSpPr>
          <p:cNvPr id="10" name="Tijdelijke aanduiding voor tekst 14">
            <a:extLst>
              <a:ext uri="{FF2B5EF4-FFF2-40B4-BE49-F238E27FC236}">
                <a16:creationId xmlns:a16="http://schemas.microsoft.com/office/drawing/2014/main" id="{D836F9CF-CA35-46C3-8B70-8D695FED96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609600"/>
            <a:ext cx="3685113" cy="40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08000" tIns="18000" rIns="108000" bIns="18000" anchor="ctr" anchorCtr="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topicelement te bewerken</a:t>
            </a:r>
            <a:endParaRPr lang="nl-B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07CB872-31B7-4D48-A08C-5FB778F50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412" y="1346721"/>
            <a:ext cx="10059987" cy="514157"/>
          </a:xfrm>
        </p:spPr>
        <p:txBody>
          <a:bodyPr wrap="square" bIns="180000" anchor="t" anchorCtr="0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titel te bewerken</a:t>
            </a:r>
            <a:endParaRPr lang="nl-BE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1DBCCA88-4C1E-45B5-9A29-2E742D5275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6400" y="1877646"/>
            <a:ext cx="10056000" cy="3901866"/>
          </a:xfrm>
        </p:spPr>
        <p:txBody>
          <a:bodyPr wrap="square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6667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ningsslide-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B4BB31-4B7F-45E4-A85D-224E87BCB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332656"/>
            <a:ext cx="1804572" cy="70110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30CDEA5-51AE-48ED-B8C0-72793E56B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156000"/>
            <a:ext cx="1800000" cy="4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7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oud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F1C5-66A1-423C-A8EF-FFB8E9169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nl-NL" dirty="0"/>
              <a:t>Klik om te bewerken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0FC56E-1C29-4149-B166-3F512B108B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445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1052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te bewerken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B19F71A-7A89-4926-B8AC-AD8ACC682AE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178421" y="476672"/>
            <a:ext cx="6175383" cy="6065058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18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18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16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"/>
          <p:cNvSpPr>
            <a:spLocks noGrp="1"/>
          </p:cNvSpPr>
          <p:nvPr>
            <p:ph type="title" hasCustomPrompt="1"/>
          </p:nvPr>
        </p:nvSpPr>
        <p:spPr>
          <a:xfrm>
            <a:off x="838199" y="476672"/>
            <a:ext cx="10515601" cy="936104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rPr lang="nl-NL" dirty="0"/>
              <a:t>Klik om te bewerken</a:t>
            </a:r>
            <a:endParaRPr lang="nl-BE" dirty="0"/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CE74A413-D2A6-4544-A6A4-CA597DE5B3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38198" y="1484784"/>
            <a:ext cx="10515600" cy="5037474"/>
          </a:xfrm>
          <a:prstGeom prst="rect">
            <a:avLst/>
          </a:prstGeom>
        </p:spPr>
        <p:txBody>
          <a:bodyPr bIns="0"/>
          <a:lstStyle>
            <a:lvl1pPr marL="0" indent="-288000">
              <a:lnSpc>
                <a:spcPct val="90000"/>
              </a:lnSpc>
              <a:buClr>
                <a:srgbClr val="105269"/>
              </a:buClr>
              <a:buSzPct val="80000"/>
              <a:buFont typeface="Wingdings 3" panose="05040102010807070707" pitchFamily="18" charset="2"/>
              <a:buChar char=""/>
              <a:defRPr sz="3200">
                <a:solidFill>
                  <a:srgbClr val="105269"/>
                </a:solidFill>
                <a:latin typeface="+mj-lt"/>
              </a:defRPr>
            </a:lvl1pPr>
            <a:lvl2pPr marL="576000" indent="-288000">
              <a:lnSpc>
                <a:spcPct val="90000"/>
              </a:lnSpc>
              <a:buClr>
                <a:srgbClr val="7F7F7F"/>
              </a:buClr>
              <a:buSzPct val="80000"/>
              <a:buFont typeface="Calibri" panose="020F0502020204030204" pitchFamily="34" charset="0"/>
              <a:buChar char="→"/>
              <a:defRPr sz="2500">
                <a:solidFill>
                  <a:srgbClr val="7F7F7F"/>
                </a:solidFill>
                <a:latin typeface="+mj-lt"/>
              </a:defRPr>
            </a:lvl2pPr>
            <a:lvl3pPr marL="864000">
              <a:lnSpc>
                <a:spcPct val="90000"/>
              </a:lnSpc>
              <a:buSzPct val="80000"/>
              <a:defRPr sz="2000">
                <a:solidFill>
                  <a:srgbClr val="105269"/>
                </a:solidFill>
                <a:latin typeface="+mj-lt"/>
              </a:defRPr>
            </a:lvl3pPr>
            <a:lvl4pPr marL="1152000" indent="-288000">
              <a:lnSpc>
                <a:spcPct val="90000"/>
              </a:lnSpc>
              <a:buSzPct val="80000"/>
              <a:buFont typeface="Wingdings 3" panose="05040102010807070707" pitchFamily="18" charset="2"/>
              <a:buChar char=""/>
              <a:defRPr sz="2000">
                <a:solidFill>
                  <a:srgbClr val="105269"/>
                </a:solidFill>
                <a:latin typeface="+mj-lt"/>
              </a:defRPr>
            </a:lvl4pPr>
            <a:lvl5pPr marL="1440000">
              <a:lnSpc>
                <a:spcPct val="90000"/>
              </a:lnSpc>
              <a:buSzPct val="80000"/>
              <a:defRPr sz="2000">
                <a:solidFill>
                  <a:srgbClr val="105269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59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_foto_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6B63A96B-290F-4EA3-8F37-7535F62F5A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7600" y="0"/>
            <a:ext cx="74844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65C32E-07B0-4F00-8059-55D060CE3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4815" y="5898888"/>
            <a:ext cx="917585" cy="338400"/>
          </a:xfrm>
          <a:prstGeom prst="rect">
            <a:avLst/>
          </a:prstGeo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1FABDA9-4410-45DF-8045-99263EA4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/>
              <a:t>Titel van de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EBF63BB-56CC-4106-BEA2-89D3C076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201AB81-76F0-4209-A1BB-F290CDA584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12" y="1285200"/>
            <a:ext cx="3657600" cy="1095854"/>
          </a:xfrm>
        </p:spPr>
        <p:txBody>
          <a:bodyPr wrap="square" bIns="180000" anchor="t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hoofdstuk te bewerken</a:t>
            </a:r>
            <a:endParaRPr lang="nl-BE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4DE2EFF5-C08C-4587-827D-C7CBCA43BB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012" y="2392767"/>
            <a:ext cx="3657600" cy="1260475"/>
          </a:xfrm>
        </p:spPr>
        <p:txBody>
          <a:bodyPr wrap="square"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ondertitel te bewerken</a:t>
            </a:r>
          </a:p>
        </p:txBody>
      </p:sp>
      <p:sp>
        <p:nvSpPr>
          <p:cNvPr id="11" name="Tijdelijke aanduiding voor tekst 14">
            <a:extLst>
              <a:ext uri="{FF2B5EF4-FFF2-40B4-BE49-F238E27FC236}">
                <a16:creationId xmlns:a16="http://schemas.microsoft.com/office/drawing/2014/main" id="{DD463BA4-6F95-4D3A-B0A7-6464ADC9B3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13" y="609600"/>
            <a:ext cx="3685113" cy="40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08000" tIns="18000" rIns="108000" bIns="18000" anchor="ctr" anchorCtr="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topicelement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804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3D68BA-08C7-4593-9C65-EA934A2E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Titel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FED013-F3D7-4CE3-9B08-C3126A18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6" name="Tijdelijke aanduiding voor tekst 14">
            <a:extLst>
              <a:ext uri="{FF2B5EF4-FFF2-40B4-BE49-F238E27FC236}">
                <a16:creationId xmlns:a16="http://schemas.microsoft.com/office/drawing/2014/main" id="{2F98CC69-A159-404C-8E4F-26BF21A85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609600"/>
            <a:ext cx="1014266" cy="40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08000" tIns="18000" rIns="108000" bIns="18000" anchor="ctr" anchorCtr="0">
            <a:sp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agenda</a:t>
            </a:r>
            <a:endParaRPr lang="nl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C2760A-9386-4938-89C1-0D1A42312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1830" y="0"/>
            <a:ext cx="3800170" cy="1558800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81733A8-DB9F-427E-A435-B93A9912EC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2799" y="1522414"/>
            <a:ext cx="10059600" cy="4590386"/>
          </a:xfrm>
        </p:spPr>
        <p:txBody>
          <a:bodyPr/>
          <a:lstStyle>
            <a:lvl1pPr marL="0" indent="-3600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>
                <a:solidFill>
                  <a:schemeClr val="tx2"/>
                </a:solidFill>
              </a:defRPr>
            </a:lvl1pPr>
            <a:lvl2pPr marL="720000" indent="-1800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="0">
                <a:solidFill>
                  <a:schemeClr val="tx2"/>
                </a:solidFill>
              </a:defRPr>
            </a:lvl2pPr>
          </a:lstStyle>
          <a:p>
            <a:pPr lvl="0"/>
            <a:r>
              <a:rPr lang="nl-NL" dirty="0"/>
              <a:t>Klikken om de tekst van de inhoudspagina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C619B8-54E0-4FB5-AFC0-016D2FFAA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64815" y="5898888"/>
            <a:ext cx="917585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00DFCD9-49D2-431D-AEF0-460F81D6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609600"/>
            <a:ext cx="10974387" cy="12604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A1FF30-489D-4AB5-A88C-47E64B22F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2" y="2005012"/>
            <a:ext cx="10974387" cy="3530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1548903-E7B2-44D7-83DA-8D577D21B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82399" y="6112800"/>
            <a:ext cx="1800000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B7997F-DC4C-46CA-A0B6-19A79948F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0013" y="6112800"/>
            <a:ext cx="4271499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108000" indent="-108000" algn="l">
              <a:buFont typeface="Arial" panose="020B0604020202020204" pitchFamily="34" charset="0"/>
              <a:buChar char="•"/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BE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2023A2-8C3F-4806-8080-901B5AF07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8013" y="6112800"/>
            <a:ext cx="252000" cy="745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FEB45F4-A723-4960-9E19-747FE5E1055D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420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21" r:id="rId2"/>
    <p:sldLayoutId id="2147483714" r:id="rId3"/>
    <p:sldLayoutId id="2147483713" r:id="rId4"/>
    <p:sldLayoutId id="2147483672" r:id="rId5"/>
    <p:sldLayoutId id="214748368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>
          <a:tab pos="8158163" algn="l"/>
        </a:tabLst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84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orient="horz" pos="9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4.wdp"/><Relationship Id="rId18" Type="http://schemas.openxmlformats.org/officeDocument/2006/relationships/diagramData" Target="../diagrams/data1.xml"/><Relationship Id="rId3" Type="http://schemas.openxmlformats.org/officeDocument/2006/relationships/image" Target="../media/image31.png"/><Relationship Id="rId21" Type="http://schemas.openxmlformats.org/officeDocument/2006/relationships/diagramColors" Target="../diagrams/colors1.xml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diagramQuickStyle" Target="../diagrams/quickStyl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19" Type="http://schemas.openxmlformats.org/officeDocument/2006/relationships/diagramLayout" Target="../diagrams/layout1.xml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esparen.be/warmtegi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fif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mailto:gawein.vandaele@vvsg.be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energiesparen.be/energiekaart/cijfers" TargetMode="External"/><Relationship Id="rId7" Type="http://schemas.openxmlformats.org/officeDocument/2006/relationships/hyperlink" Target="https://www.energiesparen.be/warmtekaa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nergiesparen.be/overzicht-warmtenetten-in-vlaanderen" TargetMode="External"/><Relationship Id="rId5" Type="http://schemas.openxmlformats.org/officeDocument/2006/relationships/hyperlink" Target="https://apps.energiesparen.be/energiekaart/vlaanderen/groene-warmte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www.energiesparen.be/energiekaart" TargetMode="Externa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5AA176A-FD96-4808-85E3-9FDBEE99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BFE03C4-00BC-44B2-A0EE-FD567D22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1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F4A3E9-217D-40E3-BC2A-502CF6ACC5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A08B4EE-5F4F-4601-B42D-2650B2EF4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0777"/>
          </a:xfrm>
        </p:spPr>
      </p:pic>
    </p:spTree>
    <p:extLst>
      <p:ext uri="{BB962C8B-B14F-4D97-AF65-F5344CB8AC3E}">
        <p14:creationId xmlns:p14="http://schemas.microsoft.com/office/powerpoint/2010/main" val="30569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FD6D9A2B-CB8C-4CB3-B46F-1C549B551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0" y="1700808"/>
            <a:ext cx="11496600" cy="4183344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09F97C7-9AAA-4CB8-AD7F-8EF0AFD0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Warmte verduurzamen</a:t>
            </a:r>
          </a:p>
        </p:txBody>
      </p:sp>
    </p:spTree>
    <p:extLst>
      <p:ext uri="{BB962C8B-B14F-4D97-AF65-F5344CB8AC3E}">
        <p14:creationId xmlns:p14="http://schemas.microsoft.com/office/powerpoint/2010/main" val="1625701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E8051BA-E9CB-4A07-9CD3-6C6171A3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3" y="1844824"/>
            <a:ext cx="11449272" cy="3959191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A09F97C7-9AAA-4CB8-AD7F-8EF0AFD0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Warmte verduurzamen</a:t>
            </a:r>
          </a:p>
        </p:txBody>
      </p:sp>
    </p:spTree>
    <p:extLst>
      <p:ext uri="{BB962C8B-B14F-4D97-AF65-F5344CB8AC3E}">
        <p14:creationId xmlns:p14="http://schemas.microsoft.com/office/powerpoint/2010/main" val="2336190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4C99D3-4B86-9F1A-7DC1-596E2207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672"/>
            <a:ext cx="10515601" cy="936104"/>
          </a:xfrm>
        </p:spPr>
        <p:txBody>
          <a:bodyPr/>
          <a:lstStyle/>
          <a:p>
            <a:r>
              <a:rPr lang="en-US" dirty="0"/>
              <a:t>Warmte </a:t>
            </a:r>
            <a:r>
              <a:rPr lang="en-US" dirty="0" err="1"/>
              <a:t>verduurzamen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B8AFE7-ED12-4346-9FB2-41BA98A7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462" y="1484784"/>
            <a:ext cx="9243071" cy="5037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764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al 22">
            <a:extLst>
              <a:ext uri="{FF2B5EF4-FFF2-40B4-BE49-F238E27FC236}">
                <a16:creationId xmlns:a16="http://schemas.microsoft.com/office/drawing/2014/main" id="{CF89D032-EC43-48A1-843D-632D1BC005C0}"/>
              </a:ext>
            </a:extLst>
          </p:cNvPr>
          <p:cNvSpPr/>
          <p:nvPr/>
        </p:nvSpPr>
        <p:spPr>
          <a:xfrm>
            <a:off x="-4003625" y="-1497712"/>
            <a:ext cx="9853424" cy="9853424"/>
          </a:xfrm>
          <a:prstGeom prst="ellipse">
            <a:avLst/>
          </a:prstGeom>
          <a:solidFill>
            <a:srgbClr val="4A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6E0C49-5184-4B8E-818F-C148EA1F7E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322" y="4655400"/>
            <a:ext cx="2055629" cy="205562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8F3C18-A52A-48DC-B843-1B84F07F51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928" y="369670"/>
            <a:ext cx="2055629" cy="205562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BA12FD4-DE0B-4C94-86B3-CC9E79BD4D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137" y="2348880"/>
            <a:ext cx="2055629" cy="205562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FDC6DC9A-5F9F-49E9-B06D-1CC726E122AA}"/>
              </a:ext>
            </a:extLst>
          </p:cNvPr>
          <p:cNvPicPr>
            <a:picLocks/>
          </p:cNvPicPr>
          <p:nvPr/>
        </p:nvPicPr>
        <p:blipFill>
          <a:blip r:embed="rId6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5" y="4441245"/>
            <a:ext cx="2055629" cy="205562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F97F8E3-CDF1-4B15-9507-AB6160D9E0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844" y="4051067"/>
            <a:ext cx="2055629" cy="2055629"/>
          </a:xfrm>
          <a:prstGeom prst="rect">
            <a:avLst/>
          </a:prstGeom>
        </p:spPr>
      </p:pic>
      <p:pic>
        <p:nvPicPr>
          <p:cNvPr id="26" name="Afbeelding 25" descr="Afbeelding met pijl&#10;&#10;Automatisch gegenereerde beschrijving">
            <a:extLst>
              <a:ext uri="{FF2B5EF4-FFF2-40B4-BE49-F238E27FC236}">
                <a16:creationId xmlns:a16="http://schemas.microsoft.com/office/drawing/2014/main" id="{09F74023-CBCB-4E9B-9D15-856F3415925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892" y="544142"/>
            <a:ext cx="2055629" cy="2055629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5FA5DA-7BD0-46D4-BAA5-B01AF5C33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485" y="2425299"/>
            <a:ext cx="1507976" cy="150797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948635E-E587-4E31-84B3-E61931E95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094"/>
            <a:ext cx="1775730" cy="1775730"/>
          </a:xfrm>
          <a:prstGeom prst="rect">
            <a:avLst/>
          </a:prstGeom>
        </p:spPr>
      </p:pic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F52B2294-CE36-420F-A134-58F8E53358F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8" y="2267824"/>
            <a:ext cx="2055629" cy="2055629"/>
          </a:xfrm>
          <a:prstGeom prst="rect">
            <a:avLst/>
          </a:prstGeom>
        </p:spPr>
      </p:pic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16BD660E-88F8-412E-A820-3BA8A98EA3D4}"/>
              </a:ext>
            </a:extLst>
          </p:cNvPr>
          <p:cNvGraphicFramePr/>
          <p:nvPr/>
        </p:nvGraphicFramePr>
        <p:xfrm>
          <a:off x="9120336" y="692696"/>
          <a:ext cx="2958763" cy="363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69635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9CEA1A7-D6EC-4895-A196-1C0F137D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014" y="1522414"/>
            <a:ext cx="10784064" cy="459038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BE" sz="5400" dirty="0"/>
              <a:t>Filmpje Vlaams Warmteplan 2025</a:t>
            </a:r>
          </a:p>
          <a:p>
            <a:pPr indent="0">
              <a:buNone/>
            </a:pPr>
            <a:endParaRPr lang="nl-BE" sz="5400" dirty="0"/>
          </a:p>
        </p:txBody>
      </p:sp>
      <p:pic>
        <p:nvPicPr>
          <p:cNvPr id="7" name="Graphic 6" descr="Videocamera met effen opvulling">
            <a:extLst>
              <a:ext uri="{FF2B5EF4-FFF2-40B4-BE49-F238E27FC236}">
                <a16:creationId xmlns:a16="http://schemas.microsoft.com/office/drawing/2014/main" id="{F6457EB3-1A77-4A67-8710-40FAFF475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025" y="2752724"/>
            <a:ext cx="2847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28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">
            <a:extLst>
              <a:ext uri="{FF2B5EF4-FFF2-40B4-BE49-F238E27FC236}">
                <a16:creationId xmlns:a16="http://schemas.microsoft.com/office/drawing/2014/main" id="{A657F38C-47A9-41B1-8852-513E828BDCEE}"/>
              </a:ext>
            </a:extLst>
          </p:cNvPr>
          <p:cNvSpPr txBox="1">
            <a:spLocks/>
          </p:cNvSpPr>
          <p:nvPr/>
        </p:nvSpPr>
        <p:spPr>
          <a:xfrm>
            <a:off x="1080000" y="3669334"/>
            <a:ext cx="10080000" cy="1247702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"/>
              <a:defRPr sz="22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Wingdings 3" panose="05040102010807070707" pitchFamily="18" charset="2"/>
              <a:buChar char=""/>
              <a:defRPr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2" panose="05020102010507070707" pitchFamily="18" charset="2"/>
              <a:buChar char="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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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nl-BE" sz="2800" dirty="0">
                <a:solidFill>
                  <a:srgbClr val="105269"/>
                </a:solidFill>
              </a:rPr>
              <a:t>29 maart 2022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nl-BE" sz="2800" dirty="0">
                <a:solidFill>
                  <a:srgbClr val="105269"/>
                </a:solidFill>
              </a:rPr>
              <a:t>Cathérine Vanthienen</a:t>
            </a:r>
            <a:endParaRPr lang="nl-BE" sz="1400" dirty="0">
              <a:solidFill>
                <a:srgbClr val="105269"/>
              </a:solidFill>
            </a:endParaRP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7949D35C-758D-409D-A6C3-408DF3C9145E}"/>
              </a:ext>
            </a:extLst>
          </p:cNvPr>
          <p:cNvSpPr txBox="1">
            <a:spLocks/>
          </p:cNvSpPr>
          <p:nvPr/>
        </p:nvSpPr>
        <p:spPr>
          <a:xfrm>
            <a:off x="1232400" y="2501280"/>
            <a:ext cx="10080000" cy="12477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1" i="0" kern="1200" baseline="0">
                <a:solidFill>
                  <a:srgbClr val="105269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nl-NL" sz="4800" dirty="0">
                <a:solidFill>
                  <a:schemeClr val="bg1"/>
                </a:solidFill>
              </a:rPr>
              <a:t>Warmtegids voor lokale besturen</a:t>
            </a:r>
            <a:br>
              <a:rPr lang="nl-NL" sz="3700" dirty="0">
                <a:solidFill>
                  <a:schemeClr val="bg1"/>
                </a:solidFill>
              </a:rPr>
            </a:br>
            <a:br>
              <a:rPr lang="nl-BE" sz="3700" dirty="0">
                <a:solidFill>
                  <a:schemeClr val="bg1"/>
                </a:solidFill>
              </a:rPr>
            </a:br>
            <a:endParaRPr lang="nl-BE" sz="3700" dirty="0">
              <a:solidFill>
                <a:schemeClr val="bg1"/>
              </a:solidFill>
            </a:endParaRPr>
          </a:p>
        </p:txBody>
      </p:sp>
      <p:sp>
        <p:nvSpPr>
          <p:cNvPr id="7" name="ondertitel">
            <a:extLst>
              <a:ext uri="{FF2B5EF4-FFF2-40B4-BE49-F238E27FC236}">
                <a16:creationId xmlns:a16="http://schemas.microsoft.com/office/drawing/2014/main" id="{1DEE5DBE-B6D1-4206-BBCA-9BE60F9CD25D}"/>
              </a:ext>
            </a:extLst>
          </p:cNvPr>
          <p:cNvSpPr txBox="1">
            <a:spLocks/>
          </p:cNvSpPr>
          <p:nvPr/>
        </p:nvSpPr>
        <p:spPr>
          <a:xfrm>
            <a:off x="1232400" y="3821734"/>
            <a:ext cx="10080000" cy="1247702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"/>
              <a:defRPr sz="22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100000"/>
              <a:buFont typeface="Wingdings 3" panose="05040102010807070707" pitchFamily="18" charset="2"/>
              <a:buChar char=""/>
              <a:defRPr sz="2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2" panose="05020102010507070707" pitchFamily="18" charset="2"/>
              <a:buChar char="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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 3" panose="05040102010807070707" pitchFamily="18" charset="2"/>
              <a:buChar char="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nl-BE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https://www.energiesparen.be/warmtegids</a:t>
            </a:r>
            <a:r>
              <a:rPr lang="nl-BE" sz="2800" dirty="0">
                <a:solidFill>
                  <a:schemeClr val="bg1"/>
                </a:solidFill>
              </a:rPr>
              <a:t>   </a:t>
            </a:r>
            <a:endParaRPr lang="nl-BE" sz="1400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2D79D4-8095-4951-A154-CD41BECE4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8009702-78E9-477A-BF2F-2EF88CAA9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4" t="2751" r="16335" b="14300"/>
          <a:stretch/>
        </p:blipFill>
        <p:spPr>
          <a:xfrm>
            <a:off x="-2871" y="-1251520"/>
            <a:ext cx="12219551" cy="83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4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3D9106B-95EB-4D8F-8516-D3EEBBF1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32D28C7-67A8-455C-A3FC-A29DE4EF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t>17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9964F3-B86F-4B20-88EA-0A1CACF5EC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0E6A5D1-A227-4FF2-984C-2BF8B20A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FB2469D-3274-4A0D-9241-C180DBABC7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70DD58D-8F52-464A-8756-21B3BBF1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61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6F31EB96-138C-4B0C-84E3-2D8A71D7822F}"/>
              </a:ext>
            </a:extLst>
          </p:cNvPr>
          <p:cNvSpPr txBox="1"/>
          <p:nvPr/>
        </p:nvSpPr>
        <p:spPr>
          <a:xfrm>
            <a:off x="-692458" y="150256"/>
            <a:ext cx="6490064" cy="5602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nl-BE" sz="2400" b="0" i="0" dirty="0">
                <a:solidFill>
                  <a:srgbClr val="53565A"/>
                </a:solidFill>
                <a:effectLst/>
                <a:latin typeface="Arial"/>
              </a:rPr>
            </a:br>
            <a:r>
              <a:rPr lang="nl-BE" sz="5400" b="0" i="0" dirty="0">
                <a:solidFill>
                  <a:srgbClr val="333333"/>
                </a:solidFill>
                <a:effectLst/>
                <a:latin typeface="Segoe UI Emoji" panose="020B0502040204020203" pitchFamily="34" charset="0"/>
              </a:rPr>
              <a:t>✍️ </a:t>
            </a:r>
            <a:r>
              <a:rPr lang="nl-BE" sz="3200" b="1" i="0" dirty="0">
                <a:solidFill>
                  <a:srgbClr val="53565A"/>
                </a:solidFill>
                <a:effectLst/>
                <a:latin typeface="Arial"/>
              </a:rPr>
              <a:t>293</a:t>
            </a:r>
            <a:r>
              <a:rPr lang="nl-BE" sz="3200" i="0" dirty="0">
                <a:solidFill>
                  <a:srgbClr val="53565A"/>
                </a:solidFill>
                <a:effectLst/>
                <a:latin typeface="Arial"/>
              </a:rPr>
              <a:t> gemeenten en steden ondertekenden het </a:t>
            </a:r>
            <a:r>
              <a:rPr lang="nl-BE" sz="3200" b="1" dirty="0">
                <a:solidFill>
                  <a:srgbClr val="53565A"/>
                </a:solidFill>
                <a:latin typeface="Arial"/>
              </a:rPr>
              <a:t>Lokaal Energie- en Klimaatpact </a:t>
            </a:r>
          </a:p>
          <a:p>
            <a:pPr marR="0" lvl="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BE" sz="3200" b="1" dirty="0">
              <a:solidFill>
                <a:srgbClr val="53565A"/>
              </a:solidFill>
              <a:latin typeface="Arial"/>
            </a:endParaRPr>
          </a:p>
          <a:p>
            <a:pPr marR="0" lvl="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BE" sz="3200" b="1" i="0" dirty="0">
                <a:solidFill>
                  <a:srgbClr val="53565A"/>
                </a:solidFill>
                <a:effectLst/>
                <a:latin typeface="Arial"/>
              </a:rPr>
              <a:t>		</a:t>
            </a:r>
            <a:r>
              <a:rPr lang="nl-BE" sz="5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👇</a:t>
            </a:r>
            <a:endParaRPr lang="nl-BE" sz="3200" dirty="0">
              <a:solidFill>
                <a:srgbClr val="53565A"/>
              </a:solidFill>
              <a:latin typeface="Arial"/>
            </a:endParaRPr>
          </a:p>
          <a:p>
            <a:pPr marR="0" lvl="2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BE" sz="3200" b="1" dirty="0">
                <a:solidFill>
                  <a:srgbClr val="53565A"/>
                </a:solidFill>
                <a:latin typeface="Arial"/>
              </a:rPr>
              <a:t>   </a:t>
            </a:r>
            <a:r>
              <a:rPr lang="nl-BE" sz="3600" b="1" dirty="0">
                <a:solidFill>
                  <a:srgbClr val="53565A"/>
                </a:solidFill>
                <a:latin typeface="Arial"/>
              </a:rPr>
              <a:t>Lokaal Warmteplan</a:t>
            </a:r>
            <a:br>
              <a:rPr lang="nl-BE" sz="3200" dirty="0">
                <a:solidFill>
                  <a:srgbClr val="53565A"/>
                </a:solidFill>
                <a:latin typeface="Arial"/>
              </a:rPr>
            </a:br>
            <a:endParaRPr lang="nl-BE" sz="3200" dirty="0">
              <a:solidFill>
                <a:srgbClr val="53565A"/>
              </a:solidFill>
              <a:latin typeface="Arial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294151-74C8-4BB0-96DE-AC4AB91C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66" y="0"/>
            <a:ext cx="6223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E6408C1-D370-455B-9E35-6E19A136EE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9656" y="1714798"/>
            <a:ext cx="10952740" cy="4881311"/>
          </a:xfrm>
        </p:spPr>
        <p:txBody>
          <a:bodyPr/>
          <a:lstStyle/>
          <a:p>
            <a:pPr marL="514350" marR="0" lvl="2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VVSG Inspiratiekaart Warmtezonering</a:t>
            </a:r>
          </a:p>
          <a:p>
            <a:pPr marL="514350" marR="0" lvl="2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Voorbeeldbestek: opmaak Lokaal Warmteplan</a:t>
            </a:r>
          </a:p>
          <a:p>
            <a:pPr marL="514350" marR="0" lvl="2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Begeleiding van 5 lokale besturen (of groep van lokale besturen) + </a:t>
            </a:r>
            <a:r>
              <a:rPr kumimoji="0" lang="nl-B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co-financiering</a:t>
            </a:r>
            <a:endParaRPr kumimoji="0" lang="nl-BE" sz="32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2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BE" sz="3200" dirty="0">
                <a:solidFill>
                  <a:srgbClr val="53565A"/>
                </a:solidFill>
                <a:latin typeface="Arial"/>
              </a:rPr>
              <a:t>Kennisdeling 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5356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naar de Vlaamse lokale besturen</a:t>
            </a:r>
          </a:p>
          <a:p>
            <a:pPr marL="342900" marR="0" lvl="2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nl-NL" sz="1600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C561A7D7-3268-4812-852F-DA5DFE81C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656" y="601064"/>
            <a:ext cx="7469093" cy="753774"/>
          </a:xfrm>
        </p:spPr>
        <p:txBody>
          <a:bodyPr/>
          <a:lstStyle/>
          <a:p>
            <a:r>
              <a:rPr lang="nl-BE" sz="3200" dirty="0"/>
              <a:t>Ondersteuning VVSG Netwerk Klimaat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9422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B0AC63B-1A2B-40AF-9BAD-2D6CDCE0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9CB199-E24B-4733-952F-88B3C221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2</a:t>
            </a:fld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92EB29-21EF-4CF5-9ED5-0DBB113BDE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51C32E4-8372-44B0-A58E-DBEF92E58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D176A36-CAD3-40A5-A6EC-F7A783C69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94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390005"/>
            <a:ext cx="3164021" cy="841595"/>
          </a:xfrm>
        </p:spPr>
        <p:txBody>
          <a:bodyPr/>
          <a:lstStyle/>
          <a:p>
            <a:r>
              <a:rPr lang="nl-BE" sz="3600" dirty="0"/>
              <a:t>#Warmtegids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12" y="1522414"/>
            <a:ext cx="11206453" cy="4590386"/>
          </a:xfrm>
        </p:spPr>
        <p:txBody>
          <a:bodyPr>
            <a:normAutofit/>
          </a:bodyPr>
          <a:lstStyle/>
          <a:p>
            <a:pPr marL="514350" indent="-514350"/>
            <a:r>
              <a:rPr lang="nl-BE" sz="3600" dirty="0"/>
              <a:t>De duurzame warmtetransitie in Vlaanderen</a:t>
            </a:r>
          </a:p>
          <a:p>
            <a:pPr marL="514350" indent="-514350"/>
            <a:r>
              <a:rPr lang="nl-BE" sz="3600" dirty="0"/>
              <a:t>Lokaal aan de slag met de warmtetransitie</a:t>
            </a:r>
          </a:p>
          <a:p>
            <a:pPr marL="514350" indent="-514350"/>
            <a:r>
              <a:rPr lang="nl-BE" sz="3600" dirty="0"/>
              <a:t>Partnerschappen en financiële middelen</a:t>
            </a:r>
          </a:p>
          <a:p>
            <a:pPr indent="0">
              <a:buNone/>
            </a:pPr>
            <a:br>
              <a:rPr lang="nl-BE" sz="3200" b="1" dirty="0"/>
            </a:br>
            <a:r>
              <a:rPr lang="nl-BE" sz="3600" b="1" dirty="0"/>
              <a:t>Technische bijlagen</a:t>
            </a:r>
          </a:p>
          <a:p>
            <a:pPr indent="0">
              <a:buNone/>
            </a:pPr>
            <a:r>
              <a:rPr lang="nl-BE" sz="3600" dirty="0"/>
              <a:t>5. Duurzame warmte- en </a:t>
            </a:r>
            <a:r>
              <a:rPr lang="nl-BE" sz="3600" dirty="0" err="1"/>
              <a:t>koudebronnen</a:t>
            </a:r>
            <a:endParaRPr lang="nl-BE" sz="3600" dirty="0"/>
          </a:p>
          <a:p>
            <a:pPr indent="0">
              <a:buNone/>
            </a:pPr>
            <a:r>
              <a:rPr lang="nl-BE" sz="3600" dirty="0"/>
              <a:t>6. Groot- en kleinschalige warmtesystemen</a:t>
            </a:r>
          </a:p>
          <a:p>
            <a:pPr marL="1177200" lvl="1" indent="-457200">
              <a:buFont typeface="Courier New" panose="02070309020205020404" pitchFamily="49" charset="0"/>
              <a:buChar char="o"/>
            </a:pPr>
            <a:endParaRPr lang="nl-BE" sz="2300" b="1" dirty="0"/>
          </a:p>
          <a:p>
            <a:pPr indent="0">
              <a:buNone/>
            </a:pPr>
            <a:endParaRPr lang="nl-BE" sz="2700" b="1" dirty="0"/>
          </a:p>
          <a:p>
            <a:pPr indent="0">
              <a:buNone/>
            </a:pPr>
            <a:endParaRPr lang="nl-BE" sz="2700" b="1" dirty="0"/>
          </a:p>
        </p:txBody>
      </p:sp>
    </p:spTree>
    <p:extLst>
      <p:ext uri="{BB962C8B-B14F-4D97-AF65-F5344CB8AC3E}">
        <p14:creationId xmlns:p14="http://schemas.microsoft.com/office/powerpoint/2010/main" val="370667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E7A7B68-35EE-469D-9F40-5815A35D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44C7CA1-48E1-4A55-AAA2-ABBA6A4E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21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EF012E9-1C2C-4CE5-9C96-FE8A27D1C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204"/>
            <a:ext cx="12192000" cy="46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D0D2A05-3191-44E7-A006-A0C2D0EC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4815" y="5898888"/>
            <a:ext cx="917585" cy="338400"/>
          </a:xfrm>
          <a:prstGeom prst="rect">
            <a:avLst/>
          </a:prstGeom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E25470A8-8ED9-42BF-BD72-57EDEB4DD3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35" r="24074" b="4535"/>
          <a:stretch/>
        </p:blipFill>
        <p:spPr>
          <a:xfrm>
            <a:off x="4706939" y="0"/>
            <a:ext cx="7485062" cy="6858000"/>
          </a:xfr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209EC3DD-E91A-4DB3-A21E-96E47CDFE9F8}"/>
              </a:ext>
            </a:extLst>
          </p:cNvPr>
          <p:cNvSpPr/>
          <p:nvPr/>
        </p:nvSpPr>
        <p:spPr>
          <a:xfrm>
            <a:off x="4812145" y="942976"/>
            <a:ext cx="1163782" cy="20218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95FE77-C30A-4865-83ED-E81BCF6A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92" y="1480990"/>
            <a:ext cx="5544777" cy="1511353"/>
          </a:xfrm>
        </p:spPr>
        <p:txBody>
          <a:bodyPr/>
          <a:lstStyle/>
          <a:p>
            <a:r>
              <a:rPr lang="nl-BE" sz="4800" dirty="0"/>
              <a:t>Lokaal Warmteplan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E40017-8546-465B-9A6F-70F06A27D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9" y="5779100"/>
            <a:ext cx="3332785" cy="9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6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477825"/>
            <a:ext cx="3510869" cy="665953"/>
          </a:xfrm>
        </p:spPr>
        <p:txBody>
          <a:bodyPr/>
          <a:lstStyle/>
          <a:p>
            <a:r>
              <a:rPr lang="nl-BE" sz="2800" dirty="0"/>
              <a:t>Lokaal Warmteplan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12" y="1522414"/>
            <a:ext cx="11206453" cy="459038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BE" sz="4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🔭</a:t>
            </a:r>
            <a:r>
              <a:rPr lang="nl-B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 </a:t>
            </a:r>
            <a:r>
              <a:rPr lang="nl-BE" sz="2700" dirty="0"/>
              <a:t>Zet een </a:t>
            </a:r>
            <a:r>
              <a:rPr lang="nl-BE" sz="2700" b="1" dirty="0"/>
              <a:t>visie</a:t>
            </a:r>
            <a:r>
              <a:rPr lang="nl-BE" sz="2700" dirty="0"/>
              <a:t> uit  </a:t>
            </a:r>
          </a:p>
          <a:p>
            <a:endParaRPr lang="nl-BE" dirty="0"/>
          </a:p>
          <a:p>
            <a:pPr indent="0">
              <a:buNone/>
            </a:pPr>
            <a:r>
              <a:rPr lang="nl-BE" sz="44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🧭</a:t>
            </a:r>
            <a:r>
              <a:rPr lang="nl-B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nl-BE" sz="2700" dirty="0"/>
              <a:t>Geeft de </a:t>
            </a:r>
            <a:r>
              <a:rPr lang="nl-BE" sz="2700" b="1" dirty="0"/>
              <a:t>richting</a:t>
            </a:r>
            <a:r>
              <a:rPr lang="nl-BE" sz="2700" dirty="0"/>
              <a:t> aan naar </a:t>
            </a:r>
            <a:r>
              <a:rPr lang="nl-BE" sz="2700" dirty="0" err="1"/>
              <a:t>klimaatneutrale</a:t>
            </a:r>
            <a:r>
              <a:rPr lang="nl-BE" sz="2700" dirty="0"/>
              <a:t> verwarming en koeling</a:t>
            </a:r>
          </a:p>
          <a:p>
            <a:pPr indent="0">
              <a:buNone/>
            </a:pPr>
            <a:endParaRPr lang="nl-BE" dirty="0"/>
          </a:p>
          <a:p>
            <a:pPr indent="0">
              <a:buNone/>
            </a:pPr>
            <a:r>
              <a:rPr lang="nl-BE" sz="4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🔧</a:t>
            </a:r>
            <a:r>
              <a:rPr lang="nl-B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nl-BE" sz="2700" dirty="0"/>
              <a:t>Regelmatige </a:t>
            </a:r>
            <a:r>
              <a:rPr lang="nl-BE" sz="2700" b="1" dirty="0"/>
              <a:t>bijsturing</a:t>
            </a:r>
            <a:r>
              <a:rPr lang="nl-BE" sz="2700" dirty="0"/>
              <a:t> – veranderende context </a:t>
            </a:r>
          </a:p>
          <a:p>
            <a:endParaRPr lang="nl-BE" dirty="0"/>
          </a:p>
          <a:p>
            <a:pPr indent="0">
              <a:buNone/>
            </a:pPr>
            <a:r>
              <a:rPr lang="nl-BE" sz="4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🏛</a:t>
            </a:r>
            <a:r>
              <a:rPr lang="nl-B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nl-BE" sz="2700" dirty="0"/>
              <a:t>Wordt bekrachtigd door </a:t>
            </a:r>
            <a:r>
              <a:rPr lang="nl-BE" sz="2700" b="1" dirty="0"/>
              <a:t>gemeenteraad</a:t>
            </a:r>
          </a:p>
        </p:txBody>
      </p:sp>
    </p:spTree>
    <p:extLst>
      <p:ext uri="{BB962C8B-B14F-4D97-AF65-F5344CB8AC3E}">
        <p14:creationId xmlns:p14="http://schemas.microsoft.com/office/powerpoint/2010/main" val="583873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87780EC-012F-4C04-8A55-B9C3BE65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32" y="0"/>
            <a:ext cx="9693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5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519687"/>
            <a:ext cx="5355541" cy="665953"/>
          </a:xfrm>
        </p:spPr>
        <p:txBody>
          <a:bodyPr/>
          <a:lstStyle/>
          <a:p>
            <a:r>
              <a:rPr lang="nl-BE" sz="2800" dirty="0"/>
              <a:t>Inspiratiekaart Warmtezonering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701969"/>
            <a:ext cx="11206453" cy="459038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BE" dirty="0"/>
              <a:t>De Inspiratiekaart Warmtezonering biedt reeds een mooie startbasis voor gemeenten en steden</a:t>
            </a:r>
          </a:p>
        </p:txBody>
      </p:sp>
      <p:pic>
        <p:nvPicPr>
          <p:cNvPr id="7" name="Afbeelding 6" descr="Afbeelding met tekst, kaart&#10;&#10;Automatisch gegenereerde beschrijving">
            <a:extLst>
              <a:ext uri="{FF2B5EF4-FFF2-40B4-BE49-F238E27FC236}">
                <a16:creationId xmlns:a16="http://schemas.microsoft.com/office/drawing/2014/main" id="{78FD1272-5B8C-445A-8AFD-995F0FE4A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4"/>
          <a:stretch/>
        </p:blipFill>
        <p:spPr>
          <a:xfrm>
            <a:off x="0" y="3043749"/>
            <a:ext cx="12192000" cy="38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2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027" y="306280"/>
            <a:ext cx="2646123" cy="665953"/>
          </a:xfrm>
        </p:spPr>
        <p:txBody>
          <a:bodyPr/>
          <a:lstStyle/>
          <a:p>
            <a:r>
              <a:rPr lang="nl-BE" sz="2800" dirty="0"/>
              <a:t>1. Lokale data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2A66EC4-3D76-4D4B-AF12-80CBDB109731}"/>
              </a:ext>
            </a:extLst>
          </p:cNvPr>
          <p:cNvSpPr/>
          <p:nvPr/>
        </p:nvSpPr>
        <p:spPr>
          <a:xfrm>
            <a:off x="10617693" y="5797118"/>
            <a:ext cx="1196773" cy="58004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1247294"/>
            <a:ext cx="11514338" cy="5304426"/>
          </a:xfrm>
        </p:spPr>
        <p:txBody>
          <a:bodyPr>
            <a:normAutofit fontScale="92500" lnSpcReduction="10000"/>
          </a:bodyPr>
          <a:lstStyle/>
          <a:p>
            <a:pPr indent="0" algn="l">
              <a:buNone/>
            </a:pPr>
            <a:r>
              <a:rPr lang="nl-BE" sz="4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📊📈📉</a:t>
            </a:r>
          </a:p>
          <a:p>
            <a:pPr indent="0" algn="l">
              <a:buNone/>
            </a:pPr>
            <a:endParaRPr lang="nl-BE" sz="16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l-BE" sz="3000" dirty="0"/>
              <a:t>Kwaliteitsvolle </a:t>
            </a:r>
            <a:r>
              <a:rPr lang="nl-BE" sz="3000" dirty="0" err="1"/>
              <a:t>socio</a:t>
            </a:r>
            <a:r>
              <a:rPr lang="nl-BE" sz="3000" dirty="0"/>
              <a:t>-demografische </a:t>
            </a:r>
            <a:r>
              <a:rPr lang="nl-NL" sz="3000" dirty="0"/>
              <a:t>gegevens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000" dirty="0"/>
              <a:t>Renovatiegraad (nu en in de toekomst)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000" dirty="0"/>
              <a:t>Aanwezigheid erfgoed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000" dirty="0"/>
              <a:t>Aanwezigheid duurzame (rest)warmtebronnen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000" dirty="0"/>
              <a:t>Ruimtelijke ontwikkelingen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600" dirty="0"/>
              <a:t> Wijzigingen in het publieke domein?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600" dirty="0"/>
              <a:t> Veranderen percelen van bestemming of eigenaar?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600" dirty="0"/>
              <a:t> Woonverdichting gepland/wenselijk?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3000" dirty="0"/>
              <a:t>Evolutie cultuur-, onderwijs-,</a:t>
            </a:r>
            <a:r>
              <a:rPr lang="nl-BE" sz="3000" dirty="0"/>
              <a:t> sportinfrastructuur en woonzorgcentra</a:t>
            </a:r>
            <a:endParaRPr lang="nl-BE" sz="2300" dirty="0"/>
          </a:p>
        </p:txBody>
      </p:sp>
    </p:spTree>
    <p:extLst>
      <p:ext uri="{BB962C8B-B14F-4D97-AF65-F5344CB8AC3E}">
        <p14:creationId xmlns:p14="http://schemas.microsoft.com/office/powerpoint/2010/main" val="1494487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477825"/>
            <a:ext cx="2756825" cy="665953"/>
          </a:xfrm>
        </p:spPr>
        <p:txBody>
          <a:bodyPr/>
          <a:lstStyle/>
          <a:p>
            <a:r>
              <a:rPr lang="nl-BE" sz="2800" dirty="0"/>
              <a:t>2. Warmtevisie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488904"/>
            <a:ext cx="11206453" cy="4867507"/>
          </a:xfrm>
        </p:spPr>
        <p:txBody>
          <a:bodyPr>
            <a:normAutofit/>
          </a:bodyPr>
          <a:lstStyle/>
          <a:p>
            <a:pPr indent="0" algn="l">
              <a:buNone/>
            </a:pPr>
            <a:r>
              <a:rPr lang="nl-BE" sz="6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🔭</a:t>
            </a:r>
            <a:endParaRPr lang="nl-BE" sz="5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l-BE" sz="2800" dirty="0"/>
              <a:t>Lange termijnvisie 2030-2040-2050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800" dirty="0"/>
              <a:t>Rol gemeente in warmtetransitie: vandaag vs. toekomst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/>
              <a:t>Ambitieniveau en doelstellingen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800" dirty="0"/>
              <a:t>Sociaal rechtvaardige implementatie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sz="2800" dirty="0"/>
              <a:t>Keuzecriteria: collectieve </a:t>
            </a:r>
            <a:r>
              <a:rPr lang="nl-BE" sz="2800" dirty="0"/>
              <a:t>vs. individuele warmte-oplossingen</a:t>
            </a:r>
          </a:p>
        </p:txBody>
      </p:sp>
    </p:spTree>
    <p:extLst>
      <p:ext uri="{BB962C8B-B14F-4D97-AF65-F5344CB8AC3E}">
        <p14:creationId xmlns:p14="http://schemas.microsoft.com/office/powerpoint/2010/main" val="1677651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477825"/>
            <a:ext cx="4263675" cy="665953"/>
          </a:xfrm>
        </p:spPr>
        <p:txBody>
          <a:bodyPr/>
          <a:lstStyle/>
          <a:p>
            <a:r>
              <a:rPr lang="nl-BE" sz="2800" dirty="0"/>
              <a:t>3. Warmtezoneringsplan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C03E27-08D8-43FA-BFB6-EDA457D40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1"/>
          <a:stretch/>
        </p:blipFill>
        <p:spPr>
          <a:xfrm>
            <a:off x="7377344" y="2536633"/>
            <a:ext cx="4814656" cy="4321367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488904"/>
            <a:ext cx="11206453" cy="486750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BE" sz="2800" dirty="0"/>
              <a:t>Toekomstbeeld uitgezet op kaart: collectief vs. individueel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sz="2800" dirty="0"/>
              <a:t>Meest duurzame en geschikte warmteconcept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BE" sz="2800" dirty="0"/>
              <a:t>Zet richting uit m.b.t.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400" dirty="0"/>
              <a:t> Technologie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400" dirty="0"/>
              <a:t> Energiedragers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400" dirty="0"/>
              <a:t> Renovatiemaatregelen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BE" sz="2400" dirty="0"/>
              <a:t> Reglementering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Timing – fasering – overgangsscenario’s</a:t>
            </a:r>
          </a:p>
          <a:p>
            <a:pPr indent="0" algn="l">
              <a:buNone/>
            </a:pPr>
            <a:endParaRPr lang="nl-BE" sz="2600" dirty="0"/>
          </a:p>
        </p:txBody>
      </p:sp>
    </p:spTree>
    <p:extLst>
      <p:ext uri="{BB962C8B-B14F-4D97-AF65-F5344CB8AC3E}">
        <p14:creationId xmlns:p14="http://schemas.microsoft.com/office/powerpoint/2010/main" val="463183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81C0DF-AEDE-4AB1-9876-0E1F23880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8013" y="477825"/>
            <a:ext cx="3863079" cy="665953"/>
          </a:xfrm>
        </p:spPr>
        <p:txBody>
          <a:bodyPr/>
          <a:lstStyle/>
          <a:p>
            <a:r>
              <a:rPr lang="nl-BE" sz="2800" dirty="0"/>
              <a:t>4. Warmtebeleidsplan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0F43B0-926F-4525-93E2-977DF9703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394" y="1877611"/>
            <a:ext cx="7140606" cy="4911747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7C305A9-63D5-4E0A-BAFA-37E14BF5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84" y="1497781"/>
            <a:ext cx="11421230" cy="486750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sz="2600" dirty="0"/>
              <a:t>Lokale beleidsmaatregelen om de duurzame warmtetransitie te realiseren</a:t>
            </a:r>
          </a:p>
          <a:p>
            <a:pPr marL="1177200" lvl="1" indent="-457200">
              <a:buFont typeface="Courier New" panose="02070309020205020404" pitchFamily="49" charset="0"/>
              <a:buChar char="o"/>
            </a:pPr>
            <a:r>
              <a:rPr lang="nl-BE" sz="2400" dirty="0"/>
              <a:t>Actieplan</a:t>
            </a:r>
          </a:p>
          <a:p>
            <a:pPr marL="1177200" lvl="1" indent="-457200">
              <a:buFont typeface="Courier New" panose="02070309020205020404" pitchFamily="49" charset="0"/>
              <a:buChar char="o"/>
            </a:pPr>
            <a:r>
              <a:rPr lang="nl-BE" sz="2800" dirty="0"/>
              <a:t>Wie – wat – wanneer? </a:t>
            </a:r>
            <a:endParaRPr lang="nl-BE" sz="2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sz="2600" dirty="0"/>
              <a:t>Eigen patrimonium = hefboom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sz="2600" dirty="0"/>
              <a:t>Openbaar domein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sz="2600" dirty="0"/>
              <a:t>Juridische instrumenten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BE" sz="2600" dirty="0"/>
              <a:t>Opbouw van expertise</a:t>
            </a:r>
          </a:p>
          <a:p>
            <a:pPr indent="0" algn="l">
              <a:buNone/>
            </a:pPr>
            <a:endParaRPr lang="nl-BE" sz="2600" dirty="0"/>
          </a:p>
        </p:txBody>
      </p:sp>
    </p:spTree>
    <p:extLst>
      <p:ext uri="{BB962C8B-B14F-4D97-AF65-F5344CB8AC3E}">
        <p14:creationId xmlns:p14="http://schemas.microsoft.com/office/powerpoint/2010/main" val="1839738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1670A1DF-ACDA-4119-BD3B-55BDAEE863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5E3A90-64D0-444D-BEAE-66B33B3C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Titel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9171BD-0284-43CC-AD26-F235323E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45F4-A723-4960-9E19-747FE5E1055D}" type="slidenum">
              <a:rPr lang="nl-BE" smtClean="0"/>
              <a:pPr/>
              <a:t>3</a:t>
            </a:fld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ADE58A-A6D2-4745-BB64-231F0932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BD06CC2-E73F-4906-B7FF-22D0A8958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3C80BC0B-F50E-4598-889D-22306AC67E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80C3F8-9786-454E-A220-494DF2BC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9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A8BFCC6E-D45F-46E3-AA9A-BD080184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364" y="1222818"/>
            <a:ext cx="10059600" cy="459038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BE" sz="6000" dirty="0"/>
              <a:t>Vragen of opmerkingen?  </a:t>
            </a:r>
          </a:p>
          <a:p>
            <a:pPr indent="0">
              <a:buNone/>
            </a:pPr>
            <a:endParaRPr lang="nl-BE" sz="6000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44D7D66B-95FC-4582-8217-EE1C515FEB71}"/>
              </a:ext>
            </a:extLst>
          </p:cNvPr>
          <p:cNvSpPr txBox="1">
            <a:spLocks/>
          </p:cNvSpPr>
          <p:nvPr/>
        </p:nvSpPr>
        <p:spPr>
          <a:xfrm>
            <a:off x="2938880" y="4575011"/>
            <a:ext cx="8002587" cy="16376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8158163" algn="l"/>
              </a:tabLst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53565A"/>
                </a:solidFill>
              </a:rPr>
              <a:t>Gawein Van Daele | Netwerk Klimaat</a:t>
            </a:r>
          </a:p>
          <a:p>
            <a:r>
              <a:rPr lang="nl-NL" dirty="0">
                <a:solidFill>
                  <a:srgbClr val="53565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gawein.vandaele@vvsg.be</a:t>
            </a:r>
            <a:r>
              <a:rPr lang="nl-NL" dirty="0">
                <a:solidFill>
                  <a:srgbClr val="53565A"/>
                </a:solidFill>
              </a:rPr>
              <a:t> </a:t>
            </a:r>
          </a:p>
          <a:p>
            <a:r>
              <a:rPr lang="nl-NL" dirty="0">
                <a:solidFill>
                  <a:srgbClr val="53565A"/>
                </a:solidFill>
              </a:rPr>
              <a:t>+32 473 730 768</a:t>
            </a:r>
          </a:p>
        </p:txBody>
      </p:sp>
      <p:pic>
        <p:nvPicPr>
          <p:cNvPr id="4" name="Tijdelijke aanduiding voor afbeelding 9" descr="Afbeelding met person, persoon, donker, poseren&#10;&#10;Automatisch gegenereerde beschrijving">
            <a:extLst>
              <a:ext uri="{FF2B5EF4-FFF2-40B4-BE49-F238E27FC236}">
                <a16:creationId xmlns:a16="http://schemas.microsoft.com/office/drawing/2014/main" id="{07A4C4C6-D9E0-4F21-8793-815A02690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b="811"/>
          <a:stretch>
            <a:fillRect/>
          </a:stretch>
        </p:blipFill>
        <p:spPr>
          <a:xfrm>
            <a:off x="1044993" y="4575011"/>
            <a:ext cx="1662914" cy="16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6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&#10;&#10;Automatisch gegenereerde beschrijving">
            <a:extLst>
              <a:ext uri="{FF2B5EF4-FFF2-40B4-BE49-F238E27FC236}">
                <a16:creationId xmlns:a16="http://schemas.microsoft.com/office/drawing/2014/main" id="{1E9FD658-6ABF-4C4E-AD8F-8549BDFAABD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noFill/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9FA78F6F-C6E5-4877-9F76-F73E07EAC0DC}"/>
              </a:ext>
            </a:extLst>
          </p:cNvPr>
          <p:cNvGrpSpPr/>
          <p:nvPr/>
        </p:nvGrpSpPr>
        <p:grpSpPr>
          <a:xfrm>
            <a:off x="-1" y="5240121"/>
            <a:ext cx="11816179" cy="1575935"/>
            <a:chOff x="2880000" y="5040000"/>
            <a:chExt cx="9359684" cy="1575935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460AF344-3FC2-4D4E-9422-6FC833A9A4FD}"/>
                </a:ext>
              </a:extLst>
            </p:cNvPr>
            <p:cNvSpPr txBox="1"/>
            <p:nvPr/>
          </p:nvSpPr>
          <p:spPr>
            <a:xfrm>
              <a:off x="2880000" y="5046275"/>
              <a:ext cx="93596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4800" b="1" dirty="0">
                  <a:solidFill>
                    <a:schemeClr val="bg1"/>
                  </a:solidFill>
                </a:rPr>
                <a:t>Energietransitie is ook warmtetransitie</a:t>
              </a:r>
            </a:p>
          </p:txBody>
        </p: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A77DE22E-D1A7-47E8-A6E6-02188F3C61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0000" y="5040000"/>
              <a:ext cx="9359684" cy="25183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89A353E5-735F-4A9E-9B32-CFE380CB5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0000" y="5940000"/>
              <a:ext cx="9359684" cy="25183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151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aby, binnen&#10;&#10;Automatisch gegenereerde beschrijving">
            <a:extLst>
              <a:ext uri="{FF2B5EF4-FFF2-40B4-BE49-F238E27FC236}">
                <a16:creationId xmlns:a16="http://schemas.microsoft.com/office/drawing/2014/main" id="{FC00A48A-5D5A-400E-B010-862DD152E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11038"/>
          <a:stretch/>
        </p:blipFill>
        <p:spPr>
          <a:xfrm>
            <a:off x="0" y="0"/>
            <a:ext cx="12192000" cy="68522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31F318-A997-44A2-B59D-FB8D66E5B00D}"/>
              </a:ext>
            </a:extLst>
          </p:cNvPr>
          <p:cNvSpPr txBox="1"/>
          <p:nvPr/>
        </p:nvSpPr>
        <p:spPr>
          <a:xfrm>
            <a:off x="3684233" y="221739"/>
            <a:ext cx="841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b="1" dirty="0">
                <a:solidFill>
                  <a:schemeClr val="bg1"/>
                </a:solidFill>
              </a:rPr>
              <a:t>En weinig tijd 2022 … 2050</a:t>
            </a:r>
          </a:p>
        </p:txBody>
      </p:sp>
    </p:spTree>
    <p:extLst>
      <p:ext uri="{BB962C8B-B14F-4D97-AF65-F5344CB8AC3E}">
        <p14:creationId xmlns:p14="http://schemas.microsoft.com/office/powerpoint/2010/main" val="2558572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382AF-221A-4B71-B404-A523E7CA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8209"/>
            <a:ext cx="10515601" cy="936104"/>
          </a:xfrm>
        </p:spPr>
        <p:txBody>
          <a:bodyPr/>
          <a:lstStyle/>
          <a:p>
            <a:r>
              <a:rPr lang="nl-BE" dirty="0"/>
              <a:t>Warmte in cijfers</a:t>
            </a:r>
          </a:p>
        </p:txBody>
      </p:sp>
      <p:graphicFrame>
        <p:nvGraphicFramePr>
          <p:cNvPr id="14" name="Tijdelijke aanduiding voor inhoud 13">
            <a:extLst>
              <a:ext uri="{FF2B5EF4-FFF2-40B4-BE49-F238E27FC236}">
                <a16:creationId xmlns:a16="http://schemas.microsoft.com/office/drawing/2014/main" id="{0F2127E5-5102-4561-A305-D8C91C3F81B5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838200" y="1484313"/>
          <a:ext cx="10515600" cy="5038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8AA16B31-9756-47BF-97E0-356DD809F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382AF-221A-4B71-B404-A523E7C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Warmte in cijfers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EF06CAE-59ED-4954-9361-C7ABD7713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99699"/>
            <a:ext cx="4280345" cy="48992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nl-BE" dirty="0"/>
              <a:t>Aandeel verwarming in het bruto finaal energieverbruik: </a:t>
            </a:r>
            <a:r>
              <a:rPr lang="nl-B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https://www.energiesparen.be/energiekaart/cijfers</a:t>
            </a:r>
            <a:endParaRPr lang="nl-BE" dirty="0"/>
          </a:p>
          <a:p>
            <a:pPr>
              <a:lnSpc>
                <a:spcPct val="120000"/>
              </a:lnSpc>
            </a:pPr>
            <a:endParaRPr lang="nl-BE" dirty="0"/>
          </a:p>
          <a:p>
            <a:pPr>
              <a:lnSpc>
                <a:spcPct val="120000"/>
              </a:lnSpc>
            </a:pPr>
            <a:r>
              <a:rPr lang="nl-BE" dirty="0"/>
              <a:t>Groene warmteproductie t.o.v. het totaal warmteverbruik + onderverdeling groene warmte naar type energiebron:</a:t>
            </a:r>
            <a:endParaRPr lang="nl-BE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</a:pPr>
            <a:r>
              <a:rPr lang="nl-B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https://apps.energiesparen.be/energiekaart/vlaanderen/groene-warmte</a:t>
            </a:r>
            <a:endParaRPr lang="nl-BE" dirty="0"/>
          </a:p>
          <a:p>
            <a:pPr>
              <a:lnSpc>
                <a:spcPct val="120000"/>
              </a:lnSpc>
            </a:pPr>
            <a:endParaRPr lang="nl-BE" dirty="0"/>
          </a:p>
          <a:p>
            <a:pPr>
              <a:lnSpc>
                <a:spcPct val="120000"/>
              </a:lnSpc>
            </a:pPr>
            <a:r>
              <a:rPr lang="nl-BE" dirty="0"/>
              <a:t>Selfservice warmtepompen en zonneboilers</a:t>
            </a:r>
          </a:p>
          <a:p>
            <a:pPr>
              <a:lnSpc>
                <a:spcPct val="120000"/>
              </a:lnSpc>
            </a:pPr>
            <a:r>
              <a:rPr lang="nl-B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https://www.energiesparen.be/energiekaart</a:t>
            </a:r>
            <a:endParaRPr lang="nl-BE" dirty="0"/>
          </a:p>
          <a:p>
            <a:pPr>
              <a:lnSpc>
                <a:spcPct val="120000"/>
              </a:lnSpc>
            </a:pPr>
            <a:endParaRPr lang="nl-BE" dirty="0"/>
          </a:p>
          <a:p>
            <a:pPr>
              <a:lnSpc>
                <a:spcPct val="120000"/>
              </a:lnSpc>
            </a:pPr>
            <a:r>
              <a:rPr lang="nl-BE" dirty="0"/>
              <a:t>Gegevens warmtenetten </a:t>
            </a:r>
          </a:p>
          <a:p>
            <a:pPr>
              <a:lnSpc>
                <a:spcPct val="120000"/>
              </a:lnSpc>
            </a:pPr>
            <a:r>
              <a:rPr lang="nl-BE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https://www.energiesparen.be/overzicht-warmtenetten-in-vlaanderen</a:t>
            </a:r>
            <a:endParaRPr lang="nl-BE" dirty="0"/>
          </a:p>
          <a:p>
            <a:pPr>
              <a:lnSpc>
                <a:spcPct val="120000"/>
              </a:lnSpc>
            </a:pPr>
            <a:endParaRPr lang="nl-BE" dirty="0"/>
          </a:p>
          <a:p>
            <a:pPr>
              <a:lnSpc>
                <a:spcPct val="120000"/>
              </a:lnSpc>
            </a:pPr>
            <a:r>
              <a:rPr lang="nl-BE" dirty="0"/>
              <a:t>Studie warmtekaart </a:t>
            </a:r>
          </a:p>
          <a:p>
            <a:pPr>
              <a:lnSpc>
                <a:spcPct val="120000"/>
              </a:lnSpc>
            </a:pPr>
            <a:r>
              <a:rPr lang="nl-B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https://www.energiesparen.be/warmtekaart</a:t>
            </a: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sz="1800" dirty="0">
              <a:highlight>
                <a:srgbClr val="FFFF00"/>
              </a:highlight>
            </a:endParaRP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1B71C1F0-4D19-4558-A8C2-325BF24CCAC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8"/>
          <a:stretch>
            <a:fillRect/>
          </a:stretch>
        </p:blipFill>
        <p:spPr>
          <a:xfrm>
            <a:off x="5199660" y="3697888"/>
            <a:ext cx="6175375" cy="2467416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3DED75F-CDA7-47D4-9349-3CB5035DC4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2"/>
          <a:stretch/>
        </p:blipFill>
        <p:spPr>
          <a:xfrm>
            <a:off x="5234773" y="1055684"/>
            <a:ext cx="6105150" cy="23762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DF5101C-FBAA-467B-B1DB-BBC5D89618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5039" b="-12486"/>
          <a:stretch/>
        </p:blipFill>
        <p:spPr>
          <a:xfrm>
            <a:off x="5159896" y="3124772"/>
            <a:ext cx="6175375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A09F97C7-9AAA-4CB8-AD7F-8EF0AFD0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476672"/>
            <a:ext cx="10515601" cy="936104"/>
          </a:xfrm>
        </p:spPr>
        <p:txBody>
          <a:bodyPr/>
          <a:lstStyle/>
          <a:p>
            <a:r>
              <a:rPr lang="nl-BE" dirty="0"/>
              <a:t>Warmtevraag</a:t>
            </a:r>
          </a:p>
        </p:txBody>
      </p:sp>
      <p:sp>
        <p:nvSpPr>
          <p:cNvPr id="15" name="Tijdelijke aanduiding voor inhoud 14">
            <a:extLst>
              <a:ext uri="{FF2B5EF4-FFF2-40B4-BE49-F238E27FC236}">
                <a16:creationId xmlns:a16="http://schemas.microsoft.com/office/drawing/2014/main" id="{64D3B1A6-F77E-4271-BFD9-9DB6240FE31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7584" y="1484784"/>
            <a:ext cx="5497732" cy="5037474"/>
          </a:xfrm>
        </p:spPr>
        <p:txBody>
          <a:bodyPr/>
          <a:lstStyle/>
          <a:p>
            <a:r>
              <a:rPr lang="nl-BE" dirty="0"/>
              <a:t>Reduceren</a:t>
            </a:r>
          </a:p>
          <a:p>
            <a:r>
              <a:rPr lang="nl-BE" dirty="0"/>
              <a:t>Verduurzamen</a:t>
            </a:r>
          </a:p>
          <a:p>
            <a:pPr lvl="1"/>
            <a:r>
              <a:rPr lang="nl-BE" dirty="0">
                <a:solidFill>
                  <a:srgbClr val="105269"/>
                </a:solidFill>
              </a:rPr>
              <a:t>via hernieuwbare energiebronnen </a:t>
            </a:r>
          </a:p>
          <a:p>
            <a:pPr lvl="1"/>
            <a:r>
              <a:rPr lang="nl-BE" dirty="0">
                <a:solidFill>
                  <a:srgbClr val="105269"/>
                </a:solidFill>
              </a:rPr>
              <a:t>via restwarmte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D451F51-FD7D-4B90-902C-438DDBCB78FE}"/>
              </a:ext>
            </a:extLst>
          </p:cNvPr>
          <p:cNvSpPr/>
          <p:nvPr/>
        </p:nvSpPr>
        <p:spPr>
          <a:xfrm>
            <a:off x="-4003625" y="-1497712"/>
            <a:ext cx="9853424" cy="9853424"/>
          </a:xfrm>
          <a:prstGeom prst="ellipse">
            <a:avLst/>
          </a:prstGeom>
          <a:solidFill>
            <a:srgbClr val="4A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0E11F5D-A91F-4EDE-80B1-7F5772B16B1F}"/>
              </a:ext>
            </a:extLst>
          </p:cNvPr>
          <p:cNvPicPr>
            <a:picLocks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5" y="4441245"/>
            <a:ext cx="2055629" cy="205562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97DDF8B-CD28-4B23-91AA-95E18B63C9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844" y="4051067"/>
            <a:ext cx="2055629" cy="2055629"/>
          </a:xfrm>
          <a:prstGeom prst="rect">
            <a:avLst/>
          </a:prstGeom>
        </p:spPr>
      </p:pic>
      <p:pic>
        <p:nvPicPr>
          <p:cNvPr id="8" name="Afbeelding 7" descr="Afbeelding met pijl&#10;&#10;Automatisch gegenereerde beschrijving">
            <a:extLst>
              <a:ext uri="{FF2B5EF4-FFF2-40B4-BE49-F238E27FC236}">
                <a16:creationId xmlns:a16="http://schemas.microsoft.com/office/drawing/2014/main" id="{5D5A370D-C72A-47B2-B921-E12DE895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892" y="544142"/>
            <a:ext cx="2055629" cy="20556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556E91-202D-49AB-95E0-0F996CCE44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485" y="2425299"/>
            <a:ext cx="1507976" cy="150797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14C770-8EB5-4D7B-B1B4-04EA581B44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9094"/>
            <a:ext cx="1775730" cy="1775730"/>
          </a:xfrm>
          <a:prstGeom prst="rect">
            <a:avLst/>
          </a:prstGeom>
        </p:spPr>
      </p:pic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278F9ED6-9CFC-47FF-BA70-800A87AB1D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8" y="2267824"/>
            <a:ext cx="2055629" cy="20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8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0FE481-F846-418D-B4C2-41F44B40D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55" y="1615736"/>
            <a:ext cx="7855103" cy="28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994212-9B1F-4B6D-853F-376EAE2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Warmtevraag reduceren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73FF3-F7CD-4506-BD9B-6B8C1CE2FF5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indent="0">
              <a:buNone/>
            </a:pPr>
            <a:r>
              <a:rPr lang="nl-BE" dirty="0"/>
              <a:t>LT-doelstelling renovatie</a:t>
            </a:r>
          </a:p>
          <a:p>
            <a:endParaRPr lang="nl-BE" dirty="0"/>
          </a:p>
          <a:p>
            <a:r>
              <a:rPr lang="nl-BE" dirty="0"/>
              <a:t>Gebouwen – residentieel</a:t>
            </a:r>
          </a:p>
          <a:p>
            <a:pPr indent="0">
              <a:buNone/>
            </a:pPr>
            <a:r>
              <a:rPr lang="nl-BE" sz="2400" dirty="0"/>
              <a:t>2050: label A = EPC-score 100</a:t>
            </a:r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pPr indent="0">
              <a:buNone/>
            </a:pPr>
            <a:endParaRPr lang="nl-BE" sz="2400" dirty="0"/>
          </a:p>
          <a:p>
            <a:r>
              <a:rPr lang="nl-BE" dirty="0">
                <a:latin typeface="Calibri" panose="020F0502020204030204" pitchFamily="34" charset="0"/>
              </a:rPr>
              <a:t>Gebouwen – niet-residentieel</a:t>
            </a:r>
          </a:p>
          <a:p>
            <a:pPr indent="0">
              <a:buNone/>
            </a:pPr>
            <a:r>
              <a:rPr lang="nl-BE" sz="2400" dirty="0"/>
              <a:t>2050: koolstofneutraal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DA698C62-A7B6-478E-BE54-7945E963AF72}"/>
              </a:ext>
            </a:extLst>
          </p:cNvPr>
          <p:cNvSpPr/>
          <p:nvPr/>
        </p:nvSpPr>
        <p:spPr>
          <a:xfrm>
            <a:off x="9721049" y="3009530"/>
            <a:ext cx="1544714" cy="1337346"/>
          </a:xfrm>
          <a:prstGeom prst="roundRect">
            <a:avLst/>
          </a:prstGeom>
          <a:noFill/>
          <a:ln w="38100">
            <a:solidFill>
              <a:srgbClr val="2444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3199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VVSG">
      <a:dk1>
        <a:sysClr val="windowText" lastClr="000000"/>
      </a:dk1>
      <a:lt1>
        <a:sysClr val="window" lastClr="FFFFFF"/>
      </a:lt1>
      <a:dk2>
        <a:srgbClr val="53565A"/>
      </a:dk2>
      <a:lt2>
        <a:srgbClr val="97999B"/>
      </a:lt2>
      <a:accent1>
        <a:srgbClr val="43B02A"/>
      </a:accent1>
      <a:accent2>
        <a:srgbClr val="E03C31"/>
      </a:accent2>
      <a:accent3>
        <a:srgbClr val="702082"/>
      </a:accent3>
      <a:accent4>
        <a:srgbClr val="C6007E"/>
      </a:accent4>
      <a:accent5>
        <a:srgbClr val="53565A"/>
      </a:accent5>
      <a:accent6>
        <a:srgbClr val="97999B"/>
      </a:accent6>
      <a:hlink>
        <a:srgbClr val="000000"/>
      </a:hlink>
      <a:folHlink>
        <a:srgbClr val="000000"/>
      </a:folHlink>
    </a:clrScheme>
    <a:fontScheme name="VVS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SG_Powerpoint_sjabloon_groen" id="{949ECBD5-5A93-493D-AFC4-6104B2B13812}" vid="{0DFF58A3-BBCC-4078-8978-DF0AED028F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C0C7C28D4DE34DB8B4ACF320E51001" ma:contentTypeVersion="13" ma:contentTypeDescription="Een nieuw document maken." ma:contentTypeScope="" ma:versionID="480dabb1369bf46fea9e14a62ab801ce">
  <xsd:schema xmlns:xsd="http://www.w3.org/2001/XMLSchema" xmlns:xs="http://www.w3.org/2001/XMLSchema" xmlns:p="http://schemas.microsoft.com/office/2006/metadata/properties" xmlns:ns2="a1bee3f4-d51a-49bc-8114-96fb39244b96" xmlns:ns3="320ed818-5217-4214-b39a-882e02de4acf" targetNamespace="http://schemas.microsoft.com/office/2006/metadata/properties" ma:root="true" ma:fieldsID="be05790109673986eb89dd40de0f245e" ns2:_="" ns3:_="">
    <xsd:import namespace="a1bee3f4-d51a-49bc-8114-96fb39244b96"/>
    <xsd:import namespace="320ed818-5217-4214-b39a-882e02de4a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ee3f4-d51a-49bc-8114-96fb39244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ed818-5217-4214-b39a-882e02de4a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0EE1B3-88FF-49F6-B382-54652BCE7A3D}"/>
</file>

<file path=customXml/itemProps2.xml><?xml version="1.0" encoding="utf-8"?>
<ds:datastoreItem xmlns:ds="http://schemas.openxmlformats.org/officeDocument/2006/customXml" ds:itemID="{4CAB377D-9B53-417E-BA2B-53150BEAD797}"/>
</file>

<file path=customXml/itemProps3.xml><?xml version="1.0" encoding="utf-8"?>
<ds:datastoreItem xmlns:ds="http://schemas.openxmlformats.org/officeDocument/2006/customXml" ds:itemID="{765236BB-178C-40A0-BC5D-0D5B6B855045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527</Words>
  <Application>Microsoft Office PowerPoint</Application>
  <PresentationFormat>Breedbeeld</PresentationFormat>
  <Paragraphs>154</Paragraphs>
  <Slides>30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Courier New</vt:lpstr>
      <vt:lpstr>Segoe UI Emoji</vt:lpstr>
      <vt:lpstr>Segoe UI Historic</vt:lpstr>
      <vt:lpstr>Wingdings 3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Warmte in cijfers</vt:lpstr>
      <vt:lpstr>Warmte in cijfers</vt:lpstr>
      <vt:lpstr>Warmtevraag</vt:lpstr>
      <vt:lpstr>Warmtevraag reduceren</vt:lpstr>
      <vt:lpstr>Warmte verduurzamen</vt:lpstr>
      <vt:lpstr>Warmte verduurzamen</vt:lpstr>
      <vt:lpstr>Warmte verduurzamen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Lokaal Warmteplan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 Taeye Elke</dc:creator>
  <cp:lastModifiedBy>de Taeye Elke</cp:lastModifiedBy>
  <cp:revision>1</cp:revision>
  <dcterms:created xsi:type="dcterms:W3CDTF">2022-04-07T09:23:45Z</dcterms:created>
  <dcterms:modified xsi:type="dcterms:W3CDTF">2022-04-07T09:32:42Z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0x01010075C0C7C28D4DE34DB8B4ACF320E51001</vt:lpwstr>
  </property>
</Properties>
</file>