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713365539452495E-2"/>
          <c:y val="1.1678833906750796E-2"/>
          <c:w val="0.96457326892109496"/>
          <c:h val="0.847448067505499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Sheet1!$A$29:$A$32</c:f>
              <c:strCache>
                <c:ptCount val="4"/>
                <c:pt idx="0">
                  <c:v>industrie</c:v>
                </c:pt>
                <c:pt idx="1">
                  <c:v>tertiair</c:v>
                </c:pt>
                <c:pt idx="2">
                  <c:v>huishoudens</c:v>
                </c:pt>
                <c:pt idx="3">
                  <c:v>landbouw</c:v>
                </c:pt>
              </c:strCache>
            </c:strRef>
          </c:cat>
          <c:val>
            <c:numRef>
              <c:f>Sheet1!$G$29:$G$32</c:f>
              <c:numCache>
                <c:formatCode>General</c:formatCode>
                <c:ptCount val="4"/>
                <c:pt idx="0">
                  <c:v>73.852000000000004</c:v>
                </c:pt>
                <c:pt idx="1">
                  <c:v>17.003</c:v>
                </c:pt>
                <c:pt idx="2">
                  <c:v>47.712000000000003</c:v>
                </c:pt>
                <c:pt idx="3">
                  <c:v>6.8710000000000004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61-4989-9033-078326878F5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01346543"/>
        <c:axId val="1701728079"/>
      </c:barChart>
      <c:catAx>
        <c:axId val="170134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01728079"/>
        <c:crosses val="autoZero"/>
        <c:auto val="1"/>
        <c:lblAlgn val="ctr"/>
        <c:lblOffset val="100"/>
        <c:noMultiLvlLbl val="0"/>
      </c:catAx>
      <c:valAx>
        <c:axId val="17017280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01346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C8684-D213-4B91-9375-6F32A51C5A23}" type="datetimeFigureOut">
              <a:rPr lang="nl-BE" smtClean="0"/>
              <a:t>7/04/2022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1A845-A9B5-4974-8139-4A1A639A722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3086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Slide voor tijdens het panelgesprek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0888D-8B36-47BC-8230-9624D4BA2E8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534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3A4F-BA86-4230-892D-D7709FF8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43D31-EB05-4EC0-8F1F-D61C1F32F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8FDD-56E8-49BC-BE87-2269F17B6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26E36-DF70-42CE-933E-8250FE5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FA644-CDAC-48E4-AB34-4344D9A3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5FD4-25CC-4206-B62A-41265F60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1286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467E-2E69-4C9F-AFA8-B98FC0061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024B9-C086-423A-81A6-85EFCAE79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05822-DBA2-4E1B-97A4-C6559E94D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FD8BC-AE1C-4482-9221-DF7190E7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F4840-F395-4E10-9997-42F80FFF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78BA3-92C7-456C-A08F-C01E46C9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35994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7A5C-79D8-4E7F-98DE-961D10A5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7101-824C-40C6-9401-BCDE5EC01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C8BE8-8F5E-48A5-AAE2-B49764C9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C81-EE6A-4957-B5C3-CC2815B1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AE2B-1898-44D9-9BDB-712B4E8F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5281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EF64-BEE3-4319-98FF-30D88E3A0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C4150-1DEC-49C7-BD12-EDBEA852A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1D16A-B808-4184-9691-E48552AA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6F380-3FFD-45A7-9EA5-DABB1E10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4342-DF2A-4FF7-9AAA-3794E678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3D68BA-08C7-4593-9C65-EA934A2E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Titel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FED013-F3D7-4CE3-9B08-C3126A18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6" name="Tijdelijke aanduiding voor tekst 14">
            <a:extLst>
              <a:ext uri="{FF2B5EF4-FFF2-40B4-BE49-F238E27FC236}">
                <a16:creationId xmlns:a16="http://schemas.microsoft.com/office/drawing/2014/main" id="{2F98CC69-A159-404C-8E4F-26BF21A85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609600"/>
            <a:ext cx="1014266" cy="40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08000" tIns="18000" rIns="108000" bIns="18000" anchor="ctr" anchorCtr="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agenda</a:t>
            </a:r>
            <a:endParaRPr lang="nl-B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C2760A-9386-4938-89C1-0D1A42312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1830" y="0"/>
            <a:ext cx="3800170" cy="1558800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81733A8-DB9F-427E-A435-B93A9912EC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2799" y="1522414"/>
            <a:ext cx="10059600" cy="4590386"/>
          </a:xfrm>
        </p:spPr>
        <p:txBody>
          <a:bodyPr/>
          <a:lstStyle>
            <a:lvl1pPr marL="0" indent="-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720000" indent="-180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b="0">
                <a:solidFill>
                  <a:schemeClr val="tx2"/>
                </a:solidFill>
              </a:defRPr>
            </a:lvl2pPr>
          </a:lstStyle>
          <a:p>
            <a:pPr lvl="0"/>
            <a:r>
              <a:rPr lang="nl-NL" dirty="0"/>
              <a:t>Klikken om de tekst van de inhoudspagina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C619B8-54E0-4FB5-AFC0-016D2FFAA3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815" y="5898888"/>
            <a:ext cx="917585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2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0DFCD9-49D2-431D-AEF0-460F81D6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609600"/>
            <a:ext cx="10974387" cy="12604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A1FF30-489D-4AB5-A88C-47E64B22F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12" y="2005012"/>
            <a:ext cx="10974387" cy="3530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548903-E7B2-44D7-83DA-8D577D21B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82399" y="6112800"/>
            <a:ext cx="1800000" cy="745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B7997F-DC4C-46CA-A0B6-19A79948F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0013" y="6112800"/>
            <a:ext cx="4271499" cy="745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108000" indent="-108000" algn="l"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BE"/>
              <a:t>Titel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2023A2-8C3F-4806-8080-901B5AF07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8013" y="6112800"/>
            <a:ext cx="252000" cy="745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DFEB45F4-A723-4960-9E19-747FE5E1055D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420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18" r:id="rId3"/>
    <p:sldLayoutId id="2147483717" r:id="rId4"/>
    <p:sldLayoutId id="2147483683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>
          <a:tab pos="8158163" algn="l"/>
        </a:tabLst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84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  <p15:guide id="5" orient="horz" pos="9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0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11" Type="http://schemas.openxmlformats.org/officeDocument/2006/relationships/image" Target="../media/image40.sv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25.sv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11" Type="http://schemas.openxmlformats.org/officeDocument/2006/relationships/image" Target="../media/image40.sv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25.sv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2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5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5AA176A-FD96-4808-85E3-9FDBEE99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BFE03C4-00BC-44B2-A0EE-FD567D22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1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F4A3E9-217D-40E3-BC2A-502CF6ACC5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A08B4EE-5F4F-4601-B42D-2650B2EF4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777"/>
          </a:xfrm>
        </p:spPr>
      </p:pic>
    </p:spTree>
    <p:extLst>
      <p:ext uri="{BB962C8B-B14F-4D97-AF65-F5344CB8AC3E}">
        <p14:creationId xmlns:p14="http://schemas.microsoft.com/office/powerpoint/2010/main" val="305691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B0A11-E445-4D88-B84F-A787E59A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546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CB049-5441-49F8-B49C-DD6AE5E1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81112" b="78964"/>
          <a:stretch/>
        </p:blipFill>
        <p:spPr>
          <a:xfrm>
            <a:off x="-24731" y="-42037"/>
            <a:ext cx="1475648" cy="137706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ED94B3C-5278-4794-8235-C415464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38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Inspiratie</a:t>
            </a:r>
            <a:r>
              <a:rPr lang="en-US" dirty="0" err="1">
                <a:solidFill>
                  <a:schemeClr val="tx1"/>
                </a:solidFill>
              </a:rPr>
              <a:t>kaart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FC9000-A687-41F6-8D2D-BE900B3E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2" y="2005012"/>
            <a:ext cx="10974387" cy="3872005"/>
          </a:xfrm>
          <a:solidFill>
            <a:srgbClr val="F2F2F2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Wat is het?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Kaarten met analyse vanuit de </a:t>
            </a:r>
            <a:r>
              <a:rPr lang="nl-BE" b="1" dirty="0">
                <a:solidFill>
                  <a:schemeClr val="tx1"/>
                </a:solidFill>
                <a:highlight>
                  <a:srgbClr val="00FF00"/>
                </a:highlight>
              </a:rPr>
              <a:t>huidige warmtevraag en toekomstige warmtevraag </a:t>
            </a:r>
            <a:r>
              <a:rPr lang="nl-BE" dirty="0">
                <a:solidFill>
                  <a:schemeClr val="tx1"/>
                </a:solidFill>
              </a:rPr>
              <a:t>over de zoekrichting naar duurzame warmtevoorziening via collectieve ofwel individuele oplossingen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Simulatieomgeving voor lokale besturen als eerste handvat ter exploratie van gevoeligheid van lokale opties naar belangrijkste </a:t>
            </a:r>
            <a:r>
              <a:rPr lang="nl-BE" dirty="0" err="1">
                <a:solidFill>
                  <a:schemeClr val="tx1"/>
                </a:solidFill>
              </a:rPr>
              <a:t>invloedsfactoren</a:t>
            </a:r>
            <a:r>
              <a:rPr lang="nl-BE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Wat is het </a:t>
            </a:r>
            <a:r>
              <a:rPr lang="en-US" b="1" dirty="0" err="1">
                <a:solidFill>
                  <a:schemeClr val="tx1"/>
                </a:solidFill>
              </a:rPr>
              <a:t>zeker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niet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Finaal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warmtezoneringsplan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rekening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houdt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gedetailleerde</a:t>
            </a:r>
            <a:r>
              <a:rPr lang="en-US" dirty="0">
                <a:solidFill>
                  <a:schemeClr val="tx1"/>
                </a:solidFill>
              </a:rPr>
              <a:t> data, </a:t>
            </a:r>
            <a:r>
              <a:rPr lang="en-US" dirty="0" err="1">
                <a:solidFill>
                  <a:schemeClr val="tx1"/>
                </a:solidFill>
              </a:rPr>
              <a:t>noch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specifieke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context</a:t>
            </a:r>
          </a:p>
          <a:p>
            <a:pPr>
              <a:buFontTx/>
              <a:buChar char="-"/>
            </a:pP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C649C-24F4-454B-9B72-DD807A87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E981-D386-4ACA-A669-716874D7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92BC-46BA-4165-90DB-60739D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6D2313-A95B-437C-860A-A29DF56D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1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B0A11-E445-4D88-B84F-A787E59A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546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CB049-5441-49F8-B49C-DD6AE5E1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81112" b="78964"/>
          <a:stretch/>
        </p:blipFill>
        <p:spPr>
          <a:xfrm>
            <a:off x="-24731" y="-42037"/>
            <a:ext cx="1475648" cy="137706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ED94B3C-5278-4794-8235-C415464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38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Inspiratie</a:t>
            </a:r>
            <a:r>
              <a:rPr lang="en-US" dirty="0" err="1">
                <a:solidFill>
                  <a:schemeClr val="tx1"/>
                </a:solidFill>
              </a:rPr>
              <a:t>kaart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FC9000-A687-41F6-8D2D-BE900B3E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2" y="2005012"/>
            <a:ext cx="10974387" cy="3872005"/>
          </a:xfrm>
          <a:solidFill>
            <a:srgbClr val="F2F2F2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Wat is het?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Kaarten met analyse vanuit de huidige warmtevraag en toekomstige warmtevraag over de </a:t>
            </a:r>
            <a:r>
              <a:rPr lang="nl-BE" b="1" dirty="0">
                <a:solidFill>
                  <a:schemeClr val="tx1"/>
                </a:solidFill>
                <a:highlight>
                  <a:srgbClr val="00FF00"/>
                </a:highlight>
              </a:rPr>
              <a:t>zoekrichting</a:t>
            </a:r>
            <a:r>
              <a:rPr lang="nl-BE" dirty="0">
                <a:solidFill>
                  <a:schemeClr val="tx1"/>
                </a:solidFill>
              </a:rPr>
              <a:t> naar duurzame warmtevoorziening via collectieve ofwel individuele oplossingen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Simulatieomgeving voor lokale besturen als eerste handvat ter exploratie van gevoeligheid van lokale opties naar belangrijkste </a:t>
            </a:r>
            <a:r>
              <a:rPr lang="nl-BE" dirty="0" err="1">
                <a:solidFill>
                  <a:schemeClr val="tx1"/>
                </a:solidFill>
              </a:rPr>
              <a:t>invloedsfactoren</a:t>
            </a:r>
            <a:r>
              <a:rPr lang="nl-BE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Wat is het </a:t>
            </a:r>
            <a:r>
              <a:rPr lang="en-US" b="1" dirty="0" err="1">
                <a:solidFill>
                  <a:schemeClr val="tx1"/>
                </a:solidFill>
              </a:rPr>
              <a:t>zeker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niet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Finaal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warmtezoneringsplan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rekening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houdt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gedetailleerde</a:t>
            </a:r>
            <a:r>
              <a:rPr lang="en-US" dirty="0">
                <a:solidFill>
                  <a:schemeClr val="tx1"/>
                </a:solidFill>
              </a:rPr>
              <a:t> data, </a:t>
            </a:r>
            <a:r>
              <a:rPr lang="en-US" dirty="0" err="1">
                <a:solidFill>
                  <a:schemeClr val="tx1"/>
                </a:solidFill>
              </a:rPr>
              <a:t>noch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specifieke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context</a:t>
            </a:r>
          </a:p>
          <a:p>
            <a:pPr>
              <a:buFontTx/>
              <a:buChar char="-"/>
            </a:pP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C649C-24F4-454B-9B72-DD807A87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E981-D386-4ACA-A669-716874D7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92BC-46BA-4165-90DB-60739D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6D2313-A95B-437C-860A-A29DF56D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37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object, jigsaw puzzle&#10;&#10;Description automatically generated">
            <a:extLst>
              <a:ext uri="{FF2B5EF4-FFF2-40B4-BE49-F238E27FC236}">
                <a16:creationId xmlns:a16="http://schemas.microsoft.com/office/drawing/2014/main" id="{0AEB1F22-4C61-4576-B9BD-2BE21582A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/>
        </p:blipFill>
        <p:spPr>
          <a:xfrm>
            <a:off x="27" y="13"/>
            <a:ext cx="12191972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D4223-F7FB-400B-91AF-63C8BBDB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algn="ctr" defTabSz="1219170"/>
            <a:r>
              <a:rPr lang="en-US" sz="6667" dirty="0" err="1">
                <a:solidFill>
                  <a:srgbClr val="FFFFFF"/>
                </a:solidFill>
              </a:rPr>
              <a:t>Hoezo</a:t>
            </a:r>
            <a:r>
              <a:rPr lang="en-US" sz="6667" dirty="0">
                <a:solidFill>
                  <a:srgbClr val="FFFFFF"/>
                </a:solidFill>
              </a:rPr>
              <a:t> </a:t>
            </a:r>
            <a:r>
              <a:rPr lang="en-US" sz="6667" dirty="0" err="1">
                <a:solidFill>
                  <a:srgbClr val="FFFFFF"/>
                </a:solidFill>
              </a:rPr>
              <a:t>warmtebronnen</a:t>
            </a:r>
            <a:r>
              <a:rPr lang="en-US" sz="6667" dirty="0">
                <a:solidFill>
                  <a:srgbClr val="FFFFFF"/>
                </a:solidFill>
              </a:rPr>
              <a:t> </a:t>
            </a:r>
            <a:r>
              <a:rPr lang="en-US" sz="6667" dirty="0" err="1">
                <a:solidFill>
                  <a:srgbClr val="FFFFFF"/>
                </a:solidFill>
              </a:rPr>
              <a:t>niet</a:t>
            </a:r>
            <a:r>
              <a:rPr lang="en-US" sz="6667" dirty="0">
                <a:solidFill>
                  <a:srgbClr val="FFFFFF"/>
                </a:solidFill>
              </a:rPr>
              <a:t> </a:t>
            </a:r>
            <a:r>
              <a:rPr lang="en-US" sz="6667" dirty="0" err="1">
                <a:solidFill>
                  <a:srgbClr val="FFFFFF"/>
                </a:solidFill>
              </a:rPr>
              <a:t>meegenomen</a:t>
            </a:r>
            <a:r>
              <a:rPr lang="en-US" sz="6667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95576EA-0CBB-414A-BBA8-FABC2AFD5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4599432"/>
            <a:ext cx="10508343" cy="1536192"/>
          </a:xfrm>
        </p:spPr>
        <p:txBody>
          <a:bodyPr vert="horz" lIns="121920" tIns="60960" rIns="121920" bIns="60960" rtlCol="0">
            <a:normAutofit fontScale="70000" lnSpcReduction="20000"/>
          </a:bodyPr>
          <a:lstStyle/>
          <a:p>
            <a:pPr algn="ctr" defTabSz="1219170">
              <a:spcBef>
                <a:spcPts val="1333"/>
              </a:spcBef>
            </a:pPr>
            <a:r>
              <a:rPr lang="en-US" sz="3200" dirty="0" err="1">
                <a:solidFill>
                  <a:srgbClr val="FFFFFF"/>
                </a:solidFill>
              </a:rPr>
              <a:t>Beschikbare</a:t>
            </a:r>
            <a:r>
              <a:rPr lang="en-US" sz="3200" dirty="0">
                <a:solidFill>
                  <a:srgbClr val="FFFFFF"/>
                </a:solidFill>
              </a:rPr>
              <a:t> open data </a:t>
            </a:r>
            <a:r>
              <a:rPr lang="en-US" sz="3200" dirty="0" err="1">
                <a:solidFill>
                  <a:srgbClr val="FFFFFF"/>
                </a:solidFill>
              </a:rPr>
              <a:t>onvoldoende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accuraat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onvolledig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waardoor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geen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representatieve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oefening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voor</a:t>
            </a:r>
            <a:r>
              <a:rPr lang="en-US" sz="3200" dirty="0">
                <a:solidFill>
                  <a:srgbClr val="FFFFFF"/>
                </a:solidFill>
              </a:rPr>
              <a:t> heel </a:t>
            </a:r>
            <a:r>
              <a:rPr lang="en-US" sz="3200" dirty="0" err="1">
                <a:solidFill>
                  <a:srgbClr val="FFFFFF"/>
                </a:solidFill>
              </a:rPr>
              <a:t>Vlaanderen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kan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worden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gemaakt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</a:p>
          <a:p>
            <a:pPr algn="ctr" defTabSz="1219170">
              <a:spcBef>
                <a:spcPts val="1333"/>
              </a:spcBef>
            </a:pPr>
            <a:br>
              <a:rPr lang="en-US" sz="3200" dirty="0">
                <a:solidFill>
                  <a:srgbClr val="FFFFFF"/>
                </a:solidFill>
              </a:rPr>
            </a:br>
            <a:r>
              <a:rPr lang="nl-BE" sz="2600" dirty="0">
                <a:solidFill>
                  <a:schemeClr val="bg1"/>
                </a:solidFill>
              </a:rPr>
              <a:t>Gekozen om dit weg te laten om de eenvoud en consistentie te bewaren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5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B0A11-E445-4D88-B84F-A787E59A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546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CB049-5441-49F8-B49C-DD6AE5E1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81112" b="78964"/>
          <a:stretch/>
        </p:blipFill>
        <p:spPr>
          <a:xfrm>
            <a:off x="-24731" y="-42037"/>
            <a:ext cx="1475648" cy="137706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ED94B3C-5278-4794-8235-C415464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38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Inspiratie</a:t>
            </a:r>
            <a:r>
              <a:rPr lang="en-US" dirty="0" err="1">
                <a:solidFill>
                  <a:schemeClr val="tx1"/>
                </a:solidFill>
              </a:rPr>
              <a:t>kaart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FC9000-A687-41F6-8D2D-BE900B3E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2" y="2005012"/>
            <a:ext cx="10974387" cy="3872005"/>
          </a:xfrm>
          <a:solidFill>
            <a:srgbClr val="F2F2F2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Wat is het?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Kaarten met analyse vanuit de huidige warmtevraag en toekomstige warmtevraag over de zoekrichting naar duurzame warmtevoorziening via collectieve ofwel individuele oplossingen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tx1"/>
                </a:solidFill>
                <a:highlight>
                  <a:srgbClr val="00FF00"/>
                </a:highlight>
              </a:rPr>
              <a:t>Simulatieomgeving</a:t>
            </a:r>
            <a:r>
              <a:rPr lang="nl-BE" dirty="0">
                <a:solidFill>
                  <a:schemeClr val="tx1"/>
                </a:solidFill>
              </a:rPr>
              <a:t> voor lokale besturen als eerste handvat ter exploratie van gevoeligheid van lokale opties naar belangrijkste </a:t>
            </a:r>
            <a:r>
              <a:rPr lang="nl-BE" dirty="0" err="1">
                <a:solidFill>
                  <a:schemeClr val="tx1"/>
                </a:solidFill>
              </a:rPr>
              <a:t>invloedsfactoren</a:t>
            </a:r>
            <a:r>
              <a:rPr lang="nl-BE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Wat is het </a:t>
            </a:r>
            <a:r>
              <a:rPr lang="en-US" b="1" dirty="0" err="1">
                <a:solidFill>
                  <a:schemeClr val="tx1"/>
                </a:solidFill>
              </a:rPr>
              <a:t>zeker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niet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Finaal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warmtezoneringsplan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rekening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houdt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gedetailleerde</a:t>
            </a:r>
            <a:r>
              <a:rPr lang="en-US" dirty="0">
                <a:solidFill>
                  <a:schemeClr val="tx1"/>
                </a:solidFill>
              </a:rPr>
              <a:t> data, </a:t>
            </a:r>
            <a:r>
              <a:rPr lang="en-US" dirty="0" err="1">
                <a:solidFill>
                  <a:schemeClr val="tx1"/>
                </a:solidFill>
              </a:rPr>
              <a:t>noch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specifieke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context</a:t>
            </a:r>
          </a:p>
          <a:p>
            <a:pPr>
              <a:buFontTx/>
              <a:buChar char="-"/>
            </a:pP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C649C-24F4-454B-9B72-DD807A87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E981-D386-4ACA-A669-716874D7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92BC-46BA-4165-90DB-60739D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6D2313-A95B-437C-860A-A29DF56D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7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B800867-7D39-4993-AA84-E09A9AF5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l="-1" r="-12522"/>
          <a:stretch/>
        </p:blipFill>
        <p:spPr>
          <a:xfrm>
            <a:off x="713094" y="2870618"/>
            <a:ext cx="11050281" cy="3064933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90E67FC-4F4F-49BD-A28E-C6E52EEC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55" y="914946"/>
            <a:ext cx="10515600" cy="935277"/>
          </a:xfrm>
        </p:spPr>
        <p:txBody>
          <a:bodyPr/>
          <a:lstStyle/>
          <a:p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methodiek</a:t>
            </a:r>
            <a:endParaRPr lang="nl-BE" dirty="0"/>
          </a:p>
        </p:txBody>
      </p:sp>
      <p:pic>
        <p:nvPicPr>
          <p:cNvPr id="38" name="Picture Placeholder 37" descr="Marker">
            <a:extLst>
              <a:ext uri="{FF2B5EF4-FFF2-40B4-BE49-F238E27FC236}">
                <a16:creationId xmlns:a16="http://schemas.microsoft.com/office/drawing/2014/main" id="{DC2BD68C-58D8-4FCE-983E-4BE9E7AD4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" y="3805170"/>
            <a:ext cx="789748" cy="78974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5F0E-C771-4317-84C7-4636D3CA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9E39-FFED-4F44-83F0-6F51DFF7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" name="Graphic 39" descr="Flag">
            <a:extLst>
              <a:ext uri="{FF2B5EF4-FFF2-40B4-BE49-F238E27FC236}">
                <a16:creationId xmlns:a16="http://schemas.microsoft.com/office/drawing/2014/main" id="{6CF37C5C-CFF9-44C9-AFA1-EDA908BE9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7561" y="3238606"/>
            <a:ext cx="729271" cy="7292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ADD00-7B3F-4DB7-851D-FA69618F81AA}"/>
              </a:ext>
            </a:extLst>
          </p:cNvPr>
          <p:cNvSpPr txBox="1"/>
          <p:nvPr/>
        </p:nvSpPr>
        <p:spPr>
          <a:xfrm>
            <a:off x="792255" y="3741414"/>
            <a:ext cx="207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Warmtevraag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vandaag</a:t>
            </a:r>
            <a:endParaRPr lang="nl-BE" sz="2400" dirty="0">
              <a:solidFill>
                <a:srgbClr val="00B050"/>
              </a:solidFill>
            </a:endParaRPr>
          </a:p>
        </p:txBody>
      </p:sp>
      <p:pic>
        <p:nvPicPr>
          <p:cNvPr id="43" name="Picture Placeholder 37" descr="Marker">
            <a:extLst>
              <a:ext uri="{FF2B5EF4-FFF2-40B4-BE49-F238E27FC236}">
                <a16:creationId xmlns:a16="http://schemas.microsoft.com/office/drawing/2014/main" id="{E37D075F-6055-4B0E-A15B-E02FAAB8F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824" b="3824"/>
          <a:stretch>
            <a:fillRect/>
          </a:stretch>
        </p:blipFill>
        <p:spPr>
          <a:xfrm>
            <a:off x="3013609" y="5172957"/>
            <a:ext cx="719667" cy="663417"/>
          </a:xfrm>
          <a:prstGeom prst="rect">
            <a:avLst/>
          </a:prstGeom>
          <a:noFill/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AEE0D55-FA3B-456B-A335-CA0D502268F5}"/>
              </a:ext>
            </a:extLst>
          </p:cNvPr>
          <p:cNvSpPr txBox="1"/>
          <p:nvPr/>
        </p:nvSpPr>
        <p:spPr>
          <a:xfrm>
            <a:off x="3469108" y="5073777"/>
            <a:ext cx="286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Toekomstscenario’s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warmtevraag</a:t>
            </a:r>
            <a:endParaRPr lang="nl-BE" sz="2400" dirty="0">
              <a:solidFill>
                <a:srgbClr val="FFC000"/>
              </a:solidFill>
            </a:endParaRPr>
          </a:p>
        </p:txBody>
      </p:sp>
      <p:pic>
        <p:nvPicPr>
          <p:cNvPr id="45" name="Picture Placeholder 37" descr="Marker">
            <a:extLst>
              <a:ext uri="{FF2B5EF4-FFF2-40B4-BE49-F238E27FC236}">
                <a16:creationId xmlns:a16="http://schemas.microsoft.com/office/drawing/2014/main" id="{2A30006D-AD41-41D8-A5DD-650BB8AB4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824" b="3824"/>
          <a:stretch>
            <a:fillRect/>
          </a:stretch>
        </p:blipFill>
        <p:spPr>
          <a:xfrm>
            <a:off x="5614092" y="3973494"/>
            <a:ext cx="719667" cy="663417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70AC472-7EB7-4AA0-9284-D3D9FEF394E8}"/>
              </a:ext>
            </a:extLst>
          </p:cNvPr>
          <p:cNvSpPr txBox="1"/>
          <p:nvPr/>
        </p:nvSpPr>
        <p:spPr>
          <a:xfrm>
            <a:off x="6069591" y="3874314"/>
            <a:ext cx="24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Systeemkosten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lokaal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warmtenet</a:t>
            </a:r>
            <a:endParaRPr lang="nl-BE" sz="2400" dirty="0">
              <a:solidFill>
                <a:schemeClr val="accent2"/>
              </a:solidFill>
            </a:endParaRPr>
          </a:p>
        </p:txBody>
      </p:sp>
      <p:pic>
        <p:nvPicPr>
          <p:cNvPr id="47" name="Picture Placeholder 37" descr="Marker">
            <a:extLst>
              <a:ext uri="{FF2B5EF4-FFF2-40B4-BE49-F238E27FC236}">
                <a16:creationId xmlns:a16="http://schemas.microsoft.com/office/drawing/2014/main" id="{E506E2E7-2864-4FF0-83E7-3EBF1CAFE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3824" b="3824"/>
          <a:stretch>
            <a:fillRect/>
          </a:stretch>
        </p:blipFill>
        <p:spPr>
          <a:xfrm>
            <a:off x="7138092" y="2276960"/>
            <a:ext cx="719667" cy="663417"/>
          </a:xfrm>
          <a:prstGeom prst="rect">
            <a:avLst/>
          </a:prstGeom>
          <a:noFill/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BBC89AB-1462-4967-BF4B-3117D37BE3F8}"/>
              </a:ext>
            </a:extLst>
          </p:cNvPr>
          <p:cNvSpPr txBox="1"/>
          <p:nvPr/>
        </p:nvSpPr>
        <p:spPr>
          <a:xfrm>
            <a:off x="7593591" y="2177779"/>
            <a:ext cx="318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Scoringsalgoritme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ruimtelijke</a:t>
            </a:r>
            <a:r>
              <a:rPr lang="en-US" sz="2400" dirty="0">
                <a:solidFill>
                  <a:srgbClr val="0070C0"/>
                </a:solidFill>
              </a:rPr>
              <a:t> clustering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6CF145-BA88-447C-9FA8-244C0566FC6A}"/>
              </a:ext>
            </a:extLst>
          </p:cNvPr>
          <p:cNvSpPr txBox="1"/>
          <p:nvPr/>
        </p:nvSpPr>
        <p:spPr>
          <a:xfrm>
            <a:off x="9452583" y="3172353"/>
            <a:ext cx="294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Inspiratiekaart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 err="1">
                <a:solidFill>
                  <a:srgbClr val="7030A0"/>
                </a:solidFill>
              </a:rPr>
              <a:t>Warmte</a:t>
            </a:r>
            <a:endParaRPr lang="nl-BE" sz="2400" b="1" dirty="0">
              <a:solidFill>
                <a:srgbClr val="7030A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40433A2-029D-4ECF-9D32-539A7BD2E7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1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icture containing indoor, building, ceiling, floor&#10;&#10;Description automatically generated">
            <a:extLst>
              <a:ext uri="{FF2B5EF4-FFF2-40B4-BE49-F238E27FC236}">
                <a16:creationId xmlns:a16="http://schemas.microsoft.com/office/drawing/2014/main" id="{DFBEE56E-7C2C-400C-9487-F255047DC97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30278" r="13907"/>
          <a:stretch/>
        </p:blipFill>
        <p:spPr>
          <a:xfrm>
            <a:off x="0" y="0"/>
            <a:ext cx="12346517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9AAAFF-00F5-437D-A040-F690ACDB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834721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Warmtevraag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vandaag</a:t>
            </a:r>
            <a:endParaRPr lang="nl-B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5F0E-C771-4317-84C7-4636D3CA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9E39-FFED-4F44-83F0-6F51DFF7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636D4A-BB6D-42B2-8DAE-21B0F24350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2700083" y="2834732"/>
            <a:ext cx="9513745" cy="3544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F9C2AF-98C1-413D-A964-D67EDECA7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8789" cy="93527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5808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icture containing indoor, building, ceiling, floor&#10;&#10;Description automatically generated">
            <a:extLst>
              <a:ext uri="{FF2B5EF4-FFF2-40B4-BE49-F238E27FC236}">
                <a16:creationId xmlns:a16="http://schemas.microsoft.com/office/drawing/2014/main" id="{DFBEE56E-7C2C-400C-9487-F255047DC97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30278" r="13907"/>
          <a:stretch/>
        </p:blipFill>
        <p:spPr>
          <a:xfrm>
            <a:off x="0" y="0"/>
            <a:ext cx="12346517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9AAAFF-00F5-437D-A040-F690ACDB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834721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Warmtevraag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vandaag</a:t>
            </a:r>
            <a:endParaRPr lang="nl-B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F9C2AF-98C1-413D-A964-D67EDECA7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8789" cy="93527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51A87-D55C-408E-9EFE-E6066C361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834722"/>
            <a:ext cx="9142761" cy="6976532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63636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DDDD6B-E884-41BE-9E6A-D3572A3E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65" y="643468"/>
            <a:ext cx="4442924" cy="5571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E9AD55-03F3-49D4-97D6-CEE329CF3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678446"/>
            <a:ext cx="5129784" cy="5501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5592B7-9F0D-4A6F-AD9C-1D120CC81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293" y="5700039"/>
            <a:ext cx="1281049" cy="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9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 aerial view of a city&#10;&#10;Description automatically generated">
            <a:extLst>
              <a:ext uri="{FF2B5EF4-FFF2-40B4-BE49-F238E27FC236}">
                <a16:creationId xmlns:a16="http://schemas.microsoft.com/office/drawing/2014/main" id="{8FEBD6F5-E4FC-4C38-B23A-429666C866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0933" cy="9728200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BD1A1-2897-45D7-87D3-13CC9C9C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8EAFD-B391-40AB-BAFF-826F0860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435BF-C226-48ED-A418-6294D4EC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B1C5A-4077-43BC-8F02-748F4C42C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8789" cy="93527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16FCFE-D326-4AAB-A308-C3BB1048207B}"/>
              </a:ext>
            </a:extLst>
          </p:cNvPr>
          <p:cNvCxnSpPr>
            <a:cxnSpLocks/>
          </p:cNvCxnSpPr>
          <p:nvPr/>
        </p:nvCxnSpPr>
        <p:spPr>
          <a:xfrm flipH="1" flipV="1">
            <a:off x="1439333" y="3200400"/>
            <a:ext cx="406400" cy="135466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E74CF44-840F-4D86-8C91-3559D2A2DEAC}"/>
              </a:ext>
            </a:extLst>
          </p:cNvPr>
          <p:cNvSpPr txBox="1"/>
          <p:nvPr/>
        </p:nvSpPr>
        <p:spPr>
          <a:xfrm>
            <a:off x="356672" y="2346712"/>
            <a:ext cx="2571723" cy="748988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cap="small" dirty="0" err="1">
                <a:solidFill>
                  <a:schemeClr val="bg1"/>
                </a:solidFill>
              </a:rPr>
              <a:t>Geometrie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1867" dirty="0">
                <a:solidFill>
                  <a:schemeClr val="bg1"/>
                </a:solidFill>
              </a:rPr>
              <a:t>(VITO BGS &amp; 3DGRB)</a:t>
            </a:r>
            <a:endParaRPr lang="nl-BE" sz="24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8963DC-6904-4B39-8CAD-5D9ADD0D2C6B}"/>
              </a:ext>
            </a:extLst>
          </p:cNvPr>
          <p:cNvCxnSpPr>
            <a:cxnSpLocks/>
          </p:cNvCxnSpPr>
          <p:nvPr/>
        </p:nvCxnSpPr>
        <p:spPr>
          <a:xfrm flipV="1">
            <a:off x="2868084" y="2889074"/>
            <a:ext cx="726016" cy="70114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F17256-10E6-4F96-9F21-786C0467A266}"/>
              </a:ext>
            </a:extLst>
          </p:cNvPr>
          <p:cNvSpPr txBox="1"/>
          <p:nvPr/>
        </p:nvSpPr>
        <p:spPr>
          <a:xfrm>
            <a:off x="3676677" y="2522677"/>
            <a:ext cx="2571723" cy="461665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cap="small" dirty="0" err="1">
                <a:solidFill>
                  <a:schemeClr val="bg1"/>
                </a:solidFill>
              </a:rPr>
              <a:t>Functie</a:t>
            </a:r>
            <a:r>
              <a:rPr lang="en-US" sz="2400" cap="small" dirty="0">
                <a:solidFill>
                  <a:schemeClr val="bg1"/>
                </a:solidFill>
              </a:rPr>
              <a:t> </a:t>
            </a:r>
            <a:r>
              <a:rPr lang="en-US" sz="1867" dirty="0">
                <a:solidFill>
                  <a:schemeClr val="bg1"/>
                </a:solidFill>
              </a:rPr>
              <a:t>(VKBO)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FA45BD-9512-40D5-8007-C28B319C9E4D}"/>
              </a:ext>
            </a:extLst>
          </p:cNvPr>
          <p:cNvSpPr txBox="1"/>
          <p:nvPr/>
        </p:nvSpPr>
        <p:spPr>
          <a:xfrm>
            <a:off x="559871" y="5363812"/>
            <a:ext cx="2877596" cy="461665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cap="small" dirty="0" err="1">
                <a:solidFill>
                  <a:schemeClr val="bg1"/>
                </a:solidFill>
              </a:rPr>
              <a:t>Bouwjaar</a:t>
            </a:r>
            <a:r>
              <a:rPr lang="en-US" sz="2400" cap="small" dirty="0">
                <a:solidFill>
                  <a:schemeClr val="bg1"/>
                </a:solidFill>
              </a:rPr>
              <a:t> </a:t>
            </a:r>
            <a:r>
              <a:rPr lang="en-US" sz="1867" dirty="0">
                <a:solidFill>
                  <a:schemeClr val="bg1"/>
                </a:solidFill>
              </a:rPr>
              <a:t>(</a:t>
            </a:r>
            <a:r>
              <a:rPr lang="en-US" sz="1867" dirty="0" err="1">
                <a:solidFill>
                  <a:schemeClr val="bg1"/>
                </a:solidFill>
              </a:rPr>
              <a:t>Kadaster</a:t>
            </a:r>
            <a:r>
              <a:rPr lang="en-US" sz="1867" dirty="0">
                <a:solidFill>
                  <a:schemeClr val="bg1"/>
                </a:solidFill>
              </a:rPr>
              <a:t>)</a:t>
            </a:r>
            <a:endParaRPr lang="nl-BE" sz="2400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7C2C60-B39C-4F06-8C92-9588C648BAFF}"/>
              </a:ext>
            </a:extLst>
          </p:cNvPr>
          <p:cNvCxnSpPr>
            <a:cxnSpLocks/>
          </p:cNvCxnSpPr>
          <p:nvPr/>
        </p:nvCxnSpPr>
        <p:spPr>
          <a:xfrm flipH="1">
            <a:off x="2808789" y="4781174"/>
            <a:ext cx="503795" cy="48713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BAC6DA-809B-4AEF-A530-6D06A3416594}"/>
              </a:ext>
            </a:extLst>
          </p:cNvPr>
          <p:cNvCxnSpPr/>
          <p:nvPr/>
        </p:nvCxnSpPr>
        <p:spPr>
          <a:xfrm>
            <a:off x="7008256" y="3234267"/>
            <a:ext cx="747211" cy="474133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1A168B-57AF-4FEE-B5B8-47C84945EB8C}"/>
              </a:ext>
            </a:extLst>
          </p:cNvPr>
          <p:cNvCxnSpPr>
            <a:cxnSpLocks/>
          </p:cNvCxnSpPr>
          <p:nvPr/>
        </p:nvCxnSpPr>
        <p:spPr>
          <a:xfrm>
            <a:off x="7755467" y="3708400"/>
            <a:ext cx="677333" cy="1320800"/>
          </a:xfrm>
          <a:prstGeom prst="line">
            <a:avLst/>
          </a:prstGeom>
          <a:ln w="730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0FFB75-7253-47C6-AF8A-C589A49C854B}"/>
              </a:ext>
            </a:extLst>
          </p:cNvPr>
          <p:cNvCxnSpPr>
            <a:cxnSpLocks/>
          </p:cNvCxnSpPr>
          <p:nvPr/>
        </p:nvCxnSpPr>
        <p:spPr>
          <a:xfrm flipV="1">
            <a:off x="7113045" y="4548765"/>
            <a:ext cx="918915" cy="232408"/>
          </a:xfrm>
          <a:prstGeom prst="line">
            <a:avLst/>
          </a:prstGeom>
          <a:ln w="666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26B08C5-98A0-42D0-A8DA-0375ACBCFE70}"/>
              </a:ext>
            </a:extLst>
          </p:cNvPr>
          <p:cNvSpPr txBox="1"/>
          <p:nvPr/>
        </p:nvSpPr>
        <p:spPr>
          <a:xfrm>
            <a:off x="4406915" y="3916747"/>
            <a:ext cx="2571723" cy="748988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cap="small" dirty="0" err="1">
                <a:solidFill>
                  <a:schemeClr val="bg1"/>
                </a:solidFill>
              </a:rPr>
              <a:t>Warmtevraag</a:t>
            </a:r>
            <a:r>
              <a:rPr lang="en-US" sz="2400" cap="small" dirty="0">
                <a:solidFill>
                  <a:schemeClr val="bg1"/>
                </a:solidFill>
              </a:rPr>
              <a:t> </a:t>
            </a:r>
            <a:r>
              <a:rPr lang="en-US" sz="1867" dirty="0">
                <a:solidFill>
                  <a:schemeClr val="bg1"/>
                </a:solidFill>
              </a:rPr>
              <a:t>(warmtekaart,2019)</a:t>
            </a:r>
            <a:endParaRPr lang="nl-BE" sz="2400" dirty="0">
              <a:solidFill>
                <a:schemeClr val="bg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B7E799-F76C-4F86-8F76-9669943A4C74}"/>
              </a:ext>
            </a:extLst>
          </p:cNvPr>
          <p:cNvCxnSpPr>
            <a:cxnSpLocks/>
          </p:cNvCxnSpPr>
          <p:nvPr/>
        </p:nvCxnSpPr>
        <p:spPr>
          <a:xfrm flipH="1">
            <a:off x="6990802" y="3965576"/>
            <a:ext cx="904367" cy="24671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C822F3B7-734D-40C7-A6F6-CED669BA32CD}"/>
              </a:ext>
            </a:extLst>
          </p:cNvPr>
          <p:cNvSpPr/>
          <p:nvPr/>
        </p:nvSpPr>
        <p:spPr>
          <a:xfrm>
            <a:off x="3437467" y="136525"/>
            <a:ext cx="7128933" cy="1637097"/>
          </a:xfrm>
          <a:prstGeom prst="ellipse">
            <a:avLst/>
          </a:prstGeom>
          <a:solidFill>
            <a:srgbClr val="0070C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small" dirty="0" err="1"/>
              <a:t>Isolatiekwaliteit</a:t>
            </a:r>
            <a:r>
              <a:rPr lang="en-US" sz="2400" cap="small" dirty="0"/>
              <a:t> </a:t>
            </a:r>
            <a:r>
              <a:rPr lang="en-US" sz="2400" cap="small" dirty="0" err="1"/>
              <a:t>residentieel</a:t>
            </a:r>
            <a:br>
              <a:rPr lang="en-US" sz="2400" cap="small" dirty="0"/>
            </a:br>
            <a:r>
              <a:rPr lang="en-US" sz="2400" cap="small" dirty="0"/>
              <a:t>(EPC databank 2016)</a:t>
            </a:r>
            <a:endParaRPr lang="nl-BE" sz="2400" cap="small" dirty="0"/>
          </a:p>
        </p:txBody>
      </p:sp>
    </p:spTree>
    <p:extLst>
      <p:ext uri="{BB962C8B-B14F-4D97-AF65-F5344CB8AC3E}">
        <p14:creationId xmlns:p14="http://schemas.microsoft.com/office/powerpoint/2010/main" val="1033651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 aerial view of a city&#10;&#10;Description automatically generated">
            <a:extLst>
              <a:ext uri="{FF2B5EF4-FFF2-40B4-BE49-F238E27FC236}">
                <a16:creationId xmlns:a16="http://schemas.microsoft.com/office/drawing/2014/main" id="{8FEBD6F5-E4FC-4C38-B23A-429666C866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0933" cy="9728200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435BF-C226-48ED-A418-6294D4EC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B1C5A-4077-43BC-8F02-748F4C42C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8789" cy="93527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6453CB7-5423-4EF1-929E-9F91FED51C4F}"/>
              </a:ext>
            </a:extLst>
          </p:cNvPr>
          <p:cNvCxnSpPr>
            <a:cxnSpLocks/>
          </p:cNvCxnSpPr>
          <p:nvPr/>
        </p:nvCxnSpPr>
        <p:spPr>
          <a:xfrm flipV="1">
            <a:off x="3076575" y="2009776"/>
            <a:ext cx="1359959" cy="714377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7F94C6-BF63-4248-B7E2-390210209720}"/>
              </a:ext>
            </a:extLst>
          </p:cNvPr>
          <p:cNvSpPr/>
          <p:nvPr/>
        </p:nvSpPr>
        <p:spPr>
          <a:xfrm>
            <a:off x="4436533" y="1422400"/>
            <a:ext cx="4297892" cy="3064933"/>
          </a:xfrm>
          <a:prstGeom prst="roundRect">
            <a:avLst>
              <a:gd name="adj" fmla="val 64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Beschermd</a:t>
            </a:r>
            <a:r>
              <a:rPr lang="en-US" sz="2400" dirty="0"/>
              <a:t> volume</a:t>
            </a:r>
            <a:br>
              <a:rPr lang="en-US" sz="2400" dirty="0"/>
            </a:br>
            <a:r>
              <a:rPr lang="en-US" sz="2400" dirty="0" err="1"/>
              <a:t>Oppervlakte</a:t>
            </a:r>
            <a:r>
              <a:rPr lang="en-US" sz="2400" dirty="0"/>
              <a:t> </a:t>
            </a:r>
            <a:r>
              <a:rPr lang="en-US" sz="2400" dirty="0" err="1"/>
              <a:t>schildelen</a:t>
            </a:r>
            <a:br>
              <a:rPr lang="en-US" sz="2400" dirty="0"/>
            </a:br>
            <a:r>
              <a:rPr lang="en-US" sz="2400" dirty="0"/>
              <a:t>U-</a:t>
            </a:r>
            <a:r>
              <a:rPr lang="en-US" sz="2400" dirty="0" err="1"/>
              <a:t>waarden</a:t>
            </a:r>
            <a:r>
              <a:rPr lang="en-US" sz="2400" dirty="0"/>
              <a:t> </a:t>
            </a:r>
            <a:r>
              <a:rPr lang="en-US" sz="2400" dirty="0" err="1"/>
              <a:t>schildelen</a:t>
            </a:r>
            <a:br>
              <a:rPr lang="en-US" sz="2400" dirty="0"/>
            </a:br>
            <a:r>
              <a:rPr lang="en-US" sz="2400" dirty="0" err="1"/>
              <a:t>Aantal</a:t>
            </a:r>
            <a:r>
              <a:rPr lang="en-US" sz="2400" dirty="0"/>
              <a:t> </a:t>
            </a:r>
            <a:r>
              <a:rPr lang="en-US" sz="2400" dirty="0" err="1"/>
              <a:t>inwoners</a:t>
            </a:r>
            <a:endParaRPr lang="en-US" sz="2400" dirty="0"/>
          </a:p>
          <a:p>
            <a:pPr algn="ctr"/>
            <a:r>
              <a:rPr lang="en-US" sz="2400" dirty="0" err="1"/>
              <a:t>Sanitair</a:t>
            </a:r>
            <a:r>
              <a:rPr lang="en-US" sz="2400" dirty="0"/>
              <a:t> warm water </a:t>
            </a:r>
            <a:r>
              <a:rPr lang="en-US" sz="2400" dirty="0" err="1"/>
              <a:t>behoefte</a:t>
            </a:r>
            <a:br>
              <a:rPr lang="en-US" sz="2400" dirty="0"/>
            </a:br>
            <a:r>
              <a:rPr lang="en-US" sz="2400" dirty="0"/>
              <a:t>…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60178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6D5E3F4-28FD-4D13-89F4-304D270F9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4884"/>
            <a:ext cx="9144000" cy="1655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sz="3200" dirty="0"/>
              <a:t>Inspiratiekaart Warmte – scope &amp; methodologie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4200F-03FE-43C2-BE8F-12BA68DCE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2" y="2124083"/>
            <a:ext cx="8649109" cy="28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826FE-AAAF-4E35-9A99-13D14BA1C87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7940" r="13038" b="11269"/>
          <a:stretch/>
        </p:blipFill>
        <p:spPr bwMode="auto">
          <a:xfrm>
            <a:off x="288122" y="6247759"/>
            <a:ext cx="1530351" cy="538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oogle Shape;58;p13">
            <a:extLst>
              <a:ext uri="{FF2B5EF4-FFF2-40B4-BE49-F238E27FC236}">
                <a16:creationId xmlns:a16="http://schemas.microsoft.com/office/drawing/2014/main" id="{2CDDBBAB-DFE8-4C38-85E8-68FA31CA3542}"/>
              </a:ext>
            </a:extLst>
          </p:cNvPr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09" y="6189888"/>
            <a:ext cx="1541145" cy="46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2346B-FFF5-4AA9-BC73-DB81BF1F94A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89" y="6018612"/>
            <a:ext cx="1539875" cy="809625"/>
          </a:xfrm>
          <a:prstGeom prst="rect">
            <a:avLst/>
          </a:prstGeom>
        </p:spPr>
      </p:pic>
      <p:pic>
        <p:nvPicPr>
          <p:cNvPr id="8" name="Picture 7" descr="Ingenium group - Ingenium">
            <a:extLst>
              <a:ext uri="{FF2B5EF4-FFF2-40B4-BE49-F238E27FC236}">
                <a16:creationId xmlns:a16="http://schemas.microsoft.com/office/drawing/2014/main" id="{A058BDA0-BCE3-46ED-9A99-8AC3434C733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68" y="6160769"/>
            <a:ext cx="1539875" cy="57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elvin Solutions: oplossingen voor duurzame warmte en koude">
            <a:extLst>
              <a:ext uri="{FF2B5EF4-FFF2-40B4-BE49-F238E27FC236}">
                <a16:creationId xmlns:a16="http://schemas.microsoft.com/office/drawing/2014/main" id="{94495709-35EF-4727-A49D-8AADE3B3B00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95" y="6299080"/>
            <a:ext cx="1892935" cy="35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weco Belgium - Infosteel">
            <a:extLst>
              <a:ext uri="{FF2B5EF4-FFF2-40B4-BE49-F238E27FC236}">
                <a16:creationId xmlns:a16="http://schemas.microsoft.com/office/drawing/2014/main" id="{90043768-9285-41AD-857C-6ED61723F00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21017" r="6961" b="19535"/>
          <a:stretch/>
        </p:blipFill>
        <p:spPr bwMode="auto">
          <a:xfrm>
            <a:off x="10550282" y="6126495"/>
            <a:ext cx="1485900" cy="4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2084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B800867-7D39-4993-AA84-E09A9AF5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r="-3599"/>
          <a:stretch/>
        </p:blipFill>
        <p:spPr>
          <a:xfrm>
            <a:off x="713094" y="2870618"/>
            <a:ext cx="10173981" cy="3064933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90E67FC-4F4F-49BD-A28E-C6E52EEC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4" y="1255322"/>
            <a:ext cx="10515600" cy="935277"/>
          </a:xfrm>
        </p:spPr>
        <p:txBody>
          <a:bodyPr/>
          <a:lstStyle/>
          <a:p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methodiek</a:t>
            </a: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5F0E-C771-4317-84C7-4636D3CA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9E39-FFED-4F44-83F0-6F51DFF7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0" name="Graphic 39" descr="Flag">
            <a:extLst>
              <a:ext uri="{FF2B5EF4-FFF2-40B4-BE49-F238E27FC236}">
                <a16:creationId xmlns:a16="http://schemas.microsoft.com/office/drawing/2014/main" id="{6CF37C5C-CFF9-44C9-AFA1-EDA908BE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9018" y="3263135"/>
            <a:ext cx="729271" cy="7292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ADD00-7B3F-4DB7-851D-FA69618F81AA}"/>
              </a:ext>
            </a:extLst>
          </p:cNvPr>
          <p:cNvSpPr txBox="1"/>
          <p:nvPr/>
        </p:nvSpPr>
        <p:spPr>
          <a:xfrm>
            <a:off x="810672" y="3627771"/>
            <a:ext cx="207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Warmtevraag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vandaag</a:t>
            </a:r>
            <a:endParaRPr lang="nl-BE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3" name="Picture Placeholder 37" descr="Marker">
            <a:extLst>
              <a:ext uri="{FF2B5EF4-FFF2-40B4-BE49-F238E27FC236}">
                <a16:creationId xmlns:a16="http://schemas.microsoft.com/office/drawing/2014/main" id="{E37D075F-6055-4B0E-A15B-E02FAAB8F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24" b="3824"/>
          <a:stretch>
            <a:fillRect/>
          </a:stretch>
        </p:blipFill>
        <p:spPr>
          <a:xfrm>
            <a:off x="3013609" y="5172957"/>
            <a:ext cx="719667" cy="663417"/>
          </a:xfrm>
          <a:prstGeom prst="rect">
            <a:avLst/>
          </a:prstGeom>
          <a:noFill/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AEE0D55-FA3B-456B-A335-CA0D502268F5}"/>
              </a:ext>
            </a:extLst>
          </p:cNvPr>
          <p:cNvSpPr txBox="1"/>
          <p:nvPr/>
        </p:nvSpPr>
        <p:spPr>
          <a:xfrm>
            <a:off x="3469108" y="5073777"/>
            <a:ext cx="2993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Toekomstscenario’s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warmtevraag</a:t>
            </a:r>
            <a:endParaRPr lang="nl-BE" sz="2400" dirty="0">
              <a:solidFill>
                <a:srgbClr val="FFC000"/>
              </a:solidFill>
            </a:endParaRPr>
          </a:p>
        </p:txBody>
      </p:sp>
      <p:pic>
        <p:nvPicPr>
          <p:cNvPr id="45" name="Picture Placeholder 37" descr="Marker">
            <a:extLst>
              <a:ext uri="{FF2B5EF4-FFF2-40B4-BE49-F238E27FC236}">
                <a16:creationId xmlns:a16="http://schemas.microsoft.com/office/drawing/2014/main" id="{2A30006D-AD41-41D8-A5DD-650BB8AB4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824" b="3824"/>
          <a:stretch>
            <a:fillRect/>
          </a:stretch>
        </p:blipFill>
        <p:spPr>
          <a:xfrm>
            <a:off x="5614092" y="3973494"/>
            <a:ext cx="719667" cy="663417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70AC472-7EB7-4AA0-9284-D3D9FEF394E8}"/>
              </a:ext>
            </a:extLst>
          </p:cNvPr>
          <p:cNvSpPr txBox="1"/>
          <p:nvPr/>
        </p:nvSpPr>
        <p:spPr>
          <a:xfrm>
            <a:off x="6069591" y="3874314"/>
            <a:ext cx="24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Systeemkosten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lokaal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warmtenet</a:t>
            </a:r>
            <a:endParaRPr lang="nl-BE" sz="2400" dirty="0">
              <a:solidFill>
                <a:schemeClr val="accent2"/>
              </a:solidFill>
            </a:endParaRPr>
          </a:p>
        </p:txBody>
      </p:sp>
      <p:pic>
        <p:nvPicPr>
          <p:cNvPr id="47" name="Picture Placeholder 37" descr="Marker">
            <a:extLst>
              <a:ext uri="{FF2B5EF4-FFF2-40B4-BE49-F238E27FC236}">
                <a16:creationId xmlns:a16="http://schemas.microsoft.com/office/drawing/2014/main" id="{E506E2E7-2864-4FF0-83E7-3EBF1CAFE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824" b="3824"/>
          <a:stretch>
            <a:fillRect/>
          </a:stretch>
        </p:blipFill>
        <p:spPr>
          <a:xfrm>
            <a:off x="7138092" y="2276960"/>
            <a:ext cx="719667" cy="663417"/>
          </a:xfrm>
          <a:prstGeom prst="rect">
            <a:avLst/>
          </a:prstGeom>
          <a:noFill/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BBC89AB-1462-4967-BF4B-3117D37BE3F8}"/>
              </a:ext>
            </a:extLst>
          </p:cNvPr>
          <p:cNvSpPr txBox="1"/>
          <p:nvPr/>
        </p:nvSpPr>
        <p:spPr>
          <a:xfrm>
            <a:off x="7593591" y="2177779"/>
            <a:ext cx="320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Scoringsalgoritme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ruimtelijke</a:t>
            </a:r>
            <a:r>
              <a:rPr lang="en-US" sz="2400" dirty="0">
                <a:solidFill>
                  <a:srgbClr val="0070C0"/>
                </a:solidFill>
              </a:rPr>
              <a:t> clustering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6CF145-BA88-447C-9FA8-244C0566FC6A}"/>
              </a:ext>
            </a:extLst>
          </p:cNvPr>
          <p:cNvSpPr txBox="1"/>
          <p:nvPr/>
        </p:nvSpPr>
        <p:spPr>
          <a:xfrm>
            <a:off x="9515792" y="3207710"/>
            <a:ext cx="294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Inspiratiekaart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 err="1">
                <a:solidFill>
                  <a:srgbClr val="7030A0"/>
                </a:solidFill>
              </a:rPr>
              <a:t>Warmte</a:t>
            </a:r>
            <a:endParaRPr lang="nl-BE" sz="2400" b="1" dirty="0">
              <a:solidFill>
                <a:srgbClr val="7030A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40433A2-029D-4ECF-9D32-539A7BD2E7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AEFEE155-FE09-469A-A369-D85EC5299D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8287" y="3756037"/>
            <a:ext cx="629272" cy="6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57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A1BAAE-3DD6-4526-95CC-225893BDC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72008"/>
            <a:ext cx="12220660" cy="69300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A18BAB9-EA39-4DD5-B571-1D9D2AD6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9" y="992467"/>
            <a:ext cx="11361691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</a:rPr>
              <a:t>Warmtevraag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 in 2050?</a:t>
            </a:r>
            <a:br>
              <a:rPr lang="en-US" sz="23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300" dirty="0" err="1">
                <a:solidFill>
                  <a:schemeClr val="bg1">
                    <a:lumMod val="95000"/>
                  </a:schemeClr>
                </a:solidFill>
              </a:rPr>
              <a:t>Centraal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 scenario </a:t>
            </a:r>
            <a:r>
              <a:rPr lang="en-US" sz="2300" dirty="0" err="1">
                <a:solidFill>
                  <a:schemeClr val="bg1">
                    <a:lumMod val="95000"/>
                  </a:schemeClr>
                </a:solidFill>
              </a:rPr>
              <a:t>cfr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. “</a:t>
            </a:r>
            <a:r>
              <a:rPr lang="nl-BE" sz="2300" dirty="0">
                <a:solidFill>
                  <a:schemeClr val="bg1">
                    <a:lumMod val="95000"/>
                  </a:schemeClr>
                </a:solidFill>
              </a:rPr>
              <a:t>Vlaamse </a:t>
            </a:r>
            <a:r>
              <a:rPr lang="nl-BE" sz="2300" dirty="0" err="1">
                <a:solidFill>
                  <a:schemeClr val="bg1">
                    <a:lumMod val="95000"/>
                  </a:schemeClr>
                </a:solidFill>
              </a:rPr>
              <a:t>langetermijnrenovatiestrategie</a:t>
            </a:r>
            <a:r>
              <a:rPr lang="nl-BE" sz="2300" dirty="0">
                <a:solidFill>
                  <a:schemeClr val="bg1">
                    <a:lumMod val="95000"/>
                  </a:schemeClr>
                </a:solidFill>
              </a:rPr>
              <a:t> voor gebouwen 2050”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0E5EA-2331-4F09-9F9F-976AB839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0DE12-C5D0-4B04-BB9E-01F1A44D2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92EB4-2CD0-474E-96AD-2A2B9D07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21D36-CE5D-4792-9938-E0BE1AB69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85" y="2808847"/>
            <a:ext cx="5869544" cy="3207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0311F-EBC5-498B-A2DE-6B51E426E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0704">
            <a:off x="4638808" y="4103448"/>
            <a:ext cx="1282731" cy="1862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79BD3B-6570-4AE0-B854-4CC43700A0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09"/>
            <a:ext cx="2808789" cy="93527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909F5C-FCC5-4215-9AAA-18213A4726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351"/>
          <a:stretch/>
        </p:blipFill>
        <p:spPr>
          <a:xfrm>
            <a:off x="6352075" y="2808847"/>
            <a:ext cx="5599140" cy="3207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A020C-F750-4DCD-86D5-C09D0EFC0DA2}"/>
              </a:ext>
            </a:extLst>
          </p:cNvPr>
          <p:cNvSpPr txBox="1"/>
          <p:nvPr/>
        </p:nvSpPr>
        <p:spPr>
          <a:xfrm>
            <a:off x="6352075" y="5670249"/>
            <a:ext cx="2258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Bron</a:t>
            </a:r>
            <a:r>
              <a:rPr lang="en-US" sz="1600" dirty="0"/>
              <a:t>: </a:t>
            </a:r>
            <a:r>
              <a:rPr lang="en-US" sz="1600" dirty="0" err="1"/>
              <a:t>Efika</a:t>
            </a:r>
            <a:r>
              <a:rPr lang="en-US" sz="1600" dirty="0"/>
              <a:t>, 2016</a:t>
            </a:r>
            <a:endParaRPr lang="nl-BE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10030E-8E37-4B13-ADFB-37C709A7CCD8}"/>
              </a:ext>
            </a:extLst>
          </p:cNvPr>
          <p:cNvSpPr txBox="1"/>
          <p:nvPr/>
        </p:nvSpPr>
        <p:spPr>
          <a:xfrm>
            <a:off x="240783" y="5715045"/>
            <a:ext cx="225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Bron</a:t>
            </a:r>
            <a:r>
              <a:rPr lang="en-US" sz="1600" dirty="0"/>
              <a:t>: EnergyVille, 2022</a:t>
            </a:r>
            <a:endParaRPr lang="nl-BE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9D542D-43E6-4C19-BE66-C5EF64BD1CAB}"/>
              </a:ext>
            </a:extLst>
          </p:cNvPr>
          <p:cNvSpPr txBox="1"/>
          <p:nvPr/>
        </p:nvSpPr>
        <p:spPr>
          <a:xfrm>
            <a:off x="561219" y="3251200"/>
            <a:ext cx="4044648" cy="1569660"/>
          </a:xfrm>
          <a:prstGeom prst="rect">
            <a:avLst/>
          </a:prstGeom>
          <a:solidFill>
            <a:schemeClr val="bg1">
              <a:lumMod val="50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Isolatie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- &amp;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ventillatiemaatregelen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per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gebouwtype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volgens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studie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“De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snelste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weg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naar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A”</a:t>
            </a:r>
            <a:endParaRPr lang="nl-B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E939D3-268C-423C-8593-4C068F5662F5}"/>
              </a:ext>
            </a:extLst>
          </p:cNvPr>
          <p:cNvSpPr txBox="1"/>
          <p:nvPr/>
        </p:nvSpPr>
        <p:spPr>
          <a:xfrm>
            <a:off x="6556574" y="3209660"/>
            <a:ext cx="5286561" cy="1938992"/>
          </a:xfrm>
          <a:prstGeom prst="rect">
            <a:avLst/>
          </a:prstGeom>
          <a:solidFill>
            <a:schemeClr val="bg1">
              <a:lumMod val="50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Besparingspotentieel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ingeschat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: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Tertiaire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gebouwen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vanuit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analyse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databank EPC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publieke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gebouwen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analogie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Efika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2016)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Industrie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vanuit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PRIMES</a:t>
            </a:r>
            <a:endParaRPr lang="nl-BE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31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118CE1F7-5100-4D0E-9C93-5588035A6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 r="14422" b="21588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35B04-4349-4E30-8BB7-B39803A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33" y="98085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Opgelet</a:t>
            </a:r>
            <a:r>
              <a:rPr lang="en-US" dirty="0">
                <a:solidFill>
                  <a:schemeClr val="tx1"/>
                </a:solidFill>
              </a:rPr>
              <a:t>! </a:t>
            </a:r>
            <a:r>
              <a:rPr lang="en-US" dirty="0" err="1">
                <a:solidFill>
                  <a:schemeClr val="tx1"/>
                </a:solidFill>
              </a:rPr>
              <a:t>Enkele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vereenvoudigingen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Opgevangen</a:t>
            </a:r>
            <a:r>
              <a:rPr lang="en-US" sz="2400" dirty="0">
                <a:solidFill>
                  <a:schemeClr val="tx1"/>
                </a:solidFill>
              </a:rPr>
              <a:t> in </a:t>
            </a:r>
            <a:r>
              <a:rPr lang="en-US" sz="2400" dirty="0" err="1">
                <a:solidFill>
                  <a:schemeClr val="tx1"/>
                </a:solidFill>
              </a:rPr>
              <a:t>simulatieomgeving</a:t>
            </a:r>
            <a:r>
              <a:rPr lang="en-US" sz="2400" dirty="0">
                <a:solidFill>
                  <a:schemeClr val="tx1"/>
                </a:solidFill>
              </a:rPr>
              <a:t> webtool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68891-E886-4D27-8521-DC0E8BCC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7929A-9F01-493A-B4EA-4C2A1E4D4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538F-0E5D-4DE2-8B58-48930595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A65370-EC2C-4182-88C1-260E78C0D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18D8A-564F-4881-A7E6-3E17EDFE4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46" y="2710813"/>
            <a:ext cx="3179873" cy="3046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A663A6C-DBCA-48A7-B198-AC5602C2FE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20" y="2710812"/>
            <a:ext cx="4114800" cy="309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8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B800867-7D39-4993-AA84-E09A9AF5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r="-3599"/>
          <a:stretch/>
        </p:blipFill>
        <p:spPr>
          <a:xfrm>
            <a:off x="713094" y="2870618"/>
            <a:ext cx="10173981" cy="3064933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90E67FC-4F4F-49BD-A28E-C6E52EEC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4" y="1255322"/>
            <a:ext cx="10515600" cy="935277"/>
          </a:xfrm>
        </p:spPr>
        <p:txBody>
          <a:bodyPr/>
          <a:lstStyle/>
          <a:p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methodiek</a:t>
            </a: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5F0E-C771-4317-84C7-4636D3CA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9E39-FFED-4F44-83F0-6F51DFF7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0" name="Graphic 39" descr="Flag">
            <a:extLst>
              <a:ext uri="{FF2B5EF4-FFF2-40B4-BE49-F238E27FC236}">
                <a16:creationId xmlns:a16="http://schemas.microsoft.com/office/drawing/2014/main" id="{6CF37C5C-CFF9-44C9-AFA1-EDA908BE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9018" y="3263135"/>
            <a:ext cx="729271" cy="7292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ADD00-7B3F-4DB7-851D-FA69618F81AA}"/>
              </a:ext>
            </a:extLst>
          </p:cNvPr>
          <p:cNvSpPr txBox="1"/>
          <p:nvPr/>
        </p:nvSpPr>
        <p:spPr>
          <a:xfrm>
            <a:off x="810672" y="3627771"/>
            <a:ext cx="207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Warmtevraag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vandaag</a:t>
            </a:r>
            <a:endParaRPr lang="nl-BE" sz="2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EE0D55-FA3B-456B-A335-CA0D502268F5}"/>
              </a:ext>
            </a:extLst>
          </p:cNvPr>
          <p:cNvSpPr txBox="1"/>
          <p:nvPr/>
        </p:nvSpPr>
        <p:spPr>
          <a:xfrm>
            <a:off x="3469108" y="5073777"/>
            <a:ext cx="286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Toekomstscenario’s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warmtevraag</a:t>
            </a:r>
            <a:endParaRPr lang="nl-BE" sz="2400" dirty="0">
              <a:solidFill>
                <a:srgbClr val="FFC000"/>
              </a:solidFill>
            </a:endParaRPr>
          </a:p>
        </p:txBody>
      </p:sp>
      <p:pic>
        <p:nvPicPr>
          <p:cNvPr id="45" name="Picture Placeholder 37" descr="Marker">
            <a:extLst>
              <a:ext uri="{FF2B5EF4-FFF2-40B4-BE49-F238E27FC236}">
                <a16:creationId xmlns:a16="http://schemas.microsoft.com/office/drawing/2014/main" id="{2A30006D-AD41-41D8-A5DD-650BB8AB4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24" b="3824"/>
          <a:stretch>
            <a:fillRect/>
          </a:stretch>
        </p:blipFill>
        <p:spPr>
          <a:xfrm>
            <a:off x="5614092" y="3973494"/>
            <a:ext cx="719667" cy="663417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70AC472-7EB7-4AA0-9284-D3D9FEF394E8}"/>
              </a:ext>
            </a:extLst>
          </p:cNvPr>
          <p:cNvSpPr txBox="1"/>
          <p:nvPr/>
        </p:nvSpPr>
        <p:spPr>
          <a:xfrm>
            <a:off x="6069591" y="3874314"/>
            <a:ext cx="24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Systeemkosten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lokaal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warmtenet</a:t>
            </a:r>
            <a:endParaRPr lang="nl-BE" sz="2400" dirty="0">
              <a:solidFill>
                <a:schemeClr val="accent2"/>
              </a:solidFill>
            </a:endParaRPr>
          </a:p>
        </p:txBody>
      </p:sp>
      <p:pic>
        <p:nvPicPr>
          <p:cNvPr id="47" name="Picture Placeholder 37" descr="Marker">
            <a:extLst>
              <a:ext uri="{FF2B5EF4-FFF2-40B4-BE49-F238E27FC236}">
                <a16:creationId xmlns:a16="http://schemas.microsoft.com/office/drawing/2014/main" id="{E506E2E7-2864-4FF0-83E7-3EBF1CAFE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824" b="3824"/>
          <a:stretch>
            <a:fillRect/>
          </a:stretch>
        </p:blipFill>
        <p:spPr>
          <a:xfrm>
            <a:off x="7138092" y="2276960"/>
            <a:ext cx="719667" cy="663417"/>
          </a:xfrm>
          <a:prstGeom prst="rect">
            <a:avLst/>
          </a:prstGeom>
          <a:noFill/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BBC89AB-1462-4967-BF4B-3117D37BE3F8}"/>
              </a:ext>
            </a:extLst>
          </p:cNvPr>
          <p:cNvSpPr txBox="1"/>
          <p:nvPr/>
        </p:nvSpPr>
        <p:spPr>
          <a:xfrm>
            <a:off x="7593591" y="2177779"/>
            <a:ext cx="329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Scoringsalgoritme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ruimtelijke</a:t>
            </a:r>
            <a:r>
              <a:rPr lang="en-US" sz="2400" dirty="0">
                <a:solidFill>
                  <a:srgbClr val="0070C0"/>
                </a:solidFill>
              </a:rPr>
              <a:t> clustering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6CF145-BA88-447C-9FA8-244C0566FC6A}"/>
              </a:ext>
            </a:extLst>
          </p:cNvPr>
          <p:cNvSpPr txBox="1"/>
          <p:nvPr/>
        </p:nvSpPr>
        <p:spPr>
          <a:xfrm>
            <a:off x="9515792" y="3207710"/>
            <a:ext cx="294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Inspiratiekaart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 err="1">
                <a:solidFill>
                  <a:srgbClr val="7030A0"/>
                </a:solidFill>
              </a:rPr>
              <a:t>Warmte</a:t>
            </a:r>
            <a:endParaRPr lang="nl-BE" sz="2400" b="1" dirty="0">
              <a:solidFill>
                <a:srgbClr val="7030A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40433A2-029D-4ECF-9D32-539A7BD2E7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AEFEE155-FE09-469A-A369-D85EC5299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8287" y="3756037"/>
            <a:ext cx="629272" cy="629272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49A760F2-D545-4D5F-B9C2-D10029642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08791" y="5215921"/>
            <a:ext cx="629272" cy="6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8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6269-8B62-4DA1-9541-42BF3680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02F15-DF13-4E4D-A820-5F9F7F2EB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E735D-2D13-4040-9380-9F2340CB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F6281-3AAE-465C-A8FE-A02440BD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30982-CAC0-43E7-966E-BA1D8AF2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A79A8-BC85-4977-A1D1-125CA3F46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E63B6-2A07-403E-BA94-F9D73E39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8" y="943373"/>
            <a:ext cx="11506925" cy="58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25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6269-8B62-4DA1-9541-42BF3680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02F15-DF13-4E4D-A820-5F9F7F2EB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E735D-2D13-4040-9380-9F2340CB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F6281-3AAE-465C-A8FE-A02440BD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30982-CAC0-43E7-966E-BA1D8AF2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A79A8-BC85-4977-A1D1-125CA3F46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E63B6-2A07-403E-BA94-F9D73E394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16" y="943373"/>
            <a:ext cx="11399969" cy="58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8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B800867-7D39-4993-AA84-E09A9AF5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r="-3599"/>
          <a:stretch/>
        </p:blipFill>
        <p:spPr>
          <a:xfrm>
            <a:off x="713094" y="2870618"/>
            <a:ext cx="10173981" cy="3064933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90E67FC-4F4F-49BD-A28E-C6E52EEC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4" y="1255322"/>
            <a:ext cx="10515600" cy="935277"/>
          </a:xfrm>
        </p:spPr>
        <p:txBody>
          <a:bodyPr/>
          <a:lstStyle/>
          <a:p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methodiek</a:t>
            </a: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5F0E-C771-4317-84C7-4636D3CA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9E39-FFED-4F44-83F0-6F51DFF7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0" name="Graphic 39" descr="Flag">
            <a:extLst>
              <a:ext uri="{FF2B5EF4-FFF2-40B4-BE49-F238E27FC236}">
                <a16:creationId xmlns:a16="http://schemas.microsoft.com/office/drawing/2014/main" id="{6CF37C5C-CFF9-44C9-AFA1-EDA908BE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9018" y="3263135"/>
            <a:ext cx="729271" cy="7292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ADD00-7B3F-4DB7-851D-FA69618F81AA}"/>
              </a:ext>
            </a:extLst>
          </p:cNvPr>
          <p:cNvSpPr txBox="1"/>
          <p:nvPr/>
        </p:nvSpPr>
        <p:spPr>
          <a:xfrm>
            <a:off x="810672" y="3627771"/>
            <a:ext cx="207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Warmtevraag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vandaag</a:t>
            </a:r>
            <a:endParaRPr lang="nl-BE" sz="2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EE0D55-FA3B-456B-A335-CA0D502268F5}"/>
              </a:ext>
            </a:extLst>
          </p:cNvPr>
          <p:cNvSpPr txBox="1"/>
          <p:nvPr/>
        </p:nvSpPr>
        <p:spPr>
          <a:xfrm>
            <a:off x="3469108" y="5073777"/>
            <a:ext cx="286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Toekomstscenario’s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warmtevraag</a:t>
            </a:r>
            <a:endParaRPr lang="nl-BE" sz="2400" dirty="0">
              <a:solidFill>
                <a:srgbClr val="FFC000"/>
              </a:solidFill>
            </a:endParaRPr>
          </a:p>
        </p:txBody>
      </p:sp>
      <p:pic>
        <p:nvPicPr>
          <p:cNvPr id="45" name="Picture Placeholder 37" descr="Marker">
            <a:extLst>
              <a:ext uri="{FF2B5EF4-FFF2-40B4-BE49-F238E27FC236}">
                <a16:creationId xmlns:a16="http://schemas.microsoft.com/office/drawing/2014/main" id="{2A30006D-AD41-41D8-A5DD-650BB8AB4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24" b="3824"/>
          <a:stretch>
            <a:fillRect/>
          </a:stretch>
        </p:blipFill>
        <p:spPr>
          <a:xfrm>
            <a:off x="5614092" y="3973494"/>
            <a:ext cx="719667" cy="663417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70AC472-7EB7-4AA0-9284-D3D9FEF394E8}"/>
              </a:ext>
            </a:extLst>
          </p:cNvPr>
          <p:cNvSpPr txBox="1"/>
          <p:nvPr/>
        </p:nvSpPr>
        <p:spPr>
          <a:xfrm>
            <a:off x="6069591" y="3874314"/>
            <a:ext cx="24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Systeemkosten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lokaal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warmtenet</a:t>
            </a:r>
            <a:endParaRPr lang="nl-BE" sz="2400" dirty="0">
              <a:solidFill>
                <a:schemeClr val="accent2"/>
              </a:solidFill>
            </a:endParaRPr>
          </a:p>
        </p:txBody>
      </p:sp>
      <p:pic>
        <p:nvPicPr>
          <p:cNvPr id="47" name="Picture Placeholder 37" descr="Marker">
            <a:extLst>
              <a:ext uri="{FF2B5EF4-FFF2-40B4-BE49-F238E27FC236}">
                <a16:creationId xmlns:a16="http://schemas.microsoft.com/office/drawing/2014/main" id="{E506E2E7-2864-4FF0-83E7-3EBF1CAFE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824" b="3824"/>
          <a:stretch>
            <a:fillRect/>
          </a:stretch>
        </p:blipFill>
        <p:spPr>
          <a:xfrm>
            <a:off x="7138092" y="2276960"/>
            <a:ext cx="719667" cy="663417"/>
          </a:xfrm>
          <a:prstGeom prst="rect">
            <a:avLst/>
          </a:prstGeom>
          <a:noFill/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BBC89AB-1462-4967-BF4B-3117D37BE3F8}"/>
              </a:ext>
            </a:extLst>
          </p:cNvPr>
          <p:cNvSpPr txBox="1"/>
          <p:nvPr/>
        </p:nvSpPr>
        <p:spPr>
          <a:xfrm>
            <a:off x="7593591" y="2177779"/>
            <a:ext cx="329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Scoringsalgoritme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ruimtelijke</a:t>
            </a:r>
            <a:r>
              <a:rPr lang="en-US" sz="2400" dirty="0">
                <a:solidFill>
                  <a:srgbClr val="0070C0"/>
                </a:solidFill>
              </a:rPr>
              <a:t> clustering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6CF145-BA88-447C-9FA8-244C0566FC6A}"/>
              </a:ext>
            </a:extLst>
          </p:cNvPr>
          <p:cNvSpPr txBox="1"/>
          <p:nvPr/>
        </p:nvSpPr>
        <p:spPr>
          <a:xfrm>
            <a:off x="9515792" y="3207710"/>
            <a:ext cx="294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Inspiratiekaart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 err="1">
                <a:solidFill>
                  <a:srgbClr val="7030A0"/>
                </a:solidFill>
              </a:rPr>
              <a:t>Warmte</a:t>
            </a:r>
            <a:endParaRPr lang="nl-BE" sz="2400" b="1" dirty="0">
              <a:solidFill>
                <a:srgbClr val="7030A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40433A2-029D-4ECF-9D32-539A7BD2E7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AEFEE155-FE09-469A-A369-D85EC5299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8287" y="3756037"/>
            <a:ext cx="629272" cy="629272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49A760F2-D545-4D5F-B9C2-D10029642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08791" y="5215921"/>
            <a:ext cx="629272" cy="6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9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2F8E929-BC94-4F28-9968-D09D4BFF6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D428D1-9161-4B90-A2E1-D181283F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27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97F6C1-C752-49DB-811D-C6B2D89DC9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C90EF1E-5F1C-4BBC-AA2C-B008DC6B2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AA4E37-5534-44FF-9B01-0A220BE78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7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B800867-7D39-4993-AA84-E09A9AF5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r="-3599"/>
          <a:stretch/>
        </p:blipFill>
        <p:spPr>
          <a:xfrm>
            <a:off x="713094" y="2870618"/>
            <a:ext cx="10173981" cy="3064933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90E67FC-4F4F-49BD-A28E-C6E52EEC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4" y="1255322"/>
            <a:ext cx="10515600" cy="935277"/>
          </a:xfrm>
        </p:spPr>
        <p:txBody>
          <a:bodyPr/>
          <a:lstStyle/>
          <a:p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methodiek</a:t>
            </a: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5F0E-C771-4317-84C7-4636D3CA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9E39-FFED-4F44-83F0-6F51DFF7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" name="Graphic 39" descr="Flag">
            <a:extLst>
              <a:ext uri="{FF2B5EF4-FFF2-40B4-BE49-F238E27FC236}">
                <a16:creationId xmlns:a16="http://schemas.microsoft.com/office/drawing/2014/main" id="{6CF37C5C-CFF9-44C9-AFA1-EDA908BE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9018" y="3263135"/>
            <a:ext cx="729271" cy="7292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ADD00-7B3F-4DB7-851D-FA69618F81AA}"/>
              </a:ext>
            </a:extLst>
          </p:cNvPr>
          <p:cNvSpPr txBox="1"/>
          <p:nvPr/>
        </p:nvSpPr>
        <p:spPr>
          <a:xfrm>
            <a:off x="810672" y="3627771"/>
            <a:ext cx="207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Warmtevraag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vandaag</a:t>
            </a:r>
            <a:endParaRPr lang="nl-BE" sz="2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EE0D55-FA3B-456B-A335-CA0D502268F5}"/>
              </a:ext>
            </a:extLst>
          </p:cNvPr>
          <p:cNvSpPr txBox="1"/>
          <p:nvPr/>
        </p:nvSpPr>
        <p:spPr>
          <a:xfrm>
            <a:off x="3469108" y="5073777"/>
            <a:ext cx="286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Toekomstscenario’s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warmtevraag</a:t>
            </a:r>
            <a:endParaRPr lang="nl-BE" sz="2400" dirty="0">
              <a:solidFill>
                <a:srgbClr val="FFC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0AC472-7EB7-4AA0-9284-D3D9FEF394E8}"/>
              </a:ext>
            </a:extLst>
          </p:cNvPr>
          <p:cNvSpPr txBox="1"/>
          <p:nvPr/>
        </p:nvSpPr>
        <p:spPr>
          <a:xfrm>
            <a:off x="6069591" y="3874314"/>
            <a:ext cx="24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Systeemkosten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lokaal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warmtenet</a:t>
            </a:r>
            <a:endParaRPr lang="nl-BE" sz="2400" dirty="0">
              <a:solidFill>
                <a:schemeClr val="accent2"/>
              </a:solidFill>
            </a:endParaRPr>
          </a:p>
        </p:txBody>
      </p:sp>
      <p:pic>
        <p:nvPicPr>
          <p:cNvPr id="47" name="Picture Placeholder 37" descr="Marker">
            <a:extLst>
              <a:ext uri="{FF2B5EF4-FFF2-40B4-BE49-F238E27FC236}">
                <a16:creationId xmlns:a16="http://schemas.microsoft.com/office/drawing/2014/main" id="{E506E2E7-2864-4FF0-83E7-3EBF1CAFE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24" b="3824"/>
          <a:stretch>
            <a:fillRect/>
          </a:stretch>
        </p:blipFill>
        <p:spPr>
          <a:xfrm>
            <a:off x="7138092" y="2276960"/>
            <a:ext cx="719667" cy="663417"/>
          </a:xfrm>
          <a:prstGeom prst="rect">
            <a:avLst/>
          </a:prstGeom>
          <a:noFill/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BBC89AB-1462-4967-BF4B-3117D37BE3F8}"/>
              </a:ext>
            </a:extLst>
          </p:cNvPr>
          <p:cNvSpPr txBox="1"/>
          <p:nvPr/>
        </p:nvSpPr>
        <p:spPr>
          <a:xfrm>
            <a:off x="7593591" y="2177779"/>
            <a:ext cx="329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Scoringsalgoritme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ruimtelijke</a:t>
            </a:r>
            <a:r>
              <a:rPr lang="en-US" sz="2400" dirty="0">
                <a:solidFill>
                  <a:srgbClr val="0070C0"/>
                </a:solidFill>
              </a:rPr>
              <a:t> clustering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6CF145-BA88-447C-9FA8-244C0566FC6A}"/>
              </a:ext>
            </a:extLst>
          </p:cNvPr>
          <p:cNvSpPr txBox="1"/>
          <p:nvPr/>
        </p:nvSpPr>
        <p:spPr>
          <a:xfrm>
            <a:off x="9515792" y="3207710"/>
            <a:ext cx="294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Inspiratiekaart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 err="1">
                <a:solidFill>
                  <a:srgbClr val="7030A0"/>
                </a:solidFill>
              </a:rPr>
              <a:t>Warmte</a:t>
            </a:r>
            <a:endParaRPr lang="nl-BE" sz="2400" b="1" dirty="0">
              <a:solidFill>
                <a:srgbClr val="7030A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40433A2-029D-4ECF-9D32-539A7BD2E7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AEFEE155-FE09-469A-A369-D85EC5299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287" y="3756037"/>
            <a:ext cx="629272" cy="629272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49A760F2-D545-4D5F-B9C2-D10029642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91" y="5215921"/>
            <a:ext cx="629272" cy="629272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FE16E43E-0479-4C61-9F0D-A64E5BF62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0319" y="4041397"/>
            <a:ext cx="629272" cy="6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15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2237-2A2C-49F1-9D5C-E6BC8C4C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38EA1-5123-425D-999B-7C560FD7E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96095-A083-4A9D-B979-8C617ABC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49675-527E-47E8-90F6-734C2C6EB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A900F-122E-4D04-9675-B374D977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63ED06-B2FE-4C57-B2BF-8917C7C778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" y="701146"/>
            <a:ext cx="4056380" cy="2591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F7242D-1B6E-4C92-9559-D415C7E363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800" y="2148206"/>
            <a:ext cx="4058073" cy="2591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1D69A-0B0A-4B2D-AA33-06F02187F44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266" y="3901229"/>
            <a:ext cx="4058073" cy="2591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335EBF-8976-4E8D-A2B5-D298F73A3DAE}"/>
              </a:ext>
            </a:extLst>
          </p:cNvPr>
          <p:cNvSpPr txBox="1"/>
          <p:nvPr/>
        </p:nvSpPr>
        <p:spPr>
          <a:xfrm>
            <a:off x="285750" y="778172"/>
            <a:ext cx="3584914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Warmtevraag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densiteit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95A39-BF1A-4C94-824E-9E29587C819A}"/>
              </a:ext>
            </a:extLst>
          </p:cNvPr>
          <p:cNvSpPr txBox="1"/>
          <p:nvPr/>
        </p:nvSpPr>
        <p:spPr>
          <a:xfrm>
            <a:off x="3581401" y="2286054"/>
            <a:ext cx="322304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Segment score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D64BA-94B0-489D-B39D-98476F2CD4D1}"/>
              </a:ext>
            </a:extLst>
          </p:cNvPr>
          <p:cNvSpPr txBox="1"/>
          <p:nvPr/>
        </p:nvSpPr>
        <p:spPr>
          <a:xfrm>
            <a:off x="6820958" y="4016535"/>
            <a:ext cx="322304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Zoekzone</a:t>
            </a:r>
            <a:r>
              <a:rPr lang="en-US" sz="2400" dirty="0">
                <a:solidFill>
                  <a:schemeClr val="bg1"/>
                </a:solidFill>
              </a:rPr>
              <a:t> clusters</a:t>
            </a:r>
            <a:endParaRPr lang="nl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9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FB8F5B22-257B-4FCC-9AB1-32EE19AF3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68" y="294317"/>
            <a:ext cx="8193296" cy="63230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7B529-59AC-40A5-8D56-B2F0D332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FDA11-8617-4437-830D-6777B3B3C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441E1-3B15-4042-9982-BE56E335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27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7DD5-B348-4C42-B2D1-8C0E49EC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6"/>
            <a:ext cx="5130795" cy="1461779"/>
          </a:xfrm>
        </p:spPr>
        <p:txBody>
          <a:bodyPr>
            <a:normAutofit/>
          </a:bodyPr>
          <a:lstStyle/>
          <a:p>
            <a:r>
              <a:rPr lang="en-US" sz="4000" dirty="0" err="1"/>
              <a:t>Segmentscore</a:t>
            </a:r>
            <a:endParaRPr lang="nl-BE" sz="4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F06E9-1182-482D-BAD8-B4AC0F8E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7465" y="6388791"/>
            <a:ext cx="3877056" cy="365124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1067">
                <a:solidFill>
                  <a:schemeClr val="tx1">
                    <a:alpha val="80000"/>
                  </a:schemeClr>
                </a:solidFill>
              </a:rPr>
              <a:t>©VITO – Not for distribution</a:t>
            </a:r>
          </a:p>
        </p:txBody>
      </p:sp>
      <p:pic>
        <p:nvPicPr>
          <p:cNvPr id="8" name="Content Placeholder 7" descr="Scales of justice">
            <a:extLst>
              <a:ext uri="{FF2B5EF4-FFF2-40B4-BE49-F238E27FC236}">
                <a16:creationId xmlns:a16="http://schemas.microsoft.com/office/drawing/2014/main" id="{6E82C8CB-02AE-42CF-B502-E32F25ED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43C45-F134-4C20-BA16-819128D02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2D557-BFB4-4DE8-B0BD-A13E8DD20CE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1" y="2397383"/>
            <a:ext cx="5547969" cy="3800255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DC5A165-A2B2-4738-A9EA-C3223A7E6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84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7DD5-B348-4C42-B2D1-8C0E49EC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88" y="887019"/>
            <a:ext cx="10515600" cy="1009652"/>
          </a:xfrm>
        </p:spPr>
        <p:txBody>
          <a:bodyPr>
            <a:normAutofit/>
          </a:bodyPr>
          <a:lstStyle/>
          <a:p>
            <a:r>
              <a:rPr lang="en-US" sz="3600" dirty="0"/>
              <a:t>Van </a:t>
            </a:r>
            <a:r>
              <a:rPr lang="en-US" sz="3600" dirty="0" err="1"/>
              <a:t>segmenten</a:t>
            </a:r>
            <a:r>
              <a:rPr lang="en-US" sz="3600" dirty="0"/>
              <a:t> </a:t>
            </a:r>
            <a:r>
              <a:rPr lang="en-US" sz="3600" dirty="0" err="1"/>
              <a:t>naar</a:t>
            </a:r>
            <a:r>
              <a:rPr lang="en-US" sz="3600" dirty="0"/>
              <a:t> </a:t>
            </a:r>
            <a:r>
              <a:rPr lang="en-US" sz="3600" dirty="0" err="1"/>
              <a:t>zoekzones</a:t>
            </a:r>
            <a:endParaRPr lang="nl-B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A483-7A62-4A6C-A91B-0E5D5B510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88" y="1891855"/>
            <a:ext cx="5568536" cy="4351339"/>
          </a:xfrm>
        </p:spPr>
        <p:txBody>
          <a:bodyPr/>
          <a:lstStyle/>
          <a:p>
            <a:r>
              <a:rPr lang="en-US" dirty="0" err="1"/>
              <a:t>Ruimtelijk</a:t>
            </a:r>
            <a:r>
              <a:rPr lang="en-US" dirty="0"/>
              <a:t> cluster </a:t>
            </a:r>
            <a:r>
              <a:rPr lang="en-US" dirty="0" err="1"/>
              <a:t>algoritme</a:t>
            </a:r>
            <a:r>
              <a:rPr lang="en-US" dirty="0"/>
              <a:t>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 err="1"/>
              <a:t>Afstand</a:t>
            </a:r>
            <a:r>
              <a:rPr lang="en-US" b="0" dirty="0"/>
              <a:t> </a:t>
            </a:r>
            <a:r>
              <a:rPr lang="en-US" b="0" dirty="0" err="1"/>
              <a:t>tussen</a:t>
            </a:r>
            <a:r>
              <a:rPr lang="en-US" b="0" dirty="0"/>
              <a:t> midden </a:t>
            </a:r>
            <a:r>
              <a:rPr lang="en-US" b="0" dirty="0" err="1"/>
              <a:t>segmenten</a:t>
            </a:r>
            <a:endParaRPr lang="en-US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 err="1"/>
              <a:t>Verschil</a:t>
            </a:r>
            <a:r>
              <a:rPr lang="en-US" b="0" dirty="0"/>
              <a:t> in </a:t>
            </a:r>
            <a:r>
              <a:rPr lang="en-US" b="0" dirty="0" err="1"/>
              <a:t>segmentscore</a:t>
            </a:r>
            <a:endParaRPr lang="en-US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 err="1"/>
              <a:t>Begrensd</a:t>
            </a:r>
            <a:r>
              <a:rPr lang="en-US" b="0" dirty="0"/>
              <a:t> door </a:t>
            </a:r>
            <a:r>
              <a:rPr lang="en-US" b="0" dirty="0" err="1"/>
              <a:t>statistische</a:t>
            </a:r>
            <a:r>
              <a:rPr lang="en-US" b="0" dirty="0"/>
              <a:t> </a:t>
            </a:r>
            <a:r>
              <a:rPr lang="en-US" b="0" dirty="0" err="1"/>
              <a:t>sectoren</a:t>
            </a:r>
            <a:r>
              <a:rPr lang="en-US" b="0" dirty="0"/>
              <a:t> (</a:t>
            </a:r>
            <a:r>
              <a:rPr lang="en-US" b="0" dirty="0" err="1"/>
              <a:t>maximale</a:t>
            </a:r>
            <a:r>
              <a:rPr lang="en-US" b="0" dirty="0"/>
              <a:t> </a:t>
            </a:r>
            <a:r>
              <a:rPr lang="en-US" b="0" dirty="0" err="1"/>
              <a:t>grootte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Score </a:t>
            </a:r>
            <a:r>
              <a:rPr lang="en-US" dirty="0" err="1"/>
              <a:t>zoekzone</a:t>
            </a:r>
            <a:r>
              <a:rPr lang="en-US" dirty="0"/>
              <a:t> op basis van </a:t>
            </a:r>
            <a:r>
              <a:rPr lang="en-US" dirty="0" err="1"/>
              <a:t>gemiddelde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segmentscores</a:t>
            </a:r>
            <a:r>
              <a:rPr lang="en-US" dirty="0"/>
              <a:t> in de cluster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F06E9-1182-482D-BAD8-B4AC0F8E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1067">
                <a:solidFill>
                  <a:schemeClr val="tx1">
                    <a:alpha val="80000"/>
                  </a:schemeClr>
                </a:solidFill>
              </a:rPr>
              <a:t>©VITO – Not for distribution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943C45-F134-4C20-BA16-819128D02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EB8547-2099-4D95-A0DF-8551A3FDB2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859" y="630394"/>
            <a:ext cx="4848221" cy="302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0F7EB1-3ADD-4665-A06C-1B0A0ECE0B8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859" y="3654262"/>
            <a:ext cx="4848221" cy="302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5787AE-91A4-4C66-9EC9-22313926D4EB}"/>
              </a:ext>
            </a:extLst>
          </p:cNvPr>
          <p:cNvSpPr txBox="1"/>
          <p:nvPr/>
        </p:nvSpPr>
        <p:spPr>
          <a:xfrm>
            <a:off x="7340177" y="711844"/>
            <a:ext cx="322304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VOOR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DCD347-FA67-45C5-8CB3-210B525B8F37}"/>
              </a:ext>
            </a:extLst>
          </p:cNvPr>
          <p:cNvSpPr txBox="1"/>
          <p:nvPr/>
        </p:nvSpPr>
        <p:spPr>
          <a:xfrm>
            <a:off x="7340177" y="3821304"/>
            <a:ext cx="322304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</a:t>
            </a:r>
            <a:endParaRPr lang="nl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12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B800867-7D39-4993-AA84-E09A9AF5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r="-3599"/>
          <a:stretch/>
        </p:blipFill>
        <p:spPr>
          <a:xfrm>
            <a:off x="713094" y="2870618"/>
            <a:ext cx="10173981" cy="3064933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90E67FC-4F4F-49BD-A28E-C6E52EEC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4" y="1255322"/>
            <a:ext cx="10515600" cy="935277"/>
          </a:xfrm>
        </p:spPr>
        <p:txBody>
          <a:bodyPr/>
          <a:lstStyle/>
          <a:p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methodiek</a:t>
            </a: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8EFA-398C-426D-8310-AD0357E1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5F0E-C771-4317-84C7-4636D3CA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9E39-FFED-4F44-83F0-6F51DFF7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0" name="Graphic 39" descr="Flag">
            <a:extLst>
              <a:ext uri="{FF2B5EF4-FFF2-40B4-BE49-F238E27FC236}">
                <a16:creationId xmlns:a16="http://schemas.microsoft.com/office/drawing/2014/main" id="{6CF37C5C-CFF9-44C9-AFA1-EDA908BE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9018" y="3263135"/>
            <a:ext cx="729271" cy="7292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ADD00-7B3F-4DB7-851D-FA69618F81AA}"/>
              </a:ext>
            </a:extLst>
          </p:cNvPr>
          <p:cNvSpPr txBox="1"/>
          <p:nvPr/>
        </p:nvSpPr>
        <p:spPr>
          <a:xfrm>
            <a:off x="810672" y="3627771"/>
            <a:ext cx="207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Warmtevraag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vandaag</a:t>
            </a:r>
            <a:endParaRPr lang="nl-BE" sz="2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EE0D55-FA3B-456B-A335-CA0D502268F5}"/>
              </a:ext>
            </a:extLst>
          </p:cNvPr>
          <p:cNvSpPr txBox="1"/>
          <p:nvPr/>
        </p:nvSpPr>
        <p:spPr>
          <a:xfrm>
            <a:off x="3469108" y="5073777"/>
            <a:ext cx="286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Toekomstscenario’s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warmtevraag</a:t>
            </a:r>
            <a:endParaRPr lang="nl-BE" sz="2400" dirty="0">
              <a:solidFill>
                <a:srgbClr val="FFC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0AC472-7EB7-4AA0-9284-D3D9FEF394E8}"/>
              </a:ext>
            </a:extLst>
          </p:cNvPr>
          <p:cNvSpPr txBox="1"/>
          <p:nvPr/>
        </p:nvSpPr>
        <p:spPr>
          <a:xfrm>
            <a:off x="6069591" y="3874314"/>
            <a:ext cx="24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Systeemkosten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lokaal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warmtenet</a:t>
            </a:r>
            <a:endParaRPr lang="nl-BE" sz="2400" dirty="0">
              <a:solidFill>
                <a:schemeClr val="accent2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BC89AB-1462-4967-BF4B-3117D37BE3F8}"/>
              </a:ext>
            </a:extLst>
          </p:cNvPr>
          <p:cNvSpPr txBox="1"/>
          <p:nvPr/>
        </p:nvSpPr>
        <p:spPr>
          <a:xfrm>
            <a:off x="7593591" y="2177779"/>
            <a:ext cx="329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Scoringsalgoritme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ruimtelijke</a:t>
            </a:r>
            <a:r>
              <a:rPr lang="en-US" sz="2400" dirty="0">
                <a:solidFill>
                  <a:srgbClr val="0070C0"/>
                </a:solidFill>
              </a:rPr>
              <a:t> clustering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6CF145-BA88-447C-9FA8-244C0566FC6A}"/>
              </a:ext>
            </a:extLst>
          </p:cNvPr>
          <p:cNvSpPr txBox="1"/>
          <p:nvPr/>
        </p:nvSpPr>
        <p:spPr>
          <a:xfrm>
            <a:off x="9515792" y="3207710"/>
            <a:ext cx="294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Inspiratiekaart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 err="1">
                <a:solidFill>
                  <a:srgbClr val="7030A0"/>
                </a:solidFill>
              </a:rPr>
              <a:t>Warmte</a:t>
            </a:r>
            <a:endParaRPr lang="nl-BE" sz="2400" b="1" dirty="0">
              <a:solidFill>
                <a:srgbClr val="7030A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40433A2-029D-4ECF-9D32-539A7BD2E7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AEFEE155-FE09-469A-A369-D85EC5299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287" y="3756037"/>
            <a:ext cx="629272" cy="629272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49A760F2-D545-4D5F-B9C2-D10029642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8791" y="5215921"/>
            <a:ext cx="629272" cy="629272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FE16E43E-0479-4C61-9F0D-A64E5BF62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0319" y="4041397"/>
            <a:ext cx="629272" cy="629272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80352A00-CD71-4755-BD33-472A7A477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2706" y="2296106"/>
            <a:ext cx="629272" cy="6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34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B0A11-E445-4D88-B84F-A787E59A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3"/>
          <a:stretch/>
        </p:blipFill>
        <p:spPr>
          <a:xfrm>
            <a:off x="-1" y="1"/>
            <a:ext cx="12192001" cy="6107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CB049-5441-49F8-B49C-DD6AE5E1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81112" b="78964"/>
          <a:stretch/>
        </p:blipFill>
        <p:spPr>
          <a:xfrm>
            <a:off x="-24731" y="-42037"/>
            <a:ext cx="1475648" cy="137706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ED94B3C-5278-4794-8235-C415464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383"/>
            <a:ext cx="10515600" cy="1325563"/>
          </a:xfrm>
        </p:spPr>
        <p:txBody>
          <a:bodyPr/>
          <a:lstStyle/>
          <a:p>
            <a:r>
              <a:rPr lang="en-US" b="1" dirty="0" err="1"/>
              <a:t>Inspiratiekaart</a:t>
            </a:r>
            <a:r>
              <a:rPr lang="en-US" b="1" dirty="0"/>
              <a:t> </a:t>
            </a:r>
            <a:r>
              <a:rPr lang="en-US" b="1" dirty="0" err="1"/>
              <a:t>warmte</a:t>
            </a:r>
            <a:endParaRPr lang="nl-BE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C649C-24F4-454B-9B72-DD807A87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6D2313-A95B-437C-860A-A29DF56D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287BA6-291A-433F-874D-02D21820C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606" y="1723310"/>
            <a:ext cx="7739124" cy="393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D02B16-F59A-49FF-87ED-52EA4F1B944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7940" r="13038" b="11269"/>
          <a:stretch/>
        </p:blipFill>
        <p:spPr bwMode="auto">
          <a:xfrm>
            <a:off x="288122" y="6247759"/>
            <a:ext cx="1530351" cy="538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oogle Shape;58;p13">
            <a:extLst>
              <a:ext uri="{FF2B5EF4-FFF2-40B4-BE49-F238E27FC236}">
                <a16:creationId xmlns:a16="http://schemas.microsoft.com/office/drawing/2014/main" id="{F6933346-6BAF-485F-AEBF-0CDC23637CBB}"/>
              </a:ext>
            </a:extLst>
          </p:cNvPr>
          <p:cNvPicPr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09" y="6189888"/>
            <a:ext cx="1541145" cy="46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675F3B-E173-49CC-9457-5B5544DE086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89" y="6018612"/>
            <a:ext cx="1539875" cy="809625"/>
          </a:xfrm>
          <a:prstGeom prst="rect">
            <a:avLst/>
          </a:prstGeom>
        </p:spPr>
      </p:pic>
      <p:pic>
        <p:nvPicPr>
          <p:cNvPr id="17" name="Picture 16" descr="Ingenium group - Ingenium">
            <a:extLst>
              <a:ext uri="{FF2B5EF4-FFF2-40B4-BE49-F238E27FC236}">
                <a16:creationId xmlns:a16="http://schemas.microsoft.com/office/drawing/2014/main" id="{EA7472E2-F7D9-4774-8662-484FC59C6D8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68" y="6160769"/>
            <a:ext cx="1539875" cy="57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Kelvin Solutions: oplossingen voor duurzame warmte en koude">
            <a:extLst>
              <a:ext uri="{FF2B5EF4-FFF2-40B4-BE49-F238E27FC236}">
                <a16:creationId xmlns:a16="http://schemas.microsoft.com/office/drawing/2014/main" id="{3157C003-7F78-4E4D-AB21-E7D86BA9D38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95" y="6299080"/>
            <a:ext cx="1892935" cy="35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Sweco Belgium - Infosteel">
            <a:extLst>
              <a:ext uri="{FF2B5EF4-FFF2-40B4-BE49-F238E27FC236}">
                <a16:creationId xmlns:a16="http://schemas.microsoft.com/office/drawing/2014/main" id="{452192C5-E019-49B6-9585-A3001F6660A5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21017" r="6961" b="19535"/>
          <a:stretch/>
        </p:blipFill>
        <p:spPr bwMode="auto">
          <a:xfrm>
            <a:off x="10550282" y="6126495"/>
            <a:ext cx="1485900" cy="4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300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8B79-0800-4AA1-AE10-AF74067D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06" y="346582"/>
            <a:ext cx="10974387" cy="1260475"/>
          </a:xfrm>
        </p:spPr>
        <p:txBody>
          <a:bodyPr>
            <a:noAutofit/>
          </a:bodyPr>
          <a:lstStyle/>
          <a:p>
            <a:r>
              <a:rPr lang="en-US" sz="3200" dirty="0"/>
              <a:t>In 2019 </a:t>
            </a:r>
            <a:r>
              <a:rPr lang="en-US" sz="3200" dirty="0" err="1"/>
              <a:t>vertegenwoordigde</a:t>
            </a:r>
            <a:r>
              <a:rPr lang="en-US" sz="3200" dirty="0"/>
              <a:t> het </a:t>
            </a:r>
            <a:r>
              <a:rPr lang="en-US" sz="3200" dirty="0" err="1"/>
              <a:t>energiegebruik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b="1" dirty="0" err="1"/>
              <a:t>warmte</a:t>
            </a:r>
            <a:r>
              <a:rPr lang="en-US" sz="3200" b="1" dirty="0"/>
              <a:t> 72% </a:t>
            </a:r>
            <a:r>
              <a:rPr lang="en-US" sz="3200" dirty="0"/>
              <a:t>(145 TWh) van het finale </a:t>
            </a:r>
            <a:r>
              <a:rPr lang="en-US" sz="3200" dirty="0" err="1"/>
              <a:t>energiegebruik</a:t>
            </a:r>
            <a:r>
              <a:rPr lang="en-US" sz="3200" dirty="0"/>
              <a:t> in </a:t>
            </a:r>
            <a:r>
              <a:rPr lang="en-US" sz="3200" dirty="0" err="1"/>
              <a:t>Vlaanderen</a:t>
            </a:r>
            <a:r>
              <a:rPr lang="en-US" sz="3200" dirty="0"/>
              <a:t>.</a:t>
            </a:r>
            <a:endParaRPr lang="nl-BE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955C-3122-406F-8266-0D1CE263A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7/04/2022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E78014-73A1-4CFC-A740-274ACB7AB6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6684"/>
          <a:ext cx="10515600" cy="434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504A39-9949-4EA1-85C1-60FEAFA77D7A}"/>
              </a:ext>
            </a:extLst>
          </p:cNvPr>
          <p:cNvSpPr txBox="1"/>
          <p:nvPr/>
        </p:nvSpPr>
        <p:spPr>
          <a:xfrm>
            <a:off x="766555" y="6027706"/>
            <a:ext cx="421178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err="1"/>
              <a:t>Bron</a:t>
            </a:r>
            <a:r>
              <a:rPr lang="en-US" sz="1333" dirty="0"/>
              <a:t>: Rapport “</a:t>
            </a:r>
            <a:r>
              <a:rPr lang="en-US" sz="1333" dirty="0" err="1"/>
              <a:t>Warmte</a:t>
            </a:r>
            <a:r>
              <a:rPr lang="en-US" sz="1333" dirty="0"/>
              <a:t> in </a:t>
            </a:r>
            <a:r>
              <a:rPr lang="en-US" sz="1333" dirty="0" err="1"/>
              <a:t>Vlaanderen</a:t>
            </a:r>
            <a:r>
              <a:rPr lang="en-US" sz="1333" dirty="0"/>
              <a:t> 2020, VEKA”</a:t>
            </a:r>
            <a:endParaRPr lang="nl-BE" sz="13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2BF15C-12B6-42C4-8F1C-AC3006938B7D}"/>
              </a:ext>
            </a:extLst>
          </p:cNvPr>
          <p:cNvSpPr txBox="1"/>
          <p:nvPr/>
        </p:nvSpPr>
        <p:spPr>
          <a:xfrm>
            <a:off x="1908849" y="2697019"/>
            <a:ext cx="81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51%</a:t>
            </a:r>
            <a:endParaRPr lang="nl-BE" sz="186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64B9A-8F38-423F-8F0E-C4A2A0CF0278}"/>
              </a:ext>
            </a:extLst>
          </p:cNvPr>
          <p:cNvSpPr txBox="1"/>
          <p:nvPr/>
        </p:nvSpPr>
        <p:spPr>
          <a:xfrm>
            <a:off x="4427297" y="5141578"/>
            <a:ext cx="81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12%</a:t>
            </a:r>
            <a:endParaRPr lang="nl-BE" sz="1867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945B6-3FB5-49DB-9A88-719FF0D97D85}"/>
              </a:ext>
            </a:extLst>
          </p:cNvPr>
          <p:cNvSpPr txBox="1"/>
          <p:nvPr/>
        </p:nvSpPr>
        <p:spPr>
          <a:xfrm>
            <a:off x="6958060" y="3796374"/>
            <a:ext cx="81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33%</a:t>
            </a:r>
            <a:endParaRPr lang="nl-BE" sz="1867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4A51D-1FF1-4D74-A97A-09E8D2969580}"/>
              </a:ext>
            </a:extLst>
          </p:cNvPr>
          <p:cNvSpPr txBox="1"/>
          <p:nvPr/>
        </p:nvSpPr>
        <p:spPr>
          <a:xfrm>
            <a:off x="9489593" y="4829525"/>
            <a:ext cx="81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5%</a:t>
            </a:r>
            <a:endParaRPr lang="nl-BE" sz="1867" dirty="0"/>
          </a:p>
        </p:txBody>
      </p:sp>
    </p:spTree>
    <p:extLst>
      <p:ext uri="{BB962C8B-B14F-4D97-AF65-F5344CB8AC3E}">
        <p14:creationId xmlns:p14="http://schemas.microsoft.com/office/powerpoint/2010/main" val="270062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AAE324BA-D7F1-4E2C-8772-8424F07F4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936" y="-651258"/>
            <a:ext cx="7776127" cy="777612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B9EC1-B192-4697-B26C-5DE88FDF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fld id="{915621D0-E3A9-4CE3-AD95-C9DFA8F88060}" type="datetime1">
              <a:rPr lang="en-US" sz="1600"/>
              <a:pPr>
                <a:lnSpc>
                  <a:spcPct val="90000"/>
                </a:lnSpc>
                <a:spcAft>
                  <a:spcPts val="800"/>
                </a:spcAft>
              </a:pPr>
              <a:t>4/7/2022</a:t>
            </a:fld>
            <a:endParaRPr lang="en-US" sz="16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9146B-24E7-4FDF-9C6A-E62E2311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tx1">
                    <a:tint val="75000"/>
                  </a:schemeClr>
                </a:solidFill>
              </a:rPr>
              <a:t>©VITO –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72466-D5C0-43C5-956D-83A83683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7187" y="6356350"/>
            <a:ext cx="399495" cy="365125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fld id="{5BC19279-DFCC-452D-946A-D5121146A4E4}" type="slidenum">
              <a:rPr lang="en-US" sz="1600"/>
              <a:pPr>
                <a:lnSpc>
                  <a:spcPct val="90000"/>
                </a:lnSpc>
                <a:spcAft>
                  <a:spcPts val="800"/>
                </a:spcAft>
              </a:pPr>
              <a:t>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197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827EC-8BED-4AAC-B8A6-37CF9A1C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fld id="{915621D0-E3A9-4CE3-AD95-C9DFA8F88060}" type="datetime1">
              <a:rPr lang="en-US" sz="1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800"/>
                </a:spcAft>
              </a:pPr>
              <a:t>4/7/2022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09AA0-EED9-4AC2-AE95-BF6C4F5A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600">
                <a:solidFill>
                  <a:srgbClr val="FFFFFF"/>
                </a:solidFill>
              </a:rPr>
              <a:t>©VITO –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B426A-7CC5-49BD-9C54-07E3D386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fld id="{5BC19279-DFCC-452D-946A-D5121146A4E4}" type="slidenum">
              <a:rPr lang="en-US" sz="1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800"/>
                </a:spcAft>
              </a:pPr>
              <a:t>6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4" name="Content Placeholder 13" descr="A picture containing indoor, device, scale, gauge&#10;&#10;Description automatically generated">
            <a:extLst>
              <a:ext uri="{FF2B5EF4-FFF2-40B4-BE49-F238E27FC236}">
                <a16:creationId xmlns:a16="http://schemas.microsoft.com/office/drawing/2014/main" id="{5CCEB7B6-D977-4559-9339-37C0CDF45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2" y="0"/>
            <a:ext cx="13004799" cy="7245533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0758CF-9F1D-4E4D-95B6-94A85AD5978B}"/>
              </a:ext>
            </a:extLst>
          </p:cNvPr>
          <p:cNvSpPr/>
          <p:nvPr/>
        </p:nvSpPr>
        <p:spPr>
          <a:xfrm>
            <a:off x="561973" y="371475"/>
            <a:ext cx="11467269" cy="160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</a:rPr>
              <a:t>Weloverwogen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</a:rPr>
              <a:t>contextgebonden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</a:rPr>
              <a:t>strategie</a:t>
            </a:r>
            <a:endParaRPr lang="en-US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CCE477-6C8E-4D4F-8402-348E6F54267D}"/>
              </a:ext>
            </a:extLst>
          </p:cNvPr>
          <p:cNvSpPr txBox="1"/>
          <p:nvPr/>
        </p:nvSpPr>
        <p:spPr>
          <a:xfrm>
            <a:off x="647700" y="1981200"/>
            <a:ext cx="11239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 err="1"/>
              <a:t>Vanuit</a:t>
            </a:r>
            <a:r>
              <a:rPr lang="en-US" sz="3200" dirty="0"/>
              <a:t> </a:t>
            </a:r>
            <a:r>
              <a:rPr lang="en-US" sz="3200" dirty="0" err="1"/>
              <a:t>algemeen</a:t>
            </a:r>
            <a:r>
              <a:rPr lang="en-US" sz="3200" dirty="0"/>
              <a:t> </a:t>
            </a:r>
            <a:r>
              <a:rPr lang="en-US" sz="3200" dirty="0" err="1"/>
              <a:t>systeemperspectief</a:t>
            </a:r>
            <a:endParaRPr lang="en-US" sz="32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 err="1"/>
              <a:t>Lokale</a:t>
            </a:r>
            <a:r>
              <a:rPr lang="en-US" sz="3200" dirty="0"/>
              <a:t> </a:t>
            </a:r>
            <a:r>
              <a:rPr lang="en-US" sz="3200" dirty="0" err="1"/>
              <a:t>opportuniteiten</a:t>
            </a:r>
            <a:r>
              <a:rPr lang="en-US" sz="3200" dirty="0"/>
              <a:t>  (vb. </a:t>
            </a:r>
            <a:r>
              <a:rPr lang="en-US" sz="3200" dirty="0" err="1"/>
              <a:t>restwarmte</a:t>
            </a:r>
            <a:r>
              <a:rPr lang="en-US" sz="3200" dirty="0"/>
              <a:t>, </a:t>
            </a:r>
            <a:r>
              <a:rPr lang="en-US" sz="3200" dirty="0" err="1"/>
              <a:t>grootverbruikers</a:t>
            </a:r>
            <a:r>
              <a:rPr lang="en-US" sz="3200" dirty="0"/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 err="1"/>
              <a:t>Maatschappelijk</a:t>
            </a:r>
            <a:r>
              <a:rPr lang="en-US" sz="3200" dirty="0"/>
              <a:t> </a:t>
            </a:r>
            <a:r>
              <a:rPr lang="en-US" sz="3200" dirty="0" err="1"/>
              <a:t>draagvlak</a:t>
            </a:r>
            <a:r>
              <a:rPr lang="en-US" sz="3200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8760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B0A11-E445-4D88-B84F-A787E59A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427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CB049-5441-49F8-B49C-DD6AE5E1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81112" b="78964"/>
          <a:stretch/>
        </p:blipFill>
        <p:spPr>
          <a:xfrm>
            <a:off x="-24731" y="-42037"/>
            <a:ext cx="1475648" cy="137706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ED94B3C-5278-4794-8235-C415464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38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Inspiratie</a:t>
            </a:r>
            <a:r>
              <a:rPr lang="en-US" dirty="0" err="1">
                <a:solidFill>
                  <a:schemeClr val="tx1"/>
                </a:solidFill>
              </a:rPr>
              <a:t>kaart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92BC-46BA-4165-90DB-60739D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6D2313-A95B-437C-860A-A29DF56D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B0A11-E445-4D88-B84F-A787E59A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546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CB049-5441-49F8-B49C-DD6AE5E1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81112" b="78964"/>
          <a:stretch/>
        </p:blipFill>
        <p:spPr>
          <a:xfrm>
            <a:off x="-24731" y="-42037"/>
            <a:ext cx="1475648" cy="137706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ED94B3C-5278-4794-8235-C415464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38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Inspiratie</a:t>
            </a:r>
            <a:r>
              <a:rPr lang="en-US" dirty="0" err="1">
                <a:solidFill>
                  <a:schemeClr val="tx1"/>
                </a:solidFill>
              </a:rPr>
              <a:t>kaart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92BC-46BA-4165-90DB-60739D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6D2313-A95B-437C-860A-A29DF56D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6A2EDD-6E72-4EF6-9E5F-67B7A2F6E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047" y="1729000"/>
            <a:ext cx="3675043" cy="3468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5D9C77-9627-48A0-8F4E-C05EB7238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385" y="1791209"/>
            <a:ext cx="3705568" cy="35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DEA987-03DC-423E-B66D-25AB6DFB39AE}"/>
              </a:ext>
            </a:extLst>
          </p:cNvPr>
          <p:cNvSpPr txBox="1"/>
          <p:nvPr/>
        </p:nvSpPr>
        <p:spPr>
          <a:xfrm>
            <a:off x="870046" y="5372668"/>
            <a:ext cx="4370364" cy="1325563"/>
          </a:xfrm>
          <a:prstGeom prst="roundRect">
            <a:avLst/>
          </a:prstGeom>
          <a:solidFill>
            <a:srgbClr val="7030A0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Collectieve</a:t>
            </a:r>
            <a:r>
              <a:rPr lang="en-US" sz="2400" b="1" dirty="0"/>
              <a:t> </a:t>
            </a:r>
            <a:r>
              <a:rPr lang="en-US" sz="2400" b="1" dirty="0" err="1"/>
              <a:t>oplossingen</a:t>
            </a:r>
            <a:endParaRPr lang="en-US" sz="2400" b="1" dirty="0"/>
          </a:p>
          <a:p>
            <a:pPr algn="ctr"/>
            <a:r>
              <a:rPr lang="en-US" sz="2400" dirty="0" err="1"/>
              <a:t>Warmtenetten</a:t>
            </a:r>
            <a:r>
              <a:rPr lang="en-US" sz="2400" dirty="0"/>
              <a:t> </a:t>
            </a:r>
            <a:r>
              <a:rPr lang="en-US" sz="2400" dirty="0" err="1"/>
              <a:t>gevoed</a:t>
            </a:r>
            <a:r>
              <a:rPr lang="en-US" sz="2400" dirty="0"/>
              <a:t> </a:t>
            </a:r>
            <a:r>
              <a:rPr lang="en-US" sz="2400" dirty="0" err="1"/>
              <a:t>vanuit</a:t>
            </a:r>
            <a:r>
              <a:rPr lang="en-US" sz="2400" dirty="0"/>
              <a:t> 1 of </a:t>
            </a:r>
            <a:r>
              <a:rPr lang="en-US" sz="2400" dirty="0" err="1"/>
              <a:t>meer</a:t>
            </a:r>
            <a:r>
              <a:rPr lang="en-US" sz="2400" dirty="0"/>
              <a:t> </a:t>
            </a:r>
            <a:r>
              <a:rPr lang="en-US" sz="2400" dirty="0" err="1"/>
              <a:t>duurzame</a:t>
            </a:r>
            <a:r>
              <a:rPr lang="en-US" sz="2400" dirty="0"/>
              <a:t> </a:t>
            </a:r>
            <a:r>
              <a:rPr lang="en-US" sz="2400" dirty="0" err="1"/>
              <a:t>bronnen</a:t>
            </a:r>
            <a:endParaRPr lang="nl-BE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3F92C-CEF8-4BAB-80A2-506501416ED9}"/>
              </a:ext>
            </a:extLst>
          </p:cNvPr>
          <p:cNvSpPr txBox="1"/>
          <p:nvPr/>
        </p:nvSpPr>
        <p:spPr>
          <a:xfrm>
            <a:off x="6951592" y="5372668"/>
            <a:ext cx="4676909" cy="1328023"/>
          </a:xfrm>
          <a:prstGeom prst="roundRect">
            <a:avLst/>
          </a:prstGeom>
          <a:solidFill>
            <a:srgbClr val="92D050">
              <a:alpha val="5215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Individuele</a:t>
            </a:r>
            <a:r>
              <a:rPr lang="en-US" sz="2400" b="1" dirty="0"/>
              <a:t> </a:t>
            </a:r>
            <a:r>
              <a:rPr lang="en-US" sz="2400" b="1" dirty="0" err="1"/>
              <a:t>oplossingen</a:t>
            </a:r>
            <a:endParaRPr lang="en-US" sz="2400" b="1" dirty="0"/>
          </a:p>
          <a:p>
            <a:pPr algn="ctr"/>
            <a:r>
              <a:rPr lang="en-US" sz="2400" dirty="0"/>
              <a:t>eigen </a:t>
            </a:r>
            <a:r>
              <a:rPr lang="en-US" sz="2400" dirty="0" err="1"/>
              <a:t>warmteproductie</a:t>
            </a:r>
            <a:r>
              <a:rPr lang="en-US" sz="2400" dirty="0"/>
              <a:t> (vb. </a:t>
            </a:r>
            <a:r>
              <a:rPr lang="en-US" sz="2400" dirty="0" err="1"/>
              <a:t>Warmtepomp</a:t>
            </a:r>
            <a:r>
              <a:rPr lang="en-US" sz="2400" dirty="0"/>
              <a:t>, </a:t>
            </a:r>
            <a:r>
              <a:rPr lang="en-US" sz="2400" dirty="0" err="1"/>
              <a:t>zonthermie</a:t>
            </a:r>
            <a:r>
              <a:rPr lang="en-US" sz="2400" dirty="0"/>
              <a:t>)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94558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B0A11-E445-4D88-B84F-A787E59A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546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CB049-5441-49F8-B49C-DD6AE5E1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81112" b="78964"/>
          <a:stretch/>
        </p:blipFill>
        <p:spPr>
          <a:xfrm>
            <a:off x="-24731" y="-42037"/>
            <a:ext cx="1475648" cy="137706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ED94B3C-5278-4794-8235-C415464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38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Inspiratie</a:t>
            </a:r>
            <a:r>
              <a:rPr lang="en-US" dirty="0" err="1">
                <a:solidFill>
                  <a:schemeClr val="tx1"/>
                </a:solidFill>
              </a:rPr>
              <a:t>kaart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FC9000-A687-41F6-8D2D-BE900B3E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2" y="2005012"/>
            <a:ext cx="10974387" cy="3872005"/>
          </a:xfrm>
          <a:solidFill>
            <a:srgbClr val="F2F2F2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Wat is het?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Kaarten met analyse vanuit de huidige warmtevraag en toekomstige warmtevraag over de zoekrichting naar duurzame warmtevoorziening via collectieve ofwel individuele oplossingen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Simulatieomgeving voor lokale besturen als eerste handvat ter exploratie van gevoeligheid van lokale opties naar belangrijkste </a:t>
            </a:r>
            <a:r>
              <a:rPr lang="nl-BE" dirty="0" err="1">
                <a:solidFill>
                  <a:schemeClr val="tx1"/>
                </a:solidFill>
              </a:rPr>
              <a:t>invloedsfactoren</a:t>
            </a:r>
            <a:r>
              <a:rPr lang="nl-BE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Wat is het </a:t>
            </a:r>
            <a:r>
              <a:rPr lang="en-US" b="1" dirty="0" err="1">
                <a:solidFill>
                  <a:schemeClr val="tx1"/>
                </a:solidFill>
              </a:rPr>
              <a:t>zeker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niet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Finaal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warmtezoneringsplan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rekening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houdt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gedetailleerde</a:t>
            </a:r>
            <a:r>
              <a:rPr lang="en-US" dirty="0">
                <a:solidFill>
                  <a:schemeClr val="tx1"/>
                </a:solidFill>
              </a:rPr>
              <a:t> data, </a:t>
            </a:r>
            <a:r>
              <a:rPr lang="en-US" dirty="0" err="1">
                <a:solidFill>
                  <a:schemeClr val="tx1"/>
                </a:solidFill>
              </a:rPr>
              <a:t>noch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specifieke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lokale</a:t>
            </a:r>
            <a:r>
              <a:rPr lang="en-US" dirty="0">
                <a:solidFill>
                  <a:schemeClr val="tx1"/>
                </a:solidFill>
              </a:rPr>
              <a:t> context</a:t>
            </a:r>
          </a:p>
          <a:p>
            <a:pPr>
              <a:buFontTx/>
              <a:buChar char="-"/>
            </a:pP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C649C-24F4-454B-9B72-DD807A87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E981-D386-4ACA-A669-716874D7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92BC-46BA-4165-90DB-60739D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6D2313-A95B-437C-860A-A29DF56D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787"/>
            <a:ext cx="2808789" cy="9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885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VVSG">
      <a:dk1>
        <a:sysClr val="windowText" lastClr="000000"/>
      </a:dk1>
      <a:lt1>
        <a:sysClr val="window" lastClr="FFFFFF"/>
      </a:lt1>
      <a:dk2>
        <a:srgbClr val="53565A"/>
      </a:dk2>
      <a:lt2>
        <a:srgbClr val="97999B"/>
      </a:lt2>
      <a:accent1>
        <a:srgbClr val="43B02A"/>
      </a:accent1>
      <a:accent2>
        <a:srgbClr val="E03C31"/>
      </a:accent2>
      <a:accent3>
        <a:srgbClr val="702082"/>
      </a:accent3>
      <a:accent4>
        <a:srgbClr val="C6007E"/>
      </a:accent4>
      <a:accent5>
        <a:srgbClr val="53565A"/>
      </a:accent5>
      <a:accent6>
        <a:srgbClr val="97999B"/>
      </a:accent6>
      <a:hlink>
        <a:srgbClr val="000000"/>
      </a:hlink>
      <a:folHlink>
        <a:srgbClr val="000000"/>
      </a:folHlink>
    </a:clrScheme>
    <a:fontScheme name="VV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SG_Powerpoint_sjabloon_groen" id="{949ECBD5-5A93-493D-AFC4-6104B2B13812}" vid="{0DFF58A3-BBCC-4078-8978-DF0AED028F2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C0C7C28D4DE34DB8B4ACF320E51001" ma:contentTypeVersion="13" ma:contentTypeDescription="Een nieuw document maken." ma:contentTypeScope="" ma:versionID="480dabb1369bf46fea9e14a62ab801ce">
  <xsd:schema xmlns:xsd="http://www.w3.org/2001/XMLSchema" xmlns:xs="http://www.w3.org/2001/XMLSchema" xmlns:p="http://schemas.microsoft.com/office/2006/metadata/properties" xmlns:ns2="a1bee3f4-d51a-49bc-8114-96fb39244b96" xmlns:ns3="320ed818-5217-4214-b39a-882e02de4acf" targetNamespace="http://schemas.microsoft.com/office/2006/metadata/properties" ma:root="true" ma:fieldsID="be05790109673986eb89dd40de0f245e" ns2:_="" ns3:_="">
    <xsd:import namespace="a1bee3f4-d51a-49bc-8114-96fb39244b96"/>
    <xsd:import namespace="320ed818-5217-4214-b39a-882e02de4a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ee3f4-d51a-49bc-8114-96fb39244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ed818-5217-4214-b39a-882e02de4ac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6AE287-2DB7-4FD3-87A2-DE172C350C5B}"/>
</file>

<file path=customXml/itemProps2.xml><?xml version="1.0" encoding="utf-8"?>
<ds:datastoreItem xmlns:ds="http://schemas.openxmlformats.org/officeDocument/2006/customXml" ds:itemID="{F9891140-991E-4388-86C9-1D43A0489494}"/>
</file>

<file path=customXml/itemProps3.xml><?xml version="1.0" encoding="utf-8"?>
<ds:datastoreItem xmlns:ds="http://schemas.openxmlformats.org/officeDocument/2006/customXml" ds:itemID="{83D40286-8E99-4E40-82CC-899062562216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852</Words>
  <Application>Microsoft Office PowerPoint</Application>
  <PresentationFormat>Breedbeeld</PresentationFormat>
  <Paragraphs>187</Paragraphs>
  <Slides>33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6" baseType="lpstr">
      <vt:lpstr>Arial</vt:lpstr>
      <vt:lpstr>Calibri</vt:lpstr>
      <vt:lpstr>Kantoorthema</vt:lpstr>
      <vt:lpstr>PowerPoint-presentatie</vt:lpstr>
      <vt:lpstr>PowerPoint-presentatie</vt:lpstr>
      <vt:lpstr>PowerPoint-presentatie</vt:lpstr>
      <vt:lpstr>In 2019 vertegenwoordigde het energiegebruik voor warmte 72% (145 TWh) van het finale energiegebruik in Vlaanderen.</vt:lpstr>
      <vt:lpstr>PowerPoint-presentatie</vt:lpstr>
      <vt:lpstr>PowerPoint-presentatie</vt:lpstr>
      <vt:lpstr>Inspiratiekaart warmte</vt:lpstr>
      <vt:lpstr>Inspiratiekaart warmte</vt:lpstr>
      <vt:lpstr>Inspiratiekaart warmte</vt:lpstr>
      <vt:lpstr>Inspiratiekaart warmte</vt:lpstr>
      <vt:lpstr>Inspiratiekaart warmte</vt:lpstr>
      <vt:lpstr>Hoezo warmtebronnen niet meegenomen?</vt:lpstr>
      <vt:lpstr>Inspiratiekaart warmte</vt:lpstr>
      <vt:lpstr>Achtergrond bij methodiek</vt:lpstr>
      <vt:lpstr>Warmtevraag vandaag</vt:lpstr>
      <vt:lpstr>Warmtevraag vandaag</vt:lpstr>
      <vt:lpstr>PowerPoint-presentatie</vt:lpstr>
      <vt:lpstr>PowerPoint-presentatie</vt:lpstr>
      <vt:lpstr>PowerPoint-presentatie</vt:lpstr>
      <vt:lpstr>Achtergrond bij methodiek</vt:lpstr>
      <vt:lpstr>Warmtevraag in 2050? Centraal scenario cfr. “Vlaamse langetermijnrenovatiestrategie voor gebouwen 2050”</vt:lpstr>
      <vt:lpstr>Opgelet! Enkele vereenvoudigingen Opgevangen in simulatieomgeving webtool</vt:lpstr>
      <vt:lpstr>Achtergrond bij methodiek</vt:lpstr>
      <vt:lpstr>PowerPoint-presentatie</vt:lpstr>
      <vt:lpstr>PowerPoint-presentatie</vt:lpstr>
      <vt:lpstr>Achtergrond bij methodiek</vt:lpstr>
      <vt:lpstr>PowerPoint-presentatie</vt:lpstr>
      <vt:lpstr>Achtergrond bij methodiek</vt:lpstr>
      <vt:lpstr>PowerPoint-presentatie</vt:lpstr>
      <vt:lpstr>Segmentscore</vt:lpstr>
      <vt:lpstr>Van segmenten naar zoekzones</vt:lpstr>
      <vt:lpstr>Achtergrond bij methodiek</vt:lpstr>
      <vt:lpstr>Inspiratiekaart warmte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 Taeye Elke</dc:creator>
  <cp:lastModifiedBy>de Taeye Elke</cp:lastModifiedBy>
  <cp:revision>1</cp:revision>
  <dcterms:created xsi:type="dcterms:W3CDTF">2022-04-07T09:27:23Z</dcterms:created>
  <dcterms:modified xsi:type="dcterms:W3CDTF">2022-04-07T09:32:17Z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0x01010075C0C7C28D4DE34DB8B4ACF320E51001</vt:lpwstr>
  </property>
</Properties>
</file>