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comments/modernComment_123_8F24E7CD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  <p:sldMasterId id="2147483688" r:id="rId5"/>
    <p:sldMasterId id="2147483660" r:id="rId6"/>
  </p:sldMasterIdLst>
  <p:sldIdLst>
    <p:sldId id="258" r:id="rId7"/>
    <p:sldId id="289" r:id="rId8"/>
    <p:sldId id="273" r:id="rId9"/>
    <p:sldId id="274" r:id="rId10"/>
    <p:sldId id="261" r:id="rId11"/>
    <p:sldId id="277" r:id="rId12"/>
    <p:sldId id="278" r:id="rId13"/>
    <p:sldId id="263" r:id="rId14"/>
    <p:sldId id="279" r:id="rId15"/>
    <p:sldId id="264" r:id="rId16"/>
    <p:sldId id="280" r:id="rId17"/>
    <p:sldId id="265" r:id="rId18"/>
    <p:sldId id="281" r:id="rId19"/>
    <p:sldId id="266" r:id="rId20"/>
    <p:sldId id="282" r:id="rId21"/>
    <p:sldId id="267" r:id="rId22"/>
    <p:sldId id="286" r:id="rId23"/>
    <p:sldId id="283" r:id="rId24"/>
    <p:sldId id="294" r:id="rId25"/>
    <p:sldId id="292" r:id="rId26"/>
    <p:sldId id="284" r:id="rId27"/>
    <p:sldId id="269" r:id="rId28"/>
    <p:sldId id="285" r:id="rId29"/>
    <p:sldId id="270" r:id="rId30"/>
    <p:sldId id="288" r:id="rId31"/>
    <p:sldId id="271" r:id="rId32"/>
    <p:sldId id="291" r:id="rId33"/>
  </p:sldIdLst>
  <p:sldSz cx="12192000" cy="6858000"/>
  <p:notesSz cx="6858000" cy="9144000"/>
  <p:defaultTextStyle>
    <a:defPPr>
      <a:defRPr lang="nl-B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AD0D0E-ED71-D809-706B-A908D0A503A1}" name="Arthur Vandenbulcke" initials="AV" userId="S::Arthur.Vandenbulcke@kortrijk.be::9804473e-5376-416a-b729-2d2f992b5a33" providerId="AD"/>
  <p188:author id="{0595A6EF-755D-19E8-EAEC-05702A7FBD58}" name="Ruben Vanneste" initials="RV" userId="S::ruben.vanneste@kortrijk.be::098d8fdb-7295-4e1c-87a4-aad33ef2548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4346"/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/Relationships>
</file>

<file path=ppt/comments/modernComment_123_8F24E7C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E7CBC74-6DB4-4CF4-9C56-A5F6830C5EC3}" authorId="{0595A6EF-755D-19E8-EAEC-05702A7FBD58}" created="2022-09-16T09:05:30.90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401560525" sldId="291"/>
      <ac:spMk id="3" creationId="{7696C2CC-5284-3464-C07D-355D4B8D40C1}"/>
      <ac:txMk cp="63" len="57">
        <ac:context len="153" hash="901914424"/>
      </ac:txMk>
    </ac:txMkLst>
    <p188:pos x="10184580" y="131096"/>
    <p188:replyLst>
      <p188:reply id="{17224E9C-854F-4F6B-9B49-8989D7A67F0E}" authorId="{0595A6EF-755D-19E8-EAEC-05702A7FBD58}" created="2022-09-16T09:06:13.436">
        <p188:txBody>
          <a:bodyPr/>
          <a:lstStyle/>
          <a:p>
            <a:r>
              <a:rPr lang="en-US"/>
              <a:t>naar manier van noteren zelfde opmerking als in slide 2</a:t>
            </a:r>
          </a:p>
        </p188:txBody>
      </p188:reply>
      <p188:reply id="{1E016ED0-8ED8-4A34-BDCA-E36F6F477123}" authorId="{AEAD0D0E-ED71-D809-706B-A908D0A503A1}" created="2022-09-16T10:14:42.547">
        <p188:txBody>
          <a:bodyPr/>
          <a:lstStyle/>
          <a:p>
            <a:r>
              <a:rPr lang="nl-BE"/>
              <a:t>[@Ruben Vanneste] reken jij nog extra PV uit zoals afgesproken?</a:t>
            </a:r>
          </a:p>
        </p188:txBody>
      </p188:reply>
      <p188:reply id="{983DB24C-C55E-4539-BA86-099864602D4E}" authorId="{0595A6EF-755D-19E8-EAEC-05702A7FBD58}" created="2022-09-16T10:29:08.570">
        <p188:txBody>
          <a:bodyPr/>
          <a:lstStyle/>
          <a:p>
            <a:r>
              <a:rPr lang="en-US"/>
              <a:t>komt 40k€ extra bij ik tel ze op en kom zo tot op 3899000 aan 39390000</a:t>
            </a:r>
          </a:p>
        </p188:txBody>
      </p188:reply>
      <p188:reply id="{D5AA8F8C-9438-4DD4-B02F-C7BBCF1F3303}" authorId="{AEAD0D0E-ED71-D809-706B-A908D0A503A1}" created="2022-09-16T11:14:35.689">
        <p188:txBody>
          <a:bodyPr/>
          <a:lstStyle/>
          <a:p>
            <a:r>
              <a:rPr lang="nl-BE"/>
              <a:t>[@Ruben Vanneste] 40K tem 25?</a:t>
            </a:r>
          </a:p>
        </p188:txBody>
      </p188:reply>
      <p188:reply id="{D6229E76-DE35-4580-941A-99312F1C2479}" authorId="{0595A6EF-755D-19E8-EAEC-05702A7FBD58}" created="2022-09-16T12:00:39.157">
        <p188:txBody>
          <a:bodyPr/>
          <a:lstStyle/>
          <a:p>
            <a:r>
              <a:rPr lang="en-US"/>
              <a:t>klopt</a:t>
            </a:r>
          </a:p>
        </p188:txBody>
      </p188:reply>
    </p188:replyLst>
    <p188:txBody>
      <a:bodyPr/>
      <a:lstStyle/>
      <a:p>
        <a:r>
          <a:rPr lang="en-US"/>
          <a:t>met besparing douche en extra PV op scholen mag je hier 4M€ van maken klint of 4,1M€ afhankelijk van of je rond bedrag wenst of net niet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3C3F6E73-8C51-7246-9DDC-AFC61141BD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op het pictogram als u een afbeelding wilt toevoegen</a:t>
            </a:r>
            <a:endParaRPr lang="nl-B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E7801247-8190-F44A-A43A-7B94B551B080}"/>
              </a:ext>
            </a:extLst>
          </p:cNvPr>
          <p:cNvSpPr txBox="1">
            <a:spLocks/>
          </p:cNvSpPr>
          <p:nvPr userDrawn="1"/>
        </p:nvSpPr>
        <p:spPr>
          <a:xfrm>
            <a:off x="669154" y="5835958"/>
            <a:ext cx="8929968" cy="67863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nl-NL" sz="2800" b="0"/>
              <a:t>Klik om een titel toe te voegen</a:t>
            </a:r>
            <a:endParaRPr lang="nl-BE" sz="2800" b="0"/>
          </a:p>
        </p:txBody>
      </p:sp>
      <p:sp>
        <p:nvSpPr>
          <p:cNvPr id="10" name="Tijdelijke aanduiding voor titel 1">
            <a:extLst>
              <a:ext uri="{FF2B5EF4-FFF2-40B4-BE49-F238E27FC236}">
                <a16:creationId xmlns:a16="http://schemas.microsoft.com/office/drawing/2014/main" id="{FC03CA4A-58DD-9C4F-B481-F65878658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740664"/>
            <a:ext cx="8360666" cy="226923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11" name="Tijdelijke aanduiding voor tekst 20">
            <a:extLst>
              <a:ext uri="{FF2B5EF4-FFF2-40B4-BE49-F238E27FC236}">
                <a16:creationId xmlns:a16="http://schemas.microsoft.com/office/drawing/2014/main" id="{276F5D6A-0DFA-D94A-832B-9DE67A8E22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8" y="5981700"/>
            <a:ext cx="8307480" cy="6477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35558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rood met titel/ond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titel 1">
            <a:extLst>
              <a:ext uri="{FF2B5EF4-FFF2-40B4-BE49-F238E27FC236}">
                <a16:creationId xmlns:a16="http://schemas.microsoft.com/office/drawing/2014/main" id="{0AB5D4F5-38C4-DF41-8D71-1375BF454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740664"/>
            <a:ext cx="8360666" cy="226923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/>
              <a:t>Klik om een titel toe te voegen</a:t>
            </a:r>
            <a:endParaRPr lang="nl-BE"/>
          </a:p>
        </p:txBody>
      </p:sp>
      <p:sp>
        <p:nvSpPr>
          <p:cNvPr id="11" name="Tijdelijke aanduiding voor tekst 20">
            <a:extLst>
              <a:ext uri="{FF2B5EF4-FFF2-40B4-BE49-F238E27FC236}">
                <a16:creationId xmlns:a16="http://schemas.microsoft.com/office/drawing/2014/main" id="{D9E4AAA2-6EBA-EF4C-8191-F9B667D41A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8" y="5981700"/>
            <a:ext cx="8307480" cy="6477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0449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 titel/tekst/voet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2AABAE-0E50-4F4D-8CDB-CFC022215E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2" y="461642"/>
            <a:ext cx="8929968" cy="678635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een titel toe te voegen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07C53F-3BF1-4215-9A5C-AB5858CF3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553596"/>
            <a:ext cx="10515600" cy="462337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E87376-1A42-45C3-ADB7-54B75290B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3826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titel/tekst/voetteks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031C20-5DE0-4BF0-B611-DDCDCF2CA7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2" y="461642"/>
            <a:ext cx="8929968" cy="678635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een titel toe te voegen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E9F1AF-FB10-49D1-AC87-66F8B2E11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553595"/>
            <a:ext cx="5181600" cy="46233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7FE40DF-F7E3-4503-A3E0-16D34D94F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553595"/>
            <a:ext cx="5181600" cy="46233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F209B4E-DAB2-46EC-B561-1FB9EFF7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8664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a titel/voet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F234B4-D29B-4E8D-AB59-C497D15D3F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2" y="461642"/>
            <a:ext cx="8929968" cy="678635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een titel toe te voegen</a:t>
            </a:r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9F3A683-4092-4D49-8BAE-7B00E226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3735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ia 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9391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988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72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EC8456B5-45B7-4EEF-9847-B0AA02771792}"/>
              </a:ext>
            </a:extLst>
          </p:cNvPr>
          <p:cNvSpPr/>
          <p:nvPr userDrawn="1"/>
        </p:nvSpPr>
        <p:spPr>
          <a:xfrm>
            <a:off x="0" y="-58189"/>
            <a:ext cx="12252960" cy="6916189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39A3C3F-424B-2D47-9562-3B6FD031DC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477" y="4343399"/>
            <a:ext cx="1751775" cy="217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16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72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CD17401-80E5-4D8B-A5DA-4A82B1678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461642"/>
            <a:ext cx="8929968" cy="6786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Klik om een titel toe te voegen</a:t>
            </a:r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A882A6-D55C-4637-9E0B-D8159E2A5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394346"/>
                </a:solidFill>
              </a:defRPr>
            </a:lvl1pPr>
          </a:lstStyle>
          <a:p>
            <a:endParaRPr lang="nl-BE"/>
          </a:p>
        </p:txBody>
      </p:sp>
      <p:sp>
        <p:nvSpPr>
          <p:cNvPr id="10" name="Rechthoek: afgeronde hoeken 9">
            <a:extLst>
              <a:ext uri="{FF2B5EF4-FFF2-40B4-BE49-F238E27FC236}">
                <a16:creationId xmlns:a16="http://schemas.microsoft.com/office/drawing/2014/main" id="{A938FD6A-46AF-42A3-B5B2-70E67138684D}"/>
              </a:ext>
            </a:extLst>
          </p:cNvPr>
          <p:cNvSpPr/>
          <p:nvPr userDrawn="1"/>
        </p:nvSpPr>
        <p:spPr>
          <a:xfrm>
            <a:off x="10843579" y="5417245"/>
            <a:ext cx="1786571" cy="1783656"/>
          </a:xfrm>
          <a:prstGeom prst="roundRect">
            <a:avLst>
              <a:gd name="adj" fmla="val 20083"/>
            </a:avLst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8AD1793B-9C8D-4509-89AB-1C74A8DB4AD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1427" y="5700718"/>
            <a:ext cx="802359" cy="98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54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6" r:id="rId3"/>
    <p:sldLayoutId id="2147483667" r:id="rId4"/>
  </p:sldLayoutIdLst>
  <p:txStyles>
    <p:titleStyle>
      <a:lvl1pPr algn="l" defTabSz="914424" rtl="0" eaLnBrk="1" latinLnBrk="0" hangingPunct="1">
        <a:lnSpc>
          <a:spcPct val="90000"/>
        </a:lnSpc>
        <a:spcBef>
          <a:spcPct val="0"/>
        </a:spcBef>
        <a:buNone/>
        <a:defRPr sz="4600" b="1" kern="1200">
          <a:solidFill>
            <a:srgbClr val="E30613"/>
          </a:solidFill>
          <a:latin typeface="+mn-lt"/>
          <a:ea typeface="+mj-ea"/>
          <a:cs typeface="+mj-cs"/>
        </a:defRPr>
      </a:lvl1pPr>
    </p:titleStyle>
    <p:bodyStyle>
      <a:lvl1pPr marL="228606" indent="-228606" algn="l" defTabSz="91442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b="1" kern="1200">
          <a:solidFill>
            <a:srgbClr val="394346"/>
          </a:solidFill>
          <a:latin typeface="+mn-lt"/>
          <a:ea typeface="+mn-ea"/>
          <a:cs typeface="+mn-cs"/>
        </a:defRPr>
      </a:lvl1pPr>
      <a:lvl2pPr marL="685818" indent="-228606" algn="l" defTabSz="914424" rtl="0" eaLnBrk="1" latinLnBrk="0" hangingPunct="1">
        <a:lnSpc>
          <a:spcPct val="90000"/>
        </a:lnSpc>
        <a:spcBef>
          <a:spcPts val="498"/>
        </a:spcBef>
        <a:buFont typeface="Arial" panose="020B0604020202020204" pitchFamily="34" charset="0"/>
        <a:buChar char="•"/>
        <a:defRPr sz="2401" kern="1200">
          <a:solidFill>
            <a:srgbClr val="394346"/>
          </a:solidFill>
          <a:latin typeface="+mn-lt"/>
          <a:ea typeface="+mn-ea"/>
          <a:cs typeface="+mn-cs"/>
        </a:defRPr>
      </a:lvl2pPr>
      <a:lvl3pPr marL="1143028" indent="-228606" algn="l" defTabSz="914424" rtl="0" eaLnBrk="1" latinLnBrk="0" hangingPunct="1">
        <a:lnSpc>
          <a:spcPct val="90000"/>
        </a:lnSpc>
        <a:spcBef>
          <a:spcPts val="498"/>
        </a:spcBef>
        <a:buFont typeface="Arial" panose="020B0604020202020204" pitchFamily="34" charset="0"/>
        <a:buChar char="•"/>
        <a:defRPr sz="2000" kern="1200">
          <a:solidFill>
            <a:srgbClr val="394346"/>
          </a:solidFill>
          <a:latin typeface="+mn-lt"/>
          <a:ea typeface="+mn-ea"/>
          <a:cs typeface="+mn-cs"/>
        </a:defRPr>
      </a:lvl3pPr>
      <a:lvl4pPr marL="1600241" indent="-228606" algn="l" defTabSz="914424" rtl="0" eaLnBrk="1" latinLnBrk="0" hangingPunct="1">
        <a:lnSpc>
          <a:spcPct val="90000"/>
        </a:lnSpc>
        <a:spcBef>
          <a:spcPts val="498"/>
        </a:spcBef>
        <a:buFont typeface="Arial" panose="020B0604020202020204" pitchFamily="34" charset="0"/>
        <a:buChar char="•"/>
        <a:defRPr sz="1801" kern="1200">
          <a:solidFill>
            <a:srgbClr val="394346"/>
          </a:solidFill>
          <a:latin typeface="+mn-lt"/>
          <a:ea typeface="+mn-ea"/>
          <a:cs typeface="+mn-cs"/>
        </a:defRPr>
      </a:lvl4pPr>
      <a:lvl5pPr marL="2057452" indent="-228606" algn="l" defTabSz="914424" rtl="0" eaLnBrk="1" latinLnBrk="0" hangingPunct="1">
        <a:lnSpc>
          <a:spcPct val="90000"/>
        </a:lnSpc>
        <a:spcBef>
          <a:spcPts val="498"/>
        </a:spcBef>
        <a:buFont typeface="Arial" panose="020B0604020202020204" pitchFamily="34" charset="0"/>
        <a:buChar char="•"/>
        <a:defRPr sz="1801" kern="1200">
          <a:solidFill>
            <a:srgbClr val="394346"/>
          </a:solidFill>
          <a:latin typeface="+mn-lt"/>
          <a:ea typeface="+mn-ea"/>
          <a:cs typeface="+mn-cs"/>
        </a:defRPr>
      </a:lvl5pPr>
      <a:lvl6pPr marL="2514663" indent="-228606" algn="l" defTabSz="914424" rtl="0" eaLnBrk="1" latinLnBrk="0" hangingPunct="1">
        <a:lnSpc>
          <a:spcPct val="90000"/>
        </a:lnSpc>
        <a:spcBef>
          <a:spcPts val="498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4" rtl="0" eaLnBrk="1" latinLnBrk="0" hangingPunct="1">
        <a:lnSpc>
          <a:spcPct val="90000"/>
        </a:lnSpc>
        <a:spcBef>
          <a:spcPts val="498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6" algn="l" defTabSz="914424" rtl="0" eaLnBrk="1" latinLnBrk="0" hangingPunct="1">
        <a:lnSpc>
          <a:spcPct val="90000"/>
        </a:lnSpc>
        <a:spcBef>
          <a:spcPts val="498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4" rtl="0" eaLnBrk="1" latinLnBrk="0" hangingPunct="1">
        <a:lnSpc>
          <a:spcPct val="90000"/>
        </a:lnSpc>
        <a:spcBef>
          <a:spcPts val="498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2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4" algn="l" defTabSz="91442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1" algn="l" defTabSz="91442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3_8F24E7CD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740664"/>
            <a:ext cx="9874543" cy="2269236"/>
          </a:xfrm>
        </p:spPr>
        <p:txBody>
          <a:bodyPr/>
          <a:lstStyle/>
          <a:p>
            <a:r>
              <a:rPr lang="nl-BE" dirty="0"/>
              <a:t>ELFPUNTENPLAN  ENERGIE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/>
              <a:t>16 SEPTEMBER 2022</a:t>
            </a:r>
          </a:p>
        </p:txBody>
      </p:sp>
    </p:spTree>
    <p:extLst>
      <p:ext uri="{BB962C8B-B14F-4D97-AF65-F5344CB8AC3E}">
        <p14:creationId xmlns:p14="http://schemas.microsoft.com/office/powerpoint/2010/main" val="1127262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/>
              <a:t>Verlagen temperatuur gebouwen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/>
              <a:t>Verlaging van 1</a:t>
            </a:r>
            <a:r>
              <a:rPr lang="nl-NL" b="1" i="0">
                <a:solidFill>
                  <a:srgbClr val="394346"/>
                </a:solidFill>
                <a:effectLst/>
                <a:latin typeface="Calibri" panose="020F0502020204030204" pitchFamily="34" charset="0"/>
              </a:rPr>
              <a:t>°C = reductie van 7% verbruik</a:t>
            </a:r>
          </a:p>
          <a:p>
            <a:r>
              <a:rPr lang="nl-BE"/>
              <a:t>Administratieve gebouwen naar 19</a:t>
            </a:r>
            <a:r>
              <a:rPr lang="nl-NL" b="1" i="0">
                <a:solidFill>
                  <a:srgbClr val="394346"/>
                </a:solidFill>
                <a:effectLst/>
                <a:latin typeface="Calibri" panose="020F0502020204030204" pitchFamily="34" charset="0"/>
              </a:rPr>
              <a:t>°C</a:t>
            </a:r>
          </a:p>
          <a:p>
            <a:r>
              <a:rPr lang="nl-NL">
                <a:latin typeface="Calibri" panose="020F0502020204030204" pitchFamily="34" charset="0"/>
              </a:rPr>
              <a:t>Verwarming sportcomplexen beperken tot het minimum</a:t>
            </a:r>
          </a:p>
          <a:p>
            <a:r>
              <a:rPr lang="nl-BE">
                <a:latin typeface="Calibri" panose="020F0502020204030204" pitchFamily="34" charset="0"/>
              </a:rPr>
              <a:t>Met Zorg Kortrijk sensibiliseren we de WZC om zeer bewust met energie om te gaan, zonder aan het comfort van de bewoners te raken</a:t>
            </a:r>
            <a:endParaRPr lang="nl-N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237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9874543" cy="2269236"/>
          </a:xfrm>
        </p:spPr>
        <p:txBody>
          <a:bodyPr/>
          <a:lstStyle/>
          <a:p>
            <a:r>
              <a:rPr lang="nl-BE"/>
              <a:t>5. Optimaliseren temperatuur douches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64518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88AC5D4-FAE3-4092-B5C9-7B7C508956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9"/>
          <a:stretch/>
        </p:blipFill>
        <p:spPr bwMode="auto">
          <a:xfrm>
            <a:off x="6332916" y="2112895"/>
            <a:ext cx="4491045" cy="447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/>
              <a:t>Verlagen temperatuur douches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Temperatuur in de mengkranen optimaliseren</a:t>
            </a:r>
            <a:endParaRPr lang="nl-NL" b="1" i="0" dirty="0">
              <a:solidFill>
                <a:srgbClr val="394346"/>
              </a:solidFill>
              <a:effectLst/>
              <a:latin typeface="Calibri" panose="020F0502020204030204" pitchFamily="34" charset="0"/>
            </a:endParaRPr>
          </a:p>
          <a:p>
            <a:r>
              <a:rPr lang="nl-NL" dirty="0">
                <a:latin typeface="Calibri" panose="020F0502020204030204" pitchFamily="34" charset="0"/>
              </a:rPr>
              <a:t>Inzetten op sensibiliseren</a:t>
            </a:r>
          </a:p>
          <a:p>
            <a:pPr marL="0" indent="0">
              <a:buNone/>
            </a:pPr>
            <a:endParaRPr lang="nl-NL" dirty="0">
              <a:latin typeface="Calibri" panose="020F0502020204030204" pitchFamily="34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72764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9874543" cy="2269236"/>
          </a:xfrm>
        </p:spPr>
        <p:txBody>
          <a:bodyPr/>
          <a:lstStyle/>
          <a:p>
            <a:r>
              <a:rPr lang="nl-BE"/>
              <a:t>6. Efficiënter ruimtegebruik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16858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/>
              <a:t>Efficiënter ruimtegebruik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/>
          <a:lstStyle/>
          <a:p>
            <a:pPr marL="228600" indent="-228600"/>
            <a:r>
              <a:rPr lang="nl-BE" dirty="0"/>
              <a:t>We kijken hoe we ons ruimtegebruik kunnen beperken</a:t>
            </a:r>
            <a:endParaRPr lang="en-US" dirty="0"/>
          </a:p>
          <a:p>
            <a:pPr marL="685800" lvl="1" indent="-228600">
              <a:buFont typeface="Courier New" panose="02070309020205020404" pitchFamily="49" charset="0"/>
              <a:buChar char="o"/>
            </a:pPr>
            <a:r>
              <a:rPr lang="nl-BE" sz="2400" dirty="0"/>
              <a:t>Medewerkers beter groeperen</a:t>
            </a:r>
            <a:endParaRPr lang="nl-BE" sz="2400" dirty="0">
              <a:ea typeface="Calibri"/>
              <a:cs typeface="Calibri"/>
            </a:endParaRPr>
          </a:p>
          <a:p>
            <a:pPr marL="228600" indent="-228600"/>
            <a:r>
              <a:rPr lang="nl-BE" dirty="0"/>
              <a:t>Gebouwverantwoordelijken geven input aan werkgroep die hier mee aan de slag gaat</a:t>
            </a:r>
            <a:endParaRPr lang="nl-BE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153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10649508" cy="2269236"/>
          </a:xfrm>
        </p:spPr>
        <p:txBody>
          <a:bodyPr/>
          <a:lstStyle/>
          <a:p>
            <a:r>
              <a:rPr lang="nl-BE" dirty="0"/>
              <a:t>7. Fluvius Energiezorgplan</a:t>
            </a:r>
            <a:endParaRPr lang="nl-BE" dirty="0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87555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 err="1"/>
              <a:t>Fluvius</a:t>
            </a:r>
            <a:r>
              <a:rPr lang="nl-BE"/>
              <a:t> Actieplan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/>
              <a:t>In samenwerking met </a:t>
            </a:r>
            <a:r>
              <a:rPr lang="nl-BE" err="1"/>
              <a:t>Fluvius</a:t>
            </a:r>
            <a:r>
              <a:rPr lang="nl-BE"/>
              <a:t> worden er 5 gebouwen integraal aangepakt.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2400" b="0"/>
              <a:t>SC </a:t>
            </a:r>
            <a:r>
              <a:rPr lang="nl-BE" sz="2400" b="0" err="1"/>
              <a:t>Weimeersen</a:t>
            </a:r>
            <a:r>
              <a:rPr lang="nl-BE" sz="2400" b="0"/>
              <a:t> (opstart 20/09)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2400" b="0" err="1"/>
              <a:t>Groeningeheem</a:t>
            </a:r>
            <a:r>
              <a:rPr lang="nl-BE" sz="2400" b="0"/>
              <a:t> (opstart 20/09)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2400" b="0"/>
              <a:t>SC Lagae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2400" b="0"/>
              <a:t>Stadhuis beleid</a:t>
            </a:r>
          </a:p>
          <a:p>
            <a:pPr marL="514350" indent="-514350">
              <a:buFont typeface="+mj-lt"/>
              <a:buAutoNum type="arabicPeriod"/>
            </a:pPr>
            <a:r>
              <a:rPr lang="nl-BE" sz="2400" b="0"/>
              <a:t>OC De </a:t>
            </a:r>
            <a:r>
              <a:rPr lang="nl-BE" sz="2400" b="0" err="1"/>
              <a:t>Vonke</a:t>
            </a:r>
            <a:endParaRPr lang="nl-BE" sz="2400" b="0"/>
          </a:p>
          <a:p>
            <a:pPr marL="0" indent="0">
              <a:buNone/>
            </a:pPr>
            <a:endParaRPr lang="nl-BE" sz="2400"/>
          </a:p>
          <a:p>
            <a:pPr marL="0" indent="0">
              <a:buNone/>
            </a:pPr>
            <a:r>
              <a:rPr lang="nl-BE"/>
              <a:t>Dit zijn de 5 gebouwen die energetisch het slechtst presteren. </a:t>
            </a:r>
            <a:endParaRPr lang="nl-BE" b="0"/>
          </a:p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50786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 err="1"/>
              <a:t>Fluvius</a:t>
            </a:r>
            <a:r>
              <a:rPr lang="nl-BE"/>
              <a:t> Actieplan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sz="2400"/>
              <a:t>We investeren 5 miljoen euro in:</a:t>
            </a:r>
          </a:p>
          <a:p>
            <a:r>
              <a:rPr lang="nl-BE" sz="2400" b="0"/>
              <a:t>Isolatie	</a:t>
            </a:r>
          </a:p>
          <a:p>
            <a:r>
              <a:rPr lang="nl-BE" sz="2400" b="0"/>
              <a:t>Beglazing</a:t>
            </a:r>
          </a:p>
          <a:p>
            <a:r>
              <a:rPr lang="nl-BE" sz="2400" b="0"/>
              <a:t>LED verlichting</a:t>
            </a:r>
          </a:p>
          <a:p>
            <a:r>
              <a:rPr lang="nl-BE" sz="2400" b="0" err="1"/>
              <a:t>Stookplaatsrenovatie</a:t>
            </a:r>
            <a:endParaRPr lang="nl-BE" sz="2400" b="0"/>
          </a:p>
          <a:p>
            <a:r>
              <a:rPr lang="nl-BE" sz="2400" b="0"/>
              <a:t>Zonnepanelen</a:t>
            </a:r>
          </a:p>
          <a:p>
            <a:r>
              <a:rPr lang="nl-BE" sz="2400" b="0"/>
              <a:t>Warmtepompen</a:t>
            </a:r>
          </a:p>
          <a:p>
            <a:r>
              <a:rPr lang="nl-BE" sz="2400" b="0"/>
              <a:t>…</a:t>
            </a:r>
          </a:p>
          <a:p>
            <a:pPr marL="0" indent="0">
              <a:buNone/>
            </a:pPr>
            <a:endParaRPr lang="nl-BE" sz="2400" b="0"/>
          </a:p>
          <a:p>
            <a:pPr marL="0" indent="0">
              <a:buNone/>
            </a:pPr>
            <a:r>
              <a:rPr lang="nl-BE" sz="2400"/>
              <a:t>We realiseren een terugverdientijd &lt; 20 jaar</a:t>
            </a:r>
          </a:p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74401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9874543" cy="2269236"/>
          </a:xfrm>
        </p:spPr>
        <p:txBody>
          <a:bodyPr/>
          <a:lstStyle/>
          <a:p>
            <a:r>
              <a:rPr lang="nl-BE"/>
              <a:t>8. Extra zonnepanelen + energiedelen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88427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/>
              <a:t>Extra zonnepanelen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r>
              <a:rPr lang="nl-BE" dirty="0"/>
              <a:t>We investeren € 736.000 in zonnepanelen. </a:t>
            </a:r>
          </a:p>
          <a:p>
            <a:pPr marL="228600" indent="-228600"/>
            <a:r>
              <a:rPr lang="nl-BE" dirty="0"/>
              <a:t>Er komt 825 </a:t>
            </a:r>
            <a:r>
              <a:rPr lang="nl-BE" dirty="0" err="1"/>
              <a:t>kWp</a:t>
            </a:r>
            <a:r>
              <a:rPr lang="nl-BE" dirty="0"/>
              <a:t> bij op 10 verschillende locaties.</a:t>
            </a:r>
            <a:endParaRPr lang="nl-BE" dirty="0">
              <a:cs typeface="Calibri"/>
            </a:endParaRPr>
          </a:p>
          <a:p>
            <a:pPr marL="228600" indent="-228600"/>
            <a:r>
              <a:rPr lang="nl-BE" dirty="0"/>
              <a:t>Installatie voorzien in november 2022</a:t>
            </a:r>
            <a:endParaRPr lang="nl-BE" dirty="0">
              <a:cs typeface="Calibri"/>
            </a:endParaRPr>
          </a:p>
          <a:p>
            <a:pPr marL="228600" indent="-228600"/>
            <a:endParaRPr lang="nl-BE" dirty="0">
              <a:cs typeface="Calibri"/>
            </a:endParaRPr>
          </a:p>
          <a:p>
            <a:pPr marL="228600" indent="-228600"/>
            <a:endParaRPr lang="nl-BE" dirty="0">
              <a:cs typeface="Calibri"/>
            </a:endParaRPr>
          </a:p>
          <a:p>
            <a:pPr marL="228600" indent="-228600"/>
            <a:endParaRPr lang="nl-BE" dirty="0">
              <a:cs typeface="Calibri"/>
            </a:endParaRPr>
          </a:p>
          <a:p>
            <a:pPr marL="228600" indent="-228600"/>
            <a:endParaRPr lang="nl-BE" dirty="0">
              <a:cs typeface="Calibri"/>
            </a:endParaRPr>
          </a:p>
          <a:p>
            <a:pPr marL="228600" indent="-228600"/>
            <a:endParaRPr lang="nl-BE" dirty="0">
              <a:cs typeface="Calibri"/>
            </a:endParaRPr>
          </a:p>
          <a:p>
            <a:pPr marL="228600" indent="-228600"/>
            <a:endParaRPr lang="nl-BE" dirty="0">
              <a:cs typeface="Calibri"/>
            </a:endParaRPr>
          </a:p>
          <a:p>
            <a:pPr marL="0" indent="0">
              <a:buNone/>
            </a:pPr>
            <a:r>
              <a:rPr lang="nl-BE" dirty="0">
                <a:sym typeface="Wingdings" panose="05000000000000000000" pitchFamily="2" charset="2"/>
              </a:rPr>
              <a:t> We verdubbelen onze productiecapaciteit naar 1,65 </a:t>
            </a:r>
            <a:r>
              <a:rPr lang="nl-BE" dirty="0" err="1">
                <a:sym typeface="Wingdings" panose="05000000000000000000" pitchFamily="2" charset="2"/>
              </a:rPr>
              <a:t>MWp</a:t>
            </a: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49D7CB6-FE25-2276-2403-7392AB777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395" y="3087214"/>
            <a:ext cx="5688883" cy="286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46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D01C5D-67DA-F9E7-5916-912619495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Wat deden we al?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EFFA17-7094-FF9F-F132-D26F65678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1985"/>
            <a:ext cx="10515600" cy="4623371"/>
          </a:xfrm>
        </p:spPr>
        <p:txBody>
          <a:bodyPr/>
          <a:lstStyle/>
          <a:p>
            <a:r>
              <a:rPr lang="nl-BE" dirty="0"/>
              <a:t>Rollend energiefonds</a:t>
            </a:r>
          </a:p>
          <a:p>
            <a:r>
              <a:rPr lang="nl-BE" dirty="0"/>
              <a:t>Aanwerving energiecoördinator</a:t>
            </a:r>
          </a:p>
          <a:p>
            <a:r>
              <a:rPr lang="nl-BE" dirty="0"/>
              <a:t>888 </a:t>
            </a:r>
            <a:r>
              <a:rPr lang="nl-BE" dirty="0" err="1"/>
              <a:t>kWp</a:t>
            </a:r>
            <a:r>
              <a:rPr lang="nl-BE" dirty="0"/>
              <a:t> aan zonnepanelen 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Actieplan maart 2022 :</a:t>
            </a:r>
          </a:p>
          <a:p>
            <a:r>
              <a:rPr lang="nl-BE" sz="2400" dirty="0"/>
              <a:t>Openbare verlichting 100% LED tegen 2030 + dieper dimmen</a:t>
            </a:r>
          </a:p>
          <a:p>
            <a:r>
              <a:rPr lang="nl-BE" sz="2400" dirty="0"/>
              <a:t>Opmaak strategisch vastgoedplan</a:t>
            </a:r>
          </a:p>
          <a:p>
            <a:r>
              <a:rPr lang="nl-BE" sz="2400" dirty="0"/>
              <a:t>Verlaging temperatuur gebouwen</a:t>
            </a:r>
          </a:p>
          <a:p>
            <a:endParaRPr lang="nl-BE" dirty="0"/>
          </a:p>
          <a:p>
            <a:pPr marL="0" indent="0">
              <a:buNone/>
            </a:pPr>
            <a:r>
              <a:rPr lang="nl-BE" dirty="0">
                <a:sym typeface="Wingdings" panose="05000000000000000000" pitchFamily="2" charset="2"/>
              </a:rPr>
              <a:t> Totale besparing van € 1,162,000 tem 2025 </a:t>
            </a:r>
            <a:r>
              <a:rPr lang="nl-BE" sz="1600" dirty="0">
                <a:sym typeface="Wingdings" panose="05000000000000000000" pitchFamily="2" charset="2"/>
              </a:rPr>
              <a:t>(berekend op prijzen van 9/09)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64031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A26C6A-BFDA-280D-4FAD-11857086A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Energiedelen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3D7C55-567B-E60D-4D30-2693FD379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220221"/>
            <a:ext cx="10515600" cy="4623371"/>
          </a:xfrm>
        </p:spPr>
        <p:txBody>
          <a:bodyPr lIns="91440" tIns="45720" rIns="91440" bIns="45720" anchor="t"/>
          <a:lstStyle/>
          <a:p>
            <a:pPr marL="228600" indent="-228600"/>
            <a:r>
              <a:rPr lang="nl-BE" dirty="0"/>
              <a:t>Sinds 1 juli is het mogelijk om opgewekte energie te delen met andere gebouwen onder dezelfde titularis</a:t>
            </a:r>
          </a:p>
          <a:p>
            <a:pPr marL="685812" lvl="1" indent="-228600"/>
            <a:r>
              <a:rPr lang="nl-BE" dirty="0"/>
              <a:t>Vanaf januari 2023 ook mogelijk tussen titularissen. Bijvoorbeeld energiedelen met een familielid 50 km verder.</a:t>
            </a:r>
            <a:endParaRPr lang="en-US" dirty="0"/>
          </a:p>
          <a:p>
            <a:pPr marL="228600" indent="-228600"/>
            <a:r>
              <a:rPr lang="nl-BE" dirty="0"/>
              <a:t>Kortrijk maakt hier nu al gebruik van</a:t>
            </a:r>
            <a:endParaRPr lang="nl-BE" dirty="0">
              <a:cs typeface="Calibri"/>
            </a:endParaRPr>
          </a:p>
          <a:p>
            <a:pPr marL="228600" indent="-228600"/>
            <a:r>
              <a:rPr lang="nl-BE" dirty="0"/>
              <a:t>Met de plaatsing van de 825 </a:t>
            </a:r>
            <a:r>
              <a:rPr lang="nl-BE" dirty="0" err="1"/>
              <a:t>kWp</a:t>
            </a:r>
            <a:r>
              <a:rPr lang="nl-BE" dirty="0"/>
              <a:t> zonnepanelen breiden we dit systeem gevoelig uit = 1800 extra zonnepanelen tegen eind november 2022</a:t>
            </a:r>
            <a:endParaRPr lang="nl-BE" dirty="0">
              <a:cs typeface="Calibri"/>
            </a:endParaRPr>
          </a:p>
          <a:p>
            <a:pPr marL="0" indent="0">
              <a:buNone/>
            </a:pPr>
            <a:endParaRPr lang="nl-BE" dirty="0">
              <a:cs typeface="Calibri"/>
            </a:endParaRPr>
          </a:p>
          <a:p>
            <a:pPr marL="0" indent="0">
              <a:buNone/>
            </a:pPr>
            <a:r>
              <a:rPr lang="nl-BE" dirty="0">
                <a:sym typeface="Wingdings" panose="05000000000000000000" pitchFamily="2" charset="2"/>
              </a:rPr>
              <a:t> We zetten als stad sterk in op hernieuwbare energie en willen zoveel mogelijk van ons eigen verbruik zelf en lokaal produceren. Dankzij energiedelen alloceren we onze productieoverschot aan 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onze eigen gebouwen.</a:t>
            </a:r>
            <a:endParaRPr lang="nl-BE" dirty="0"/>
          </a:p>
          <a:p>
            <a:pPr marL="228600" indent="-228600"/>
            <a:endParaRPr lang="nl-BE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8122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10780555" cy="2269236"/>
          </a:xfrm>
        </p:spPr>
        <p:txBody>
          <a:bodyPr/>
          <a:lstStyle/>
          <a:p>
            <a:r>
              <a:rPr lang="nl-BE"/>
              <a:t>9. Beperken brandstofgebruik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6554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/>
              <a:t>Beperken brandstofgebruik wagenpark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/>
          <a:lstStyle/>
          <a:p>
            <a:r>
              <a:rPr lang="nl-NL"/>
              <a:t>Elektrificatie wagenpark</a:t>
            </a:r>
          </a:p>
          <a:p>
            <a:r>
              <a:rPr lang="nl-NL"/>
              <a:t>Voertuigtelematica implementeren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/>
              <a:t>Reeds pilootproject uitgevoerd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/>
              <a:t>Door </a:t>
            </a:r>
            <a:r>
              <a:rPr lang="nl-NL" err="1"/>
              <a:t>datagestuurd</a:t>
            </a:r>
            <a:r>
              <a:rPr lang="nl-NL"/>
              <a:t> te werken, kunnen we: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/>
              <a:t>een analyse maken van het gebruik </a:t>
            </a:r>
            <a:r>
              <a:rPr lang="nl-NL" err="1"/>
              <a:t>ifv</a:t>
            </a:r>
            <a:r>
              <a:rPr lang="nl-NL"/>
              <a:t> het optimaal inzetten van de middelen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/>
              <a:t>het aantal verplaatsingen reduceren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/>
              <a:t>het aantal wagens reduceren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/>
              <a:t>routes optimaliseren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/>
              <a:t>het wagenpark preventief onderhouden</a:t>
            </a:r>
          </a:p>
          <a:p>
            <a:r>
              <a:rPr lang="nl-BE"/>
              <a:t>Introductie decentrale middagpauze</a:t>
            </a:r>
          </a:p>
          <a:p>
            <a:r>
              <a:rPr lang="nl-BE"/>
              <a:t>Inzetten op ECO-rijden</a:t>
            </a:r>
            <a:endParaRPr lang="nl-NL"/>
          </a:p>
          <a:p>
            <a:pPr lvl="2">
              <a:buFont typeface="Wingdings" panose="05000000000000000000" pitchFamily="2" charset="2"/>
              <a:buChar char="Ø"/>
            </a:pPr>
            <a:endParaRPr lang="nl-NL"/>
          </a:p>
          <a:p>
            <a:pPr lvl="2">
              <a:buFont typeface="Courier New" panose="02070309020205020404" pitchFamily="49" charset="0"/>
              <a:buChar char="o"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54898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9874543" cy="2269236"/>
          </a:xfrm>
        </p:spPr>
        <p:txBody>
          <a:bodyPr/>
          <a:lstStyle/>
          <a:p>
            <a:r>
              <a:rPr lang="nl-BE"/>
              <a:t>10. Sensibiliseren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22090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/>
              <a:t>Infosessies voor personeel en gebruikers stadsgebouwen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/>
          <a:lstStyle/>
          <a:p>
            <a:pPr marL="228600" indent="-228600"/>
            <a:r>
              <a:rPr lang="nl-BE"/>
              <a:t>Gebruikers stadsgebouwen worden geïnformeerd over hoe het verbruik kan gereduceerd worden</a:t>
            </a:r>
            <a:endParaRPr lang="nl-NL"/>
          </a:p>
          <a:p>
            <a:pPr marL="228600" indent="-228600"/>
            <a:r>
              <a:rPr lang="nl-BE"/>
              <a:t>Eigenaarschap van de gebouwen wordt gestimuleerd</a:t>
            </a:r>
            <a:endParaRPr lang="nl-BE">
              <a:ea typeface="Calibri"/>
              <a:cs typeface="Calibri"/>
            </a:endParaRPr>
          </a:p>
          <a:p>
            <a:pPr marL="228600" indent="-228600"/>
            <a:r>
              <a:rPr lang="nl-BE"/>
              <a:t>Aanspreekpunt van het gebouw doet actieve opvolging van de besliste maatregelen</a:t>
            </a:r>
            <a:endParaRPr lang="nl-BE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48220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9874543" cy="2269236"/>
          </a:xfrm>
        </p:spPr>
        <p:txBody>
          <a:bodyPr/>
          <a:lstStyle/>
          <a:p>
            <a:r>
              <a:rPr lang="nl-BE"/>
              <a:t>11. Energieteam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624684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1B462-5D31-4521-B751-EF4AFFA4D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Uitbouw energieteam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FFB697-990F-2527-157E-D1B6F1F5D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Projectleider Energie krijgt extra ondersteuning van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dirty="0"/>
              <a:t>Een projectmedewerker energiebesparende maatregelen (selectieprocedure loopt)</a:t>
            </a:r>
          </a:p>
          <a:p>
            <a:pPr marL="457212" lvl="1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3062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A83E84-A22E-A5BE-C455-6410F6341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Totale besparing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696C2CC-5284-3464-C07D-355D4B8D4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/>
          <a:lstStyle/>
          <a:p>
            <a:pPr marL="228600" indent="-228600"/>
            <a:r>
              <a:rPr lang="nl-BE" sz="3600">
                <a:sym typeface="Wingdings" panose="05000000000000000000" pitchFamily="2" charset="2"/>
              </a:rPr>
              <a:t>Energieplan maart 2022 € 1,162,000 </a:t>
            </a:r>
            <a:endParaRPr lang="en-US"/>
          </a:p>
          <a:p>
            <a:pPr marL="228600" indent="-228600"/>
            <a:r>
              <a:rPr lang="nl-BE" sz="3600"/>
              <a:t>Energieplan september 2022 € 3,939,000 extra tem 2025 </a:t>
            </a:r>
            <a:r>
              <a:rPr lang="nl-BE" sz="3600">
                <a:sym typeface="Wingdings" panose="05000000000000000000" pitchFamily="2" charset="2"/>
              </a:rPr>
              <a:t>(berekend op prijzen van 9/09)</a:t>
            </a:r>
            <a:endParaRPr lang="nl-BE" sz="3600">
              <a:ea typeface="Calibri"/>
              <a:cs typeface="Calibri"/>
            </a:endParaRPr>
          </a:p>
          <a:p>
            <a:pPr marL="228600" indent="-228600"/>
            <a:endParaRPr lang="nl-BE" sz="36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l-BE" sz="3600">
                <a:sym typeface="Wingdings" panose="05000000000000000000" pitchFamily="2" charset="2"/>
              </a:rPr>
              <a:t>TOTALE BESPARING  € 5.101.000</a:t>
            </a:r>
            <a:endParaRPr lang="nl-BE" sz="3600"/>
          </a:p>
        </p:txBody>
      </p:sp>
    </p:spTree>
    <p:extLst>
      <p:ext uri="{BB962C8B-B14F-4D97-AF65-F5344CB8AC3E}">
        <p14:creationId xmlns:p14="http://schemas.microsoft.com/office/powerpoint/2010/main" val="240156052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F08F207F-FB90-EEEA-CA63-8F93316875F5}"/>
              </a:ext>
            </a:extLst>
          </p:cNvPr>
          <p:cNvSpPr txBox="1"/>
          <p:nvPr/>
        </p:nvSpPr>
        <p:spPr>
          <a:xfrm>
            <a:off x="836951" y="1499016"/>
            <a:ext cx="9568720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Doven openbare verlichting van 23u tot 6u met uitzondering van gevaarlijke kruispunten en kernen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Doven verlichting monumenten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Kerstverlichting beperken deze winter in omvang en tijd. Geen ijspiste. 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Verlagen temperatuur in de openbare gebouwen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Optimaliseren temperatuur douchewater in sportcomplexen 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Efficiënter ruimtegebruik in stadsgebouwen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Opstart </a:t>
            </a:r>
            <a:r>
              <a:rPr lang="nl-NL" err="1">
                <a:ea typeface="+mn-lt"/>
                <a:cs typeface="+mn-lt"/>
              </a:rPr>
              <a:t>Fluvius</a:t>
            </a:r>
            <a:r>
              <a:rPr lang="nl-NL">
                <a:ea typeface="+mn-lt"/>
                <a:cs typeface="+mn-lt"/>
              </a:rPr>
              <a:t> Energiezorgplan voor €5M om 5 stadsgebouwen grondig energetisch te renoveren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Extra zonnepanelen op stadsgebouwen + energiedelen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Beperken brandstofgebruik wagenpark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Infosessies voor personeel en gebruikers van onze gebouwen</a:t>
            </a:r>
          </a:p>
          <a:p>
            <a:pPr marL="342900" indent="-342900">
              <a:buAutoNum type="arabicPeriod"/>
            </a:pPr>
            <a:r>
              <a:rPr lang="nl-NL">
                <a:ea typeface="+mn-lt"/>
                <a:cs typeface="+mn-lt"/>
              </a:rPr>
              <a:t>Uitbouw energieteam </a:t>
            </a:r>
            <a:endParaRPr lang="nl-NL">
              <a:cs typeface="Calibri" panose="020F0502020204030204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20C22585-5A0A-D91C-8AA3-18F0707ADE55}"/>
              </a:ext>
            </a:extLst>
          </p:cNvPr>
          <p:cNvSpPr txBox="1">
            <a:spLocks/>
          </p:cNvSpPr>
          <p:nvPr/>
        </p:nvSpPr>
        <p:spPr>
          <a:xfrm>
            <a:off x="838201" y="461642"/>
            <a:ext cx="11174833" cy="678635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00" b="1" kern="1200">
                <a:solidFill>
                  <a:srgbClr val="E3061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nl-BE">
                <a:cs typeface="Calibri"/>
              </a:rPr>
              <a:t>11 energiewerken van Kortrijk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421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9874543" cy="2269236"/>
          </a:xfrm>
        </p:spPr>
        <p:txBody>
          <a:bodyPr/>
          <a:lstStyle/>
          <a:p>
            <a:r>
              <a:rPr lang="nl-BE"/>
              <a:t>1. Doven openbare verlichting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2163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/>
              <a:t>Doven openbare verlichting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/>
              <a:t>Openbare verlichting is goed voor 40% van het stedelijk elektriciteitsverbruik. Openbare verlichting zal gedoofd worden:</a:t>
            </a:r>
          </a:p>
          <a:p>
            <a:r>
              <a:rPr lang="nl-BE" b="0" dirty="0"/>
              <a:t>Van 23u tot 6u</a:t>
            </a:r>
          </a:p>
          <a:p>
            <a:r>
              <a:rPr lang="nl-BE" b="0" dirty="0"/>
              <a:t>Van zondag tot en met donderdag</a:t>
            </a:r>
          </a:p>
          <a:p>
            <a:r>
              <a:rPr lang="nl-BE" b="0" dirty="0"/>
              <a:t>639 cabines op Kortrijks grondgebied worden stapsgewijs ingesteld</a:t>
            </a:r>
          </a:p>
          <a:p>
            <a:r>
              <a:rPr lang="nl-BE" b="0" dirty="0"/>
              <a:t>Niet overal gaan de lichten uit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dirty="0"/>
              <a:t>Verkeersveiligheid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dirty="0"/>
              <a:t>Stadskern en kernen deelgemeenten</a:t>
            </a:r>
          </a:p>
          <a:p>
            <a:r>
              <a:rPr lang="nl-BE" dirty="0"/>
              <a:t>5488 MWh verbruik in 2021. Dit moet dalen met 1921 MWh in 2023. Besparing van 35%</a:t>
            </a:r>
          </a:p>
        </p:txBody>
      </p:sp>
    </p:spTree>
    <p:extLst>
      <p:ext uri="{BB962C8B-B14F-4D97-AF65-F5344CB8AC3E}">
        <p14:creationId xmlns:p14="http://schemas.microsoft.com/office/powerpoint/2010/main" val="2703830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9874543" cy="2269236"/>
          </a:xfrm>
        </p:spPr>
        <p:txBody>
          <a:bodyPr/>
          <a:lstStyle/>
          <a:p>
            <a:r>
              <a:rPr lang="nl-BE"/>
              <a:t>2. Doven monumentenverlichting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37144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9874543" cy="2269236"/>
          </a:xfrm>
        </p:spPr>
        <p:txBody>
          <a:bodyPr/>
          <a:lstStyle/>
          <a:p>
            <a:r>
              <a:rPr lang="nl-BE"/>
              <a:t>3. Winter in Kortrijk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93081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01497-E46E-7E94-73E9-44551F2F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61642"/>
            <a:ext cx="11174833" cy="678635"/>
          </a:xfrm>
        </p:spPr>
        <p:txBody>
          <a:bodyPr/>
          <a:lstStyle/>
          <a:p>
            <a:r>
              <a:rPr lang="nl-BE"/>
              <a:t>Winter in Kortrijk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6B5A1-A408-8BF7-B0DB-2789AE8F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/>
              <a:t>Geen ijspiste meer </a:t>
            </a:r>
            <a:r>
              <a:rPr lang="nl-BE">
                <a:sym typeface="Wingdings" panose="05000000000000000000" pitchFamily="2" charset="2"/>
              </a:rPr>
              <a:t> jaarlijkse besparing van € 34.000</a:t>
            </a:r>
          </a:p>
          <a:p>
            <a:r>
              <a:rPr lang="nl-BE">
                <a:sym typeface="Wingdings" panose="05000000000000000000" pitchFamily="2" charset="2"/>
              </a:rPr>
              <a:t>Kerstverlichting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/>
              <a:t>Kerstverlichting zal maar 32 dagen meer branden, vorig jaar 52.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/>
              <a:t>Branduren worden ook beperkt van 15u tot 23u30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/>
              <a:t>We beperken de kerstverlichting tot de kern van de stad en de deelgemeenten</a:t>
            </a:r>
          </a:p>
          <a:p>
            <a:pPr marL="457212" lvl="1" indent="0">
              <a:buNone/>
            </a:pPr>
            <a:r>
              <a:rPr lang="nl-BE" b="1">
                <a:sym typeface="Wingdings" panose="05000000000000000000" pitchFamily="2" charset="2"/>
              </a:rPr>
              <a:t> 50</a:t>
            </a:r>
            <a:r>
              <a:rPr lang="nl-BE" b="1"/>
              <a:t>% besparing in totaal aantal branduren</a:t>
            </a:r>
          </a:p>
        </p:txBody>
      </p:sp>
    </p:spTree>
    <p:extLst>
      <p:ext uri="{BB962C8B-B14F-4D97-AF65-F5344CB8AC3E}">
        <p14:creationId xmlns:p14="http://schemas.microsoft.com/office/powerpoint/2010/main" val="1989442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01B7D-6597-C640-AE26-34B4AFEB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2295894"/>
            <a:ext cx="9874543" cy="2269236"/>
          </a:xfrm>
        </p:spPr>
        <p:txBody>
          <a:bodyPr/>
          <a:lstStyle/>
          <a:p>
            <a:r>
              <a:rPr lang="nl-BE"/>
              <a:t>4. Verlagen temperatuur gebouwen</a:t>
            </a:r>
            <a:endParaRPr lang="nl-BE">
              <a:cs typeface="Calibri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87783A-7CE4-874B-94FA-DCC724FCD2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56124334"/>
      </p:ext>
    </p:extLst>
  </p:cSld>
  <p:clrMapOvr>
    <a:masterClrMapping/>
  </p:clrMapOvr>
</p:sld>
</file>

<file path=ppt/theme/theme1.xml><?xml version="1.0" encoding="utf-8"?>
<a:theme xmlns:a="http://schemas.openxmlformats.org/drawingml/2006/main" name="Titeldia  beel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 algn="l">
          <a:defRPr sz="28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2" id="{6AB0C103-E7EB-2C43-99BB-B70A5061CD02}" vid="{2EBCF8A9-924F-FB47-9B10-68AD9C11D010}"/>
    </a:ext>
  </a:extLst>
</a:theme>
</file>

<file path=ppt/theme/theme2.xml><?xml version="1.0" encoding="utf-8"?>
<a:theme xmlns:a="http://schemas.openxmlformats.org/drawingml/2006/main" name="Titeldia roo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6AB0C103-E7EB-2C43-99BB-B70A5061CD02}" vid="{29624042-EC66-4441-929D-BAC10124B670}"/>
    </a:ext>
  </a:extLst>
</a:theme>
</file>

<file path=ppt/theme/theme3.xml><?xml version="1.0" encoding="utf-8"?>
<a:theme xmlns:a="http://schemas.openxmlformats.org/drawingml/2006/main" name="Dia titel/voettek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6AB0C103-E7EB-2C43-99BB-B70A5061CD02}" vid="{7FE1BB09-4967-6E43-98C4-E2A2C403CE1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27f0fa8-7b8a-4bef-be30-1f47f0966a88">
      <UserInfo>
        <DisplayName>Jarne Ampe</DisplayName>
        <AccountId>16</AccountId>
        <AccountType/>
      </UserInfo>
    </SharedWithUsers>
    <lcf76f155ced4ddcb4097134ff3c332f xmlns="b1bfacb0-56e3-4354-9433-f0aac0aa0784">
      <Terms xmlns="http://schemas.microsoft.com/office/infopath/2007/PartnerControls"/>
    </lcf76f155ced4ddcb4097134ff3c332f>
    <Thema xmlns="b1bfacb0-56e3-4354-9433-f0aac0aa0784"/>
    <TaxCatchAll xmlns="8001be72-2f23-4373-9c8d-3d0057a496ad" xsi:nil="true"/>
    <Plaats xmlns="b1bfacb0-56e3-4354-9433-f0aac0aa078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EBC52049B4A34988B55B3954A75E37" ma:contentTypeVersion="26" ma:contentTypeDescription="Een nieuw document maken." ma:contentTypeScope="" ma:versionID="632f7b84db734d940ea8d9042ce886ba">
  <xsd:schema xmlns:xsd="http://www.w3.org/2001/XMLSchema" xmlns:xs="http://www.w3.org/2001/XMLSchema" xmlns:p="http://schemas.microsoft.com/office/2006/metadata/properties" xmlns:ns2="b1bfacb0-56e3-4354-9433-f0aac0aa0784" xmlns:ns3="127f0fa8-7b8a-4bef-be30-1f47f0966a88" xmlns:ns4="8001be72-2f23-4373-9c8d-3d0057a496ad" targetNamespace="http://schemas.microsoft.com/office/2006/metadata/properties" ma:root="true" ma:fieldsID="d3dfb9c027e06d86fb86746e5643d5e6" ns2:_="" ns3:_="" ns4:_="">
    <xsd:import namespace="b1bfacb0-56e3-4354-9433-f0aac0aa0784"/>
    <xsd:import namespace="127f0fa8-7b8a-4bef-be30-1f47f0966a88"/>
    <xsd:import namespace="8001be72-2f23-4373-9c8d-3d0057a496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Thema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Plaats" minOccurs="0"/>
                <xsd:element ref="ns2:bc4c87b6-04d8-48cb-b842-f8c1936e18dfCountryOrRegion" minOccurs="0"/>
                <xsd:element ref="ns2:bc4c87b6-04d8-48cb-b842-f8c1936e18dfState" minOccurs="0"/>
                <xsd:element ref="ns2:bc4c87b6-04d8-48cb-b842-f8c1936e18dfCity" minOccurs="0"/>
                <xsd:element ref="ns2:bc4c87b6-04d8-48cb-b842-f8c1936e18dfPostalCode" minOccurs="0"/>
                <xsd:element ref="ns2:bc4c87b6-04d8-48cb-b842-f8c1936e18dfStreet" minOccurs="0"/>
                <xsd:element ref="ns2:bc4c87b6-04d8-48cb-b842-f8c1936e18dfGeoLoc" minOccurs="0"/>
                <xsd:element ref="ns2:bc4c87b6-04d8-48cb-b842-f8c1936e18dfDisp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bfacb0-56e3-4354-9433-f0aac0aa07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hidden="true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hidden="true" ma:internalName="MediaServiceOCR" ma:readOnly="true">
      <xsd:simpleType>
        <xsd:restriction base="dms:Note"/>
      </xsd:simpleType>
    </xsd:element>
    <xsd:element name="MediaLengthInSeconds" ma:index="17" nillable="true" ma:displayName="Length (seconds)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hidden="true" ma:internalName="MediaServiceLocation" ma:readOnly="true">
      <xsd:simpleType>
        <xsd:restriction base="dms:Text"/>
      </xsd:simpleType>
    </xsd:element>
    <xsd:element name="Thema" ma:index="19" ma:displayName="Thema" ma:description="welk thema (bouwschil, technieken, schoonmaak)" ma:format="Dropdown" ma:internalName="Thema">
      <xsd:simpleType>
        <xsd:restriction base="dms:Text">
          <xsd:maxLength value="255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Afbeeldingtags" ma:readOnly="false" ma:fieldId="{5cf76f15-5ced-4ddc-b409-7134ff3c332f}" ma:taxonomyMulti="true" ma:sspId="3789918e-9956-46f3-906f-da93263865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Plaats" ma:index="25" nillable="true" ma:displayName="Plaats" ma:format="Dropdown" ma:internalName="Plaats">
      <xsd:simpleType>
        <xsd:restriction base="dms:Unknown"/>
      </xsd:simpleType>
    </xsd:element>
    <xsd:element name="bc4c87b6-04d8-48cb-b842-f8c1936e18dfCountryOrRegion" ma:index="26" nillable="true" ma:displayName="Plaats: land" ma:internalName="CountryOrRegion" ma:readOnly="true">
      <xsd:simpleType>
        <xsd:restriction base="dms:Text"/>
      </xsd:simpleType>
    </xsd:element>
    <xsd:element name="bc4c87b6-04d8-48cb-b842-f8c1936e18dfState" ma:index="27" nillable="true" ma:displayName="Plaats: provincie" ma:internalName="State" ma:readOnly="true">
      <xsd:simpleType>
        <xsd:restriction base="dms:Text"/>
      </xsd:simpleType>
    </xsd:element>
    <xsd:element name="bc4c87b6-04d8-48cb-b842-f8c1936e18dfCity" ma:index="28" nillable="true" ma:displayName="Plaats: stad" ma:description="" ma:indexed="true" ma:internalName="City" ma:readOnly="true">
      <xsd:simpleType>
        <xsd:restriction base="dms:Text"/>
      </xsd:simpleType>
    </xsd:element>
    <xsd:element name="bc4c87b6-04d8-48cb-b842-f8c1936e18dfPostalCode" ma:index="29" nillable="true" ma:displayName="Plaats: postcode" ma:internalName="PostalCode" ma:readOnly="true">
      <xsd:simpleType>
        <xsd:restriction base="dms:Text"/>
      </xsd:simpleType>
    </xsd:element>
    <xsd:element name="bc4c87b6-04d8-48cb-b842-f8c1936e18dfStreet" ma:index="30" nillable="true" ma:displayName="Plaats: straat" ma:description="" ma:indexed="true" ma:internalName="Street" ma:readOnly="true">
      <xsd:simpleType>
        <xsd:restriction base="dms:Text"/>
      </xsd:simpleType>
    </xsd:element>
    <xsd:element name="bc4c87b6-04d8-48cb-b842-f8c1936e18dfGeoLoc" ma:index="31" nillable="true" ma:displayName="Plaats: coördinaten" ma:internalName="GeoLoc" ma:readOnly="true">
      <xsd:simpleType>
        <xsd:restriction base="dms:Unknown"/>
      </xsd:simpleType>
    </xsd:element>
    <xsd:element name="bc4c87b6-04d8-48cb-b842-f8c1936e18dfDispName" ma:index="32" nillable="true" ma:displayName="Plaats: naam" ma:internalName="DispNa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f0fa8-7b8a-4bef-be30-1f47f0966a8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Gedeeld met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Gedeeld met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01be72-2f23-4373-9c8d-3d0057a496ad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1feb3c7d-4a96-4379-95ec-26ecbc1b20f5}" ma:internalName="TaxCatchAll" ma:showField="CatchAllData" ma:web="127f0fa8-7b8a-4bef-be30-1f47f0966a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ou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D89AAC-30B5-4DF7-825D-F6D1D52C18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46A67C-639F-49CC-9D46-CA8ED4241284}">
  <ds:schemaRefs>
    <ds:schemaRef ds:uri="72889a83-312c-4961-b7b8-f53a8fc012b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2b7d36b8-6a1b-476e-9c47-bacdee7179a0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D16B00B-9E67-4E78-9C13-CF1B601F53E1}"/>
</file>

<file path=docProps/app.xml><?xml version="1.0" encoding="utf-8"?>
<Properties xmlns="http://schemas.openxmlformats.org/officeDocument/2006/extended-properties" xmlns:vt="http://schemas.openxmlformats.org/officeDocument/2006/docPropsVTypes">
  <Template>PPT Sjabloon Kortrijk 2021</Template>
  <TotalTime>7</TotalTime>
  <Words>717</Words>
  <Application>Microsoft Office PowerPoint</Application>
  <PresentationFormat>Breedbeeld</PresentationFormat>
  <Paragraphs>131</Paragraphs>
  <Slides>27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3</vt:i4>
      </vt:variant>
      <vt:variant>
        <vt:lpstr>Diatitels</vt:lpstr>
      </vt:variant>
      <vt:variant>
        <vt:i4>27</vt:i4>
      </vt:variant>
    </vt:vector>
  </HeadingPairs>
  <TitlesOfParts>
    <vt:vector size="34" baseType="lpstr">
      <vt:lpstr>Arial</vt:lpstr>
      <vt:lpstr>Calibri</vt:lpstr>
      <vt:lpstr>Courier New</vt:lpstr>
      <vt:lpstr>Wingdings</vt:lpstr>
      <vt:lpstr>Titeldia  beeld</vt:lpstr>
      <vt:lpstr>Titeldia rood</vt:lpstr>
      <vt:lpstr>Dia titel/voettekst</vt:lpstr>
      <vt:lpstr>ELFPUNTENPLAN  ENERGIE</vt:lpstr>
      <vt:lpstr>Wat deden we al?</vt:lpstr>
      <vt:lpstr>PowerPoint-presentatie</vt:lpstr>
      <vt:lpstr>1. Doven openbare verlichting</vt:lpstr>
      <vt:lpstr>Doven openbare verlichting</vt:lpstr>
      <vt:lpstr>2. Doven monumentenverlichting</vt:lpstr>
      <vt:lpstr>3. Winter in Kortrijk</vt:lpstr>
      <vt:lpstr>Winter in Kortrijk</vt:lpstr>
      <vt:lpstr>4. Verlagen temperatuur gebouwen</vt:lpstr>
      <vt:lpstr>Verlagen temperatuur gebouwen</vt:lpstr>
      <vt:lpstr>5. Optimaliseren temperatuur douches</vt:lpstr>
      <vt:lpstr>Verlagen temperatuur douches</vt:lpstr>
      <vt:lpstr>6. Efficiënter ruimtegebruik</vt:lpstr>
      <vt:lpstr>Efficiënter ruimtegebruik</vt:lpstr>
      <vt:lpstr>7. Fluvius Energiezorgplan</vt:lpstr>
      <vt:lpstr>Fluvius Actieplan</vt:lpstr>
      <vt:lpstr>Fluvius Actieplan</vt:lpstr>
      <vt:lpstr>8. Extra zonnepanelen + energiedelen</vt:lpstr>
      <vt:lpstr>Extra zonnepanelen</vt:lpstr>
      <vt:lpstr>Energiedelen</vt:lpstr>
      <vt:lpstr>9. Beperken brandstofgebruik</vt:lpstr>
      <vt:lpstr>Beperken brandstofgebruik wagenpark</vt:lpstr>
      <vt:lpstr>10. Sensibiliseren</vt:lpstr>
      <vt:lpstr>Infosessies voor personeel en gebruikers stadsgebouwen</vt:lpstr>
      <vt:lpstr>11. Energieteam</vt:lpstr>
      <vt:lpstr>Uitbouw energieteam</vt:lpstr>
      <vt:lpstr>Totale besparing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ENERGIEPLAN KORTRIJK</dc:title>
  <dc:creator>Arthur Vandenbulcke</dc:creator>
  <cp:lastModifiedBy>Ruben Vanneste</cp:lastModifiedBy>
  <cp:revision>3</cp:revision>
  <dcterms:created xsi:type="dcterms:W3CDTF">2022-09-12T08:31:01Z</dcterms:created>
  <dcterms:modified xsi:type="dcterms:W3CDTF">2022-09-20T09:18:03Z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0x010100C7EBC52049B4A34988B55B3954A75E37</vt:lpwstr>
  </property>
</Properties>
</file>