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89" r:id="rId7"/>
    <p:sldMasterId id="2147483697" r:id="rId8"/>
    <p:sldMasterId id="2147483709" r:id="rId9"/>
  </p:sldMasterIdLst>
  <p:notesMasterIdLst>
    <p:notesMasterId r:id="rId55"/>
  </p:notesMasterIdLst>
  <p:sldIdLst>
    <p:sldId id="457" r:id="rId10"/>
    <p:sldId id="448" r:id="rId11"/>
    <p:sldId id="270" r:id="rId12"/>
    <p:sldId id="256" r:id="rId13"/>
    <p:sldId id="383" r:id="rId14"/>
    <p:sldId id="389" r:id="rId15"/>
    <p:sldId id="384" r:id="rId16"/>
    <p:sldId id="392" r:id="rId17"/>
    <p:sldId id="393" r:id="rId18"/>
    <p:sldId id="391" r:id="rId19"/>
    <p:sldId id="385" r:id="rId20"/>
    <p:sldId id="382" r:id="rId21"/>
    <p:sldId id="381" r:id="rId22"/>
    <p:sldId id="387" r:id="rId23"/>
    <p:sldId id="388" r:id="rId24"/>
    <p:sldId id="386" r:id="rId25"/>
    <p:sldId id="379" r:id="rId26"/>
    <p:sldId id="259" r:id="rId27"/>
    <p:sldId id="260" r:id="rId28"/>
    <p:sldId id="263" r:id="rId29"/>
    <p:sldId id="262" r:id="rId30"/>
    <p:sldId id="264" r:id="rId31"/>
    <p:sldId id="265" r:id="rId32"/>
    <p:sldId id="267" r:id="rId33"/>
    <p:sldId id="261" r:id="rId34"/>
    <p:sldId id="268" r:id="rId35"/>
    <p:sldId id="271" r:id="rId36"/>
    <p:sldId id="269" r:id="rId37"/>
    <p:sldId id="272" r:id="rId38"/>
    <p:sldId id="458" r:id="rId39"/>
    <p:sldId id="257" r:id="rId40"/>
    <p:sldId id="2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266" r:id="rId51"/>
    <p:sldId id="468" r:id="rId52"/>
    <p:sldId id="420" r:id="rId53"/>
    <p:sldId id="409" r:id="rId5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hmang Kirsten" initials="HK" lastIdx="6" clrIdx="0">
    <p:extLst>
      <p:ext uri="{19B8F6BF-5375-455C-9EA6-DF929625EA0E}">
        <p15:presenceInfo xmlns:p15="http://schemas.microsoft.com/office/powerpoint/2012/main" userId="S::kirsten.hachmang@vvsg.be::97201cea-633c-4fa6-a78b-1de3659f3929" providerId="AD"/>
      </p:ext>
    </p:extLst>
  </p:cmAuthor>
  <p:cmAuthor id="2" name="Gilot Ben" initials="GB" lastIdx="1" clrIdx="1">
    <p:extLst>
      <p:ext uri="{19B8F6BF-5375-455C-9EA6-DF929625EA0E}">
        <p15:presenceInfo xmlns:p15="http://schemas.microsoft.com/office/powerpoint/2012/main" userId="S::ben.gilot@vvsg.be::a056b108-9d78-416a-841c-7c24193c1bb0" providerId="AD"/>
      </p:ext>
    </p:extLst>
  </p:cmAuthor>
  <p:cmAuthor id="3" name="Hellinckx Gudrun" initials="HG" lastIdx="1" clrIdx="2">
    <p:extLst>
      <p:ext uri="{19B8F6BF-5375-455C-9EA6-DF929625EA0E}">
        <p15:presenceInfo xmlns:p15="http://schemas.microsoft.com/office/powerpoint/2012/main" userId="S::gudrun.hellinckx@VVSG.be::7d2ed4a2-5cb0-4774-8cb3-d62feb648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C65"/>
    <a:srgbClr val="7A9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91D6A-40B8-46B5-9377-A3BBF3CBBA06}" v="2" dt="2021-06-15T08:39:28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inckx Gudrun" userId="7d2ed4a2-5cb0-4774-8cb3-d62feb648dba" providerId="ADAL" clId="{C7E91D6A-40B8-46B5-9377-A3BBF3CBBA06}"/>
    <pc:docChg chg="delSld modSld">
      <pc:chgData name="Hellinckx Gudrun" userId="7d2ed4a2-5cb0-4774-8cb3-d62feb648dba" providerId="ADAL" clId="{C7E91D6A-40B8-46B5-9377-A3BBF3CBBA06}" dt="2021-06-15T08:39:33.933" v="5" actId="1076"/>
      <pc:docMkLst>
        <pc:docMk/>
      </pc:docMkLst>
      <pc:sldChg chg="del">
        <pc:chgData name="Hellinckx Gudrun" userId="7d2ed4a2-5cb0-4774-8cb3-d62feb648dba" providerId="ADAL" clId="{C7E91D6A-40B8-46B5-9377-A3BBF3CBBA06}" dt="2021-06-15T08:35:10.741" v="0" actId="2696"/>
        <pc:sldMkLst>
          <pc:docMk/>
          <pc:sldMk cId="306743584" sldId="380"/>
        </pc:sldMkLst>
      </pc:sldChg>
      <pc:sldChg chg="addSp modSp mod">
        <pc:chgData name="Hellinckx Gudrun" userId="7d2ed4a2-5cb0-4774-8cb3-d62feb648dba" providerId="ADAL" clId="{C7E91D6A-40B8-46B5-9377-A3BBF3CBBA06}" dt="2021-06-15T08:39:33.933" v="5" actId="1076"/>
        <pc:sldMkLst>
          <pc:docMk/>
          <pc:sldMk cId="969897055" sldId="409"/>
        </pc:sldMkLst>
        <pc:picChg chg="add mod">
          <ac:chgData name="Hellinckx Gudrun" userId="7d2ed4a2-5cb0-4774-8cb3-d62feb648dba" providerId="ADAL" clId="{C7E91D6A-40B8-46B5-9377-A3BBF3CBBA06}" dt="2021-06-15T08:39:33.933" v="5" actId="1076"/>
          <ac:picMkLst>
            <pc:docMk/>
            <pc:sldMk cId="969897055" sldId="409"/>
            <ac:picMk id="8" creationId="{6767119E-38B0-4089-A5F8-1324CB63FFF3}"/>
          </ac:picMkLst>
        </pc:picChg>
      </pc:sldChg>
      <pc:sldChg chg="addSp modSp mod">
        <pc:chgData name="Hellinckx Gudrun" userId="7d2ed4a2-5cb0-4774-8cb3-d62feb648dba" providerId="ADAL" clId="{C7E91D6A-40B8-46B5-9377-A3BBF3CBBA06}" dt="2021-06-15T08:39:12.330" v="2" actId="1076"/>
        <pc:sldMkLst>
          <pc:docMk/>
          <pc:sldMk cId="1765056567" sldId="448"/>
        </pc:sldMkLst>
        <pc:picChg chg="add mod">
          <ac:chgData name="Hellinckx Gudrun" userId="7d2ed4a2-5cb0-4774-8cb3-d62feb648dba" providerId="ADAL" clId="{C7E91D6A-40B8-46B5-9377-A3BBF3CBBA06}" dt="2021-06-15T08:39:12.330" v="2" actId="1076"/>
          <ac:picMkLst>
            <pc:docMk/>
            <pc:sldMk cId="1765056567" sldId="448"/>
            <ac:picMk id="17" creationId="{44532549-5706-4DEE-8ED5-F8CFF9F70D75}"/>
          </ac:picMkLst>
        </pc:picChg>
      </pc:sldChg>
      <pc:sldMasterChg chg="delSldLayout">
        <pc:chgData name="Hellinckx Gudrun" userId="7d2ed4a2-5cb0-4774-8cb3-d62feb648dba" providerId="ADAL" clId="{C7E91D6A-40B8-46B5-9377-A3BBF3CBBA06}" dt="2021-06-15T08:35:10.741" v="0" actId="2696"/>
        <pc:sldMasterMkLst>
          <pc:docMk/>
          <pc:sldMasterMk cId="1950149374" sldId="2147483689"/>
        </pc:sldMasterMkLst>
        <pc:sldLayoutChg chg="del">
          <pc:chgData name="Hellinckx Gudrun" userId="7d2ed4a2-5cb0-4774-8cb3-d62feb648dba" providerId="ADAL" clId="{C7E91D6A-40B8-46B5-9377-A3BBF3CBBA06}" dt="2021-06-15T08:35:10.741" v="0" actId="2696"/>
          <pc:sldLayoutMkLst>
            <pc:docMk/>
            <pc:sldMasterMk cId="1950149374" sldId="2147483689"/>
            <pc:sldLayoutMk cId="2828884502" sldId="214748369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0D9B6-1FB5-4C34-887F-51349217D5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0FADD9-72F9-4F5C-ABAE-12E972303997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Data analyseren</a:t>
          </a:r>
          <a:endParaRPr lang="en-US"/>
        </a:p>
      </dgm:t>
    </dgm:pt>
    <dgm:pt modelId="{AEA143F6-A1C4-4108-8B43-283A106ACCDE}" type="parTrans" cxnId="{122FC08A-79D0-4A64-952B-488B629B31AD}">
      <dgm:prSet/>
      <dgm:spPr/>
      <dgm:t>
        <a:bodyPr/>
        <a:lstStyle/>
        <a:p>
          <a:endParaRPr lang="en-US"/>
        </a:p>
      </dgm:t>
    </dgm:pt>
    <dgm:pt modelId="{639F3BF3-41A5-4158-A0A8-B6432627BCE2}" type="sibTrans" cxnId="{122FC08A-79D0-4A64-952B-488B629B31AD}">
      <dgm:prSet/>
      <dgm:spPr/>
      <dgm:t>
        <a:bodyPr/>
        <a:lstStyle/>
        <a:p>
          <a:endParaRPr lang="en-US"/>
        </a:p>
      </dgm:t>
    </dgm:pt>
    <dgm:pt modelId="{1B46319D-27BE-495F-AD18-9F28D0614CB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Acties ontwikkelen</a:t>
          </a:r>
          <a:endParaRPr lang="en-US"/>
        </a:p>
      </dgm:t>
    </dgm:pt>
    <dgm:pt modelId="{79A5AA56-8382-4A3E-B15D-26D7AC103C82}" type="parTrans" cxnId="{07CD5CCD-88C7-47AC-878A-229CE2CD2AAA}">
      <dgm:prSet/>
      <dgm:spPr/>
      <dgm:t>
        <a:bodyPr/>
        <a:lstStyle/>
        <a:p>
          <a:endParaRPr lang="en-US"/>
        </a:p>
      </dgm:t>
    </dgm:pt>
    <dgm:pt modelId="{81A89230-68E8-4F9E-B14E-3A72D62BEE66}" type="sibTrans" cxnId="{07CD5CCD-88C7-47AC-878A-229CE2CD2AAA}">
      <dgm:prSet/>
      <dgm:spPr/>
      <dgm:t>
        <a:bodyPr/>
        <a:lstStyle/>
        <a:p>
          <a:endParaRPr lang="en-US"/>
        </a:p>
      </dgm:t>
    </dgm:pt>
    <dgm:pt modelId="{5A6013AA-25CD-4065-9A80-89E8DF387953}" type="pres">
      <dgm:prSet presAssocID="{3790D9B6-1FB5-4C34-887F-51349217D509}" presName="root" presStyleCnt="0">
        <dgm:presLayoutVars>
          <dgm:dir/>
          <dgm:resizeHandles val="exact"/>
        </dgm:presLayoutVars>
      </dgm:prSet>
      <dgm:spPr/>
    </dgm:pt>
    <dgm:pt modelId="{B873CB92-47D4-4BC9-9E16-7DD1F4BB6E94}" type="pres">
      <dgm:prSet presAssocID="{620FADD9-72F9-4F5C-ABAE-12E972303997}" presName="compNode" presStyleCnt="0"/>
      <dgm:spPr/>
    </dgm:pt>
    <dgm:pt modelId="{784D3FB6-B007-49CA-8711-F2010692D7D2}" type="pres">
      <dgm:prSet presAssocID="{620FADD9-72F9-4F5C-ABAE-12E9723039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FD228CE-D8A3-4AFF-92FA-0E55E6DFF359}" type="pres">
      <dgm:prSet presAssocID="{620FADD9-72F9-4F5C-ABAE-12E972303997}" presName="spaceRect" presStyleCnt="0"/>
      <dgm:spPr/>
    </dgm:pt>
    <dgm:pt modelId="{BB1C6AED-5028-459A-BC2E-FE07F069331A}" type="pres">
      <dgm:prSet presAssocID="{620FADD9-72F9-4F5C-ABAE-12E972303997}" presName="textRect" presStyleLbl="revTx" presStyleIdx="0" presStyleCnt="2">
        <dgm:presLayoutVars>
          <dgm:chMax val="1"/>
          <dgm:chPref val="1"/>
        </dgm:presLayoutVars>
      </dgm:prSet>
      <dgm:spPr/>
    </dgm:pt>
    <dgm:pt modelId="{57924AA7-1BBB-420F-94F5-373804CB5FA4}" type="pres">
      <dgm:prSet presAssocID="{639F3BF3-41A5-4158-A0A8-B6432627BCE2}" presName="sibTrans" presStyleCnt="0"/>
      <dgm:spPr/>
    </dgm:pt>
    <dgm:pt modelId="{D22AA074-F720-41B6-8945-FA0F8DA30CF9}" type="pres">
      <dgm:prSet presAssocID="{1B46319D-27BE-495F-AD18-9F28D0614CB1}" presName="compNode" presStyleCnt="0"/>
      <dgm:spPr/>
    </dgm:pt>
    <dgm:pt modelId="{CD7F557D-30E7-478C-AE7B-62A7FBFF8290}" type="pres">
      <dgm:prSet presAssocID="{1B46319D-27BE-495F-AD18-9F28D0614C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3700E72-618A-4E43-8B21-A9A3477C45A1}" type="pres">
      <dgm:prSet presAssocID="{1B46319D-27BE-495F-AD18-9F28D0614CB1}" presName="spaceRect" presStyleCnt="0"/>
      <dgm:spPr/>
    </dgm:pt>
    <dgm:pt modelId="{DF5EC6FB-0AF8-4773-BC38-09CFCACE6AA0}" type="pres">
      <dgm:prSet presAssocID="{1B46319D-27BE-495F-AD18-9F28D0614C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F6FD036-DC9E-4620-8697-014726EE0AD7}" type="presOf" srcId="{620FADD9-72F9-4F5C-ABAE-12E972303997}" destId="{BB1C6AED-5028-459A-BC2E-FE07F069331A}" srcOrd="0" destOrd="0" presId="urn:microsoft.com/office/officeart/2018/2/layout/IconLabelList"/>
    <dgm:cxn modelId="{F95E316D-B059-4CFF-8E64-4EF2C2B59F96}" type="presOf" srcId="{3790D9B6-1FB5-4C34-887F-51349217D509}" destId="{5A6013AA-25CD-4065-9A80-89E8DF387953}" srcOrd="0" destOrd="0" presId="urn:microsoft.com/office/officeart/2018/2/layout/IconLabelList"/>
    <dgm:cxn modelId="{122FC08A-79D0-4A64-952B-488B629B31AD}" srcId="{3790D9B6-1FB5-4C34-887F-51349217D509}" destId="{620FADD9-72F9-4F5C-ABAE-12E972303997}" srcOrd="0" destOrd="0" parTransId="{AEA143F6-A1C4-4108-8B43-283A106ACCDE}" sibTransId="{639F3BF3-41A5-4158-A0A8-B6432627BCE2}"/>
    <dgm:cxn modelId="{DD592FB6-694D-4A95-A498-FEB6F306AEC7}" type="presOf" srcId="{1B46319D-27BE-495F-AD18-9F28D0614CB1}" destId="{DF5EC6FB-0AF8-4773-BC38-09CFCACE6AA0}" srcOrd="0" destOrd="0" presId="urn:microsoft.com/office/officeart/2018/2/layout/IconLabelList"/>
    <dgm:cxn modelId="{07CD5CCD-88C7-47AC-878A-229CE2CD2AAA}" srcId="{3790D9B6-1FB5-4C34-887F-51349217D509}" destId="{1B46319D-27BE-495F-AD18-9F28D0614CB1}" srcOrd="1" destOrd="0" parTransId="{79A5AA56-8382-4A3E-B15D-26D7AC103C82}" sibTransId="{81A89230-68E8-4F9E-B14E-3A72D62BEE66}"/>
    <dgm:cxn modelId="{59EBB7AF-83B4-4515-B04A-DC575E9F4621}" type="presParOf" srcId="{5A6013AA-25CD-4065-9A80-89E8DF387953}" destId="{B873CB92-47D4-4BC9-9E16-7DD1F4BB6E94}" srcOrd="0" destOrd="0" presId="urn:microsoft.com/office/officeart/2018/2/layout/IconLabelList"/>
    <dgm:cxn modelId="{BD3125FF-9D6D-4839-A87B-0B93258B9D59}" type="presParOf" srcId="{B873CB92-47D4-4BC9-9E16-7DD1F4BB6E94}" destId="{784D3FB6-B007-49CA-8711-F2010692D7D2}" srcOrd="0" destOrd="0" presId="urn:microsoft.com/office/officeart/2018/2/layout/IconLabelList"/>
    <dgm:cxn modelId="{C5D11A8D-B1F5-4068-B23E-01E52CF0B2A9}" type="presParOf" srcId="{B873CB92-47D4-4BC9-9E16-7DD1F4BB6E94}" destId="{3FD228CE-D8A3-4AFF-92FA-0E55E6DFF359}" srcOrd="1" destOrd="0" presId="urn:microsoft.com/office/officeart/2018/2/layout/IconLabelList"/>
    <dgm:cxn modelId="{B86396B0-641D-49AF-ADE3-A6CD25CC068B}" type="presParOf" srcId="{B873CB92-47D4-4BC9-9E16-7DD1F4BB6E94}" destId="{BB1C6AED-5028-459A-BC2E-FE07F069331A}" srcOrd="2" destOrd="0" presId="urn:microsoft.com/office/officeart/2018/2/layout/IconLabelList"/>
    <dgm:cxn modelId="{BF46EF14-C4F5-4A97-8623-2AEFFF9727F1}" type="presParOf" srcId="{5A6013AA-25CD-4065-9A80-89E8DF387953}" destId="{57924AA7-1BBB-420F-94F5-373804CB5FA4}" srcOrd="1" destOrd="0" presId="urn:microsoft.com/office/officeart/2018/2/layout/IconLabelList"/>
    <dgm:cxn modelId="{4AA3C4BD-00B1-48C7-826D-75F754E94F7D}" type="presParOf" srcId="{5A6013AA-25CD-4065-9A80-89E8DF387953}" destId="{D22AA074-F720-41B6-8945-FA0F8DA30CF9}" srcOrd="2" destOrd="0" presId="urn:microsoft.com/office/officeart/2018/2/layout/IconLabelList"/>
    <dgm:cxn modelId="{32EFCD51-0035-4067-A8A2-DF374877D570}" type="presParOf" srcId="{D22AA074-F720-41B6-8945-FA0F8DA30CF9}" destId="{CD7F557D-30E7-478C-AE7B-62A7FBFF8290}" srcOrd="0" destOrd="0" presId="urn:microsoft.com/office/officeart/2018/2/layout/IconLabelList"/>
    <dgm:cxn modelId="{28A7D008-9298-40EF-9C4C-F61EFB715DF6}" type="presParOf" srcId="{D22AA074-F720-41B6-8945-FA0F8DA30CF9}" destId="{63700E72-618A-4E43-8B21-A9A3477C45A1}" srcOrd="1" destOrd="0" presId="urn:microsoft.com/office/officeart/2018/2/layout/IconLabelList"/>
    <dgm:cxn modelId="{1DED3999-E2D9-43D7-B946-B750EF2A9507}" type="presParOf" srcId="{D22AA074-F720-41B6-8945-FA0F8DA30CF9}" destId="{DF5EC6FB-0AF8-4773-BC38-09CFCACE6A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3FB6-B007-49CA-8711-F2010692D7D2}">
      <dsp:nvSpPr>
        <dsp:cNvPr id="0" name=""/>
        <dsp:cNvSpPr/>
      </dsp:nvSpPr>
      <dsp:spPr>
        <a:xfrm>
          <a:off x="1747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C6AED-5028-459A-BC2E-FE07F069331A}">
      <dsp:nvSpPr>
        <dsp:cNvPr id="0" name=""/>
        <dsp:cNvSpPr/>
      </dsp:nvSpPr>
      <dsp:spPr>
        <a:xfrm>
          <a:off x="559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/>
            <a:t>Data analyseren</a:t>
          </a:r>
          <a:endParaRPr lang="en-US" sz="4400" kern="1200"/>
        </a:p>
      </dsp:txBody>
      <dsp:txXfrm>
        <a:off x="559800" y="2821519"/>
        <a:ext cx="4320000" cy="720000"/>
      </dsp:txXfrm>
    </dsp:sp>
    <dsp:sp modelId="{CD7F557D-30E7-478C-AE7B-62A7FBFF8290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EC6FB-0AF8-4773-BC38-09CFCACE6AA0}">
      <dsp:nvSpPr>
        <dsp:cNvPr id="0" name=""/>
        <dsp:cNvSpPr/>
      </dsp:nvSpPr>
      <dsp:spPr>
        <a:xfrm>
          <a:off x="5635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/>
            <a:t>Acties ontwikkelen</a:t>
          </a:r>
          <a:endParaRPr lang="en-US" sz="4400" kern="1200"/>
        </a:p>
      </dsp:txBody>
      <dsp:txXfrm>
        <a:off x="5635800" y="282151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B79DA-A799-4BE8-8009-E3364F8068D7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B48EE-C3A3-412D-8956-DE69466683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29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08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64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20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4315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nl-BE" baseline="0" dirty="0"/>
          </a:p>
        </p:txBody>
      </p:sp>
    </p:spTree>
    <p:extLst>
      <p:ext uri="{BB962C8B-B14F-4D97-AF65-F5344CB8AC3E}">
        <p14:creationId xmlns:p14="http://schemas.microsoft.com/office/powerpoint/2010/main" val="72176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95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Weet niet of dit ergens in de </a:t>
            </a:r>
            <a:r>
              <a:rPr lang="nl-BE" dirty="0" err="1"/>
              <a:t>ppt</a:t>
            </a:r>
            <a:r>
              <a:rPr lang="nl-BE" dirty="0"/>
              <a:t> vermeld moet worden of ik dit gewoon zeg,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F938E-7FA6-4CB0-8D66-E42F0551B5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82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Bron van foto: https://www.equitytool.org/equity/</a:t>
            </a:r>
          </a:p>
          <a:p>
            <a:r>
              <a:rPr lang="nl-BE" dirty="0"/>
              <a:t>Ik weet niet hoe het zit met rechten om een afbeelding van internet te gebruiken, maar vindt dit wel een belangrijke afbeelding om te tonen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F938E-7FA6-4CB0-8D66-E42F0551B5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83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28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08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69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69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4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58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Wetenschappelijk invalshoek + sociale</a:t>
            </a:r>
            <a:r>
              <a:rPr lang="nl-BE" baseline="0" dirty="0"/>
              <a:t> invalshoek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55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E1D-6B9E-4717-85AF-7DFF865B3604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5A45-7729-471B-A380-AA1B2843EA3A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68C3-8A75-4976-96D5-9BE6246F15DF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091123VVSG225.jpg"/>
          <p:cNvPicPr>
            <a:picLocks noChangeAspect="1"/>
          </p:cNvPicPr>
          <p:nvPr userDrawn="1"/>
        </p:nvPicPr>
        <p:blipFill>
          <a:blip r:embed="rId2" cstate="print"/>
          <a:srcRect l="18920" r="22972"/>
          <a:stretch>
            <a:fillRect/>
          </a:stretch>
        </p:blipFill>
        <p:spPr>
          <a:xfrm>
            <a:off x="0" y="2714621"/>
            <a:ext cx="4095736" cy="3500462"/>
          </a:xfrm>
          <a:prstGeom prst="rect">
            <a:avLst/>
          </a:prstGeom>
        </p:spPr>
      </p:pic>
      <p:pic>
        <p:nvPicPr>
          <p:cNvPr id="6" name="Afbeelding 5" descr="VVSG_op_ppt_titelslide.png"/>
          <p:cNvPicPr>
            <a:picLocks noChangeAspect="1"/>
          </p:cNvPicPr>
          <p:nvPr/>
        </p:nvPicPr>
        <p:blipFill>
          <a:blip r:embed="rId3" cstate="print"/>
          <a:srcRect l="33594" b="2000"/>
          <a:stretch>
            <a:fillRect/>
          </a:stretch>
        </p:blipFill>
        <p:spPr>
          <a:xfrm>
            <a:off x="4095736" y="2714620"/>
            <a:ext cx="8096264" cy="35004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4421712" y="2890836"/>
            <a:ext cx="7175520" cy="2332044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4421712" y="5402268"/>
            <a:ext cx="7175520" cy="5381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2" name="Afbeelding 11" descr="VVSG_l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4576" y="558792"/>
            <a:ext cx="1913472" cy="1435104"/>
          </a:xfrm>
          <a:prstGeom prst="rect">
            <a:avLst/>
          </a:prstGeom>
        </p:spPr>
      </p:pic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44576" y="558792"/>
            <a:ext cx="1913472" cy="143510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3143229" y="2714620"/>
            <a:ext cx="952507" cy="350046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30376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768" y="0"/>
            <a:ext cx="9806544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768" y="1276344"/>
            <a:ext cx="11002464" cy="5022864"/>
          </a:xfrm>
        </p:spPr>
        <p:txBody>
          <a:bodyPr lIns="0" tIns="0" rIns="0" bIns="0"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6" name="Tekstvak 15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7" name="Rechthoek 16"/>
          <p:cNvSpPr/>
          <p:nvPr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Rechthoek 17"/>
          <p:cNvSpPr/>
          <p:nvPr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9" name="Afbeelding 18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F72CE508-7AE4-474C-A134-F4B01D1FC795}" type="datetime1">
              <a:rPr lang="nl-NL" smtClean="0"/>
              <a:t>15-6-2021</a:t>
            </a:fld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3" name="Rechthoek 22"/>
          <p:cNvSpPr/>
          <p:nvPr userDrawn="1"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4" name="Rechthoek 23"/>
          <p:cNvSpPr/>
          <p:nvPr userDrawn="1"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5" name="Afbeelding 24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0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091123VVSG064.jpg"/>
          <p:cNvPicPr>
            <a:picLocks noChangeAspect="1"/>
          </p:cNvPicPr>
          <p:nvPr userDrawn="1"/>
        </p:nvPicPr>
        <p:blipFill>
          <a:blip r:embed="rId2" cstate="print"/>
          <a:srcRect l="18017" t="8108" r="22524" b="2703"/>
          <a:stretch>
            <a:fillRect/>
          </a:stretch>
        </p:blipFill>
        <p:spPr>
          <a:xfrm>
            <a:off x="571461" y="3429000"/>
            <a:ext cx="3143272" cy="2357454"/>
          </a:xfrm>
          <a:prstGeom prst="rect">
            <a:avLst/>
          </a:prstGeom>
        </p:spPr>
      </p:pic>
      <p:pic>
        <p:nvPicPr>
          <p:cNvPr id="27" name="Afbeelding 26" descr="091123VVSG308.jpg"/>
          <p:cNvPicPr>
            <a:picLocks noChangeAspect="1"/>
          </p:cNvPicPr>
          <p:nvPr userDrawn="1"/>
        </p:nvPicPr>
        <p:blipFill>
          <a:blip r:embed="rId3" cstate="print"/>
          <a:srcRect l="29297" r="26260"/>
          <a:stretch>
            <a:fillRect/>
          </a:stretch>
        </p:blipFill>
        <p:spPr>
          <a:xfrm>
            <a:off x="10096528" y="3429000"/>
            <a:ext cx="2095472" cy="2357454"/>
          </a:xfrm>
          <a:prstGeom prst="rect">
            <a:avLst/>
          </a:prstGeom>
        </p:spPr>
      </p:pic>
      <p:pic>
        <p:nvPicPr>
          <p:cNvPr id="26" name="Afbeelding 25" descr="091029Lommel328.jpg"/>
          <p:cNvPicPr>
            <a:picLocks noChangeAspect="1"/>
          </p:cNvPicPr>
          <p:nvPr userDrawn="1"/>
        </p:nvPicPr>
        <p:blipFill>
          <a:blip r:embed="rId4" cstate="print"/>
          <a:srcRect l="43011" t="19531" r="26398" b="14631"/>
          <a:stretch>
            <a:fillRect/>
          </a:stretch>
        </p:blipFill>
        <p:spPr>
          <a:xfrm>
            <a:off x="0" y="1071546"/>
            <a:ext cx="2190680" cy="2357454"/>
          </a:xfrm>
          <a:prstGeom prst="rect">
            <a:avLst/>
          </a:prstGeom>
        </p:spPr>
      </p:pic>
      <p:pic>
        <p:nvPicPr>
          <p:cNvPr id="25" name="Afbeelding 24" descr="091029Lommel157.jpg"/>
          <p:cNvPicPr>
            <a:picLocks noChangeAspect="1"/>
          </p:cNvPicPr>
          <p:nvPr userDrawn="1"/>
        </p:nvPicPr>
        <p:blipFill>
          <a:blip r:embed="rId5" cstate="print"/>
          <a:srcRect l="14141" r="17172"/>
          <a:stretch>
            <a:fillRect/>
          </a:stretch>
        </p:blipFill>
        <p:spPr>
          <a:xfrm>
            <a:off x="3714733" y="1071546"/>
            <a:ext cx="3238523" cy="235745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2190723" y="1071546"/>
            <a:ext cx="1524011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 descr="VVSG_lo_RG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35299" y="2422524"/>
            <a:ext cx="1056216" cy="792162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1619219" y="1071546"/>
            <a:ext cx="571504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hthoek 13"/>
          <p:cNvSpPr/>
          <p:nvPr userDrawn="1"/>
        </p:nvSpPr>
        <p:spPr>
          <a:xfrm>
            <a:off x="6953256" y="1071546"/>
            <a:ext cx="1524011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5" name="Rechthoek 14"/>
          <p:cNvSpPr/>
          <p:nvPr userDrawn="1"/>
        </p:nvSpPr>
        <p:spPr>
          <a:xfrm>
            <a:off x="6381752" y="1071546"/>
            <a:ext cx="571504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6" name="Rechthoek 15"/>
          <p:cNvSpPr/>
          <p:nvPr userDrawn="1"/>
        </p:nvSpPr>
        <p:spPr>
          <a:xfrm>
            <a:off x="0" y="4572008"/>
            <a:ext cx="571461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7" name="Rechthoek 16"/>
          <p:cNvSpPr/>
          <p:nvPr userDrawn="1"/>
        </p:nvSpPr>
        <p:spPr>
          <a:xfrm>
            <a:off x="571461" y="4572008"/>
            <a:ext cx="571461" cy="1214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Rechthoek 17"/>
          <p:cNvSpPr/>
          <p:nvPr userDrawn="1"/>
        </p:nvSpPr>
        <p:spPr>
          <a:xfrm>
            <a:off x="3714733" y="4572008"/>
            <a:ext cx="1524011" cy="1214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9" name="Rechthoek 18"/>
          <p:cNvSpPr/>
          <p:nvPr userDrawn="1"/>
        </p:nvSpPr>
        <p:spPr>
          <a:xfrm>
            <a:off x="8477267" y="3429000"/>
            <a:ext cx="1619261" cy="1214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0" name="Rechthoek 19"/>
          <p:cNvSpPr/>
          <p:nvPr userDrawn="1"/>
        </p:nvSpPr>
        <p:spPr>
          <a:xfrm>
            <a:off x="10096528" y="3429000"/>
            <a:ext cx="571504" cy="1214446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528" y="6299209"/>
            <a:ext cx="7414704" cy="358775"/>
          </a:xfrm>
        </p:spPr>
        <p:txBody>
          <a:bodyPr lIns="0" tIns="0" rIns="0" bIns="0"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82528" y="5761044"/>
            <a:ext cx="7414704" cy="53816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7" name="Afbeelding 6" descr="091029Lommel058.jpg"/>
          <p:cNvPicPr>
            <a:picLocks noChangeAspect="1"/>
          </p:cNvPicPr>
          <p:nvPr userDrawn="1"/>
        </p:nvPicPr>
        <p:blipFill>
          <a:blip r:embed="rId7" cstate="print"/>
          <a:srcRect l="24000" r="7999" b="999"/>
          <a:stretch>
            <a:fillRect/>
          </a:stretch>
        </p:blipFill>
        <p:spPr>
          <a:xfrm>
            <a:off x="5238744" y="3429000"/>
            <a:ext cx="3238523" cy="2357454"/>
          </a:xfrm>
          <a:prstGeom prst="rect">
            <a:avLst/>
          </a:prstGeom>
        </p:spPr>
      </p:pic>
      <p:pic>
        <p:nvPicPr>
          <p:cNvPr id="8" name="Afbeelding 7" descr="091029Lommel346-79.jpg"/>
          <p:cNvPicPr>
            <a:picLocks noChangeAspect="1"/>
          </p:cNvPicPr>
          <p:nvPr userDrawn="1"/>
        </p:nvPicPr>
        <p:blipFill>
          <a:blip r:embed="rId8" cstate="print"/>
          <a:srcRect l="26000" t="999" r="7999"/>
          <a:stretch>
            <a:fillRect/>
          </a:stretch>
        </p:blipFill>
        <p:spPr>
          <a:xfrm>
            <a:off x="8477267" y="1071546"/>
            <a:ext cx="3143272" cy="235745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11620539" y="1071546"/>
            <a:ext cx="571461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4" name="Rechthoek 23"/>
          <p:cNvSpPr/>
          <p:nvPr userDrawn="1"/>
        </p:nvSpPr>
        <p:spPr>
          <a:xfrm>
            <a:off x="11049035" y="1071546"/>
            <a:ext cx="571504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0095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76344"/>
            <a:ext cx="5247216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5184" y="1276344"/>
            <a:ext cx="5247216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4768" y="0"/>
            <a:ext cx="9806544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6" name="Afbeelding 25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8" name="Rechthoek 27"/>
          <p:cNvSpPr/>
          <p:nvPr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9" name="Rechthoek 28"/>
          <p:cNvSpPr/>
          <p:nvPr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Rechthoek 29"/>
          <p:cNvSpPr/>
          <p:nvPr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BEF7F2FE-AD27-463E-AB46-DF53DD196401}" type="datetime1">
              <a:rPr lang="nl-NL" smtClean="0"/>
              <a:t>15-6-2021</a:t>
            </a:fld>
            <a:endParaRPr lang="nl-NL"/>
          </a:p>
        </p:txBody>
      </p:sp>
      <p:pic>
        <p:nvPicPr>
          <p:cNvPr id="16" name="Afbeelding 15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9" name="Rechthoek 18"/>
          <p:cNvSpPr/>
          <p:nvPr userDrawn="1"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1" name="Rechthoek 20"/>
          <p:cNvSpPr/>
          <p:nvPr userDrawn="1"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2" name="Rechthoek 21"/>
          <p:cNvSpPr/>
          <p:nvPr userDrawn="1"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3" name="Tekstvak 22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258026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76345"/>
            <a:ext cx="5247216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3285"/>
            <a:ext cx="5247216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5184" y="1276345"/>
            <a:ext cx="5247216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5184" y="2173285"/>
            <a:ext cx="5247216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594768" y="0"/>
            <a:ext cx="9806544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8" name="Afbeelding 2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Rechthoek 29"/>
          <p:cNvSpPr/>
          <p:nvPr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1" name="Rechthoek 30"/>
          <p:cNvSpPr/>
          <p:nvPr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2" name="Rechthoek 31"/>
          <p:cNvSpPr/>
          <p:nvPr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FA2BED8D-7F01-413E-B475-48655183AAC3}" type="datetime1">
              <a:rPr lang="nl-NL" smtClean="0"/>
              <a:t>15-6-2021</a:t>
            </a:fld>
            <a:endParaRPr lang="nl-NL"/>
          </a:p>
        </p:txBody>
      </p:sp>
      <p:pic>
        <p:nvPicPr>
          <p:cNvPr id="18" name="Afbeelding 1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1" name="Rechthoek 20"/>
          <p:cNvSpPr/>
          <p:nvPr userDrawn="1"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3" name="Rechthoek 22"/>
          <p:cNvSpPr/>
          <p:nvPr userDrawn="1"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4" name="Rechthoek 23"/>
          <p:cNvSpPr/>
          <p:nvPr userDrawn="1"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5" name="Tekstvak 24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200145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94768" y="0"/>
            <a:ext cx="9806544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Rechthoek 6"/>
          <p:cNvSpPr/>
          <p:nvPr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1" name="Rechthoek 10"/>
          <p:cNvSpPr/>
          <p:nvPr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Rechthoek 11"/>
          <p:cNvSpPr/>
          <p:nvPr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/>
          <p:cNvSpPr/>
          <p:nvPr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Afbeelding 13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EC7128A8-C365-4EDD-B60D-DE6FB2B95F14}" type="datetime1">
              <a:rPr lang="nl-NL" smtClean="0"/>
              <a:t>15-6-2021</a:t>
            </a:fld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594768" y="917569"/>
            <a:ext cx="55012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0" name="Rechthoek 19"/>
          <p:cNvSpPr/>
          <p:nvPr userDrawn="1"/>
        </p:nvSpPr>
        <p:spPr>
          <a:xfrm>
            <a:off x="6096000" y="917569"/>
            <a:ext cx="263102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1" name="Rechthoek 20"/>
          <p:cNvSpPr/>
          <p:nvPr userDrawn="1"/>
        </p:nvSpPr>
        <p:spPr>
          <a:xfrm>
            <a:off x="8727024" y="917569"/>
            <a:ext cx="191347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2" name="Rechthoek 21"/>
          <p:cNvSpPr/>
          <p:nvPr userDrawn="1"/>
        </p:nvSpPr>
        <p:spPr>
          <a:xfrm>
            <a:off x="10640496" y="917569"/>
            <a:ext cx="95673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3" name="Afbeelding 22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24" name="Tekstvak 23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255191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E531426-AFDD-40B1-A1DE-2C7CC2F05396}" type="datetime1">
              <a:rPr lang="nl-NL" smtClean="0"/>
              <a:t>15-6-2021</a:t>
            </a:fld>
            <a:endParaRPr lang="nl-NL"/>
          </a:p>
        </p:txBody>
      </p:sp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33232" y="200016"/>
            <a:ext cx="864000" cy="64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283665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091123VVSG092-2.jpg"/>
          <p:cNvPicPr>
            <a:picLocks noChangeAspect="1"/>
          </p:cNvPicPr>
          <p:nvPr userDrawn="1"/>
        </p:nvPicPr>
        <p:blipFill>
          <a:blip r:embed="rId2" cstate="print"/>
          <a:srcRect l="18930" t="4749" r="29662" b="14008"/>
          <a:stretch>
            <a:fillRect/>
          </a:stretch>
        </p:blipFill>
        <p:spPr>
          <a:xfrm>
            <a:off x="0" y="2357431"/>
            <a:ext cx="2666976" cy="21252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25792" y="2711448"/>
            <a:ext cx="8132256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225793" y="2352672"/>
            <a:ext cx="8132257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0" name="Afbeelding 29" descr="VVSG_l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4576" y="558792"/>
            <a:ext cx="1913472" cy="1435104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085C283C-9EBC-4510-9D7B-99DE29266E90}" type="datetime1">
              <a:rPr lang="nl-NL" smtClean="0"/>
              <a:t>15-6-2021</a:t>
            </a:fld>
            <a:endParaRPr lang="nl-NL"/>
          </a:p>
        </p:txBody>
      </p:sp>
      <p:pic>
        <p:nvPicPr>
          <p:cNvPr id="15" name="Afbeelding 14" descr="VVSG_l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4576" y="558792"/>
            <a:ext cx="1913472" cy="1435104"/>
          </a:xfrm>
          <a:prstGeom prst="rect">
            <a:avLst/>
          </a:prstGeom>
        </p:spPr>
      </p:pic>
      <p:sp>
        <p:nvSpPr>
          <p:cNvPr id="17" name="Tekstvak 16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1238216" y="2357430"/>
            <a:ext cx="1428760" cy="42862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9" name="Rechthoek 18"/>
          <p:cNvSpPr/>
          <p:nvPr userDrawn="1"/>
        </p:nvSpPr>
        <p:spPr>
          <a:xfrm>
            <a:off x="1238216" y="1928802"/>
            <a:ext cx="1428760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55409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8EF3-7CD3-40C6-8B8F-DAD90607AF83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4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091029Lommel228.jpg"/>
          <p:cNvPicPr>
            <a:picLocks noChangeAspect="1"/>
          </p:cNvPicPr>
          <p:nvPr userDrawn="1"/>
        </p:nvPicPr>
        <p:blipFill>
          <a:blip r:embed="rId2" cstate="print"/>
          <a:srcRect l="36751" r="26496"/>
          <a:stretch>
            <a:fillRect/>
          </a:stretch>
        </p:blipFill>
        <p:spPr>
          <a:xfrm>
            <a:off x="0" y="642142"/>
            <a:ext cx="4095736" cy="5573716"/>
          </a:xfrm>
          <a:prstGeom prst="rect">
            <a:avLst/>
          </a:prstGeom>
        </p:spPr>
      </p:pic>
      <p:pic>
        <p:nvPicPr>
          <p:cNvPr id="5" name="Afbeelding 4" descr="VVSG_op_ppt_dankslide.png"/>
          <p:cNvPicPr>
            <a:picLocks noChangeAspect="1"/>
          </p:cNvPicPr>
          <p:nvPr/>
        </p:nvPicPr>
        <p:blipFill>
          <a:blip r:embed="rId3" cstate="print"/>
          <a:srcRect l="33594" b="1267"/>
          <a:stretch>
            <a:fillRect/>
          </a:stretch>
        </p:blipFill>
        <p:spPr>
          <a:xfrm>
            <a:off x="4095736" y="649800"/>
            <a:ext cx="8096264" cy="5565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0080" y="2532060"/>
            <a:ext cx="6936336" cy="2511432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00080" y="5222880"/>
            <a:ext cx="6936336" cy="5381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3143229" y="642918"/>
            <a:ext cx="952507" cy="5572164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51213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1C0B0778-32B7-4A0C-872D-56D4921293E3}" type="datetime1">
              <a:rPr lang="nl-NL" smtClean="0"/>
              <a:t>15-6-2021</a:t>
            </a:fld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310973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76000" y="6534874"/>
            <a:ext cx="88498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528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88F615A3-DE69-4BF5-AB18-71504C3A25D9}" type="datetime1">
              <a:rPr lang="nl-NL" smtClean="0"/>
              <a:t>15-6-2021</a:t>
            </a:fld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594768" y="6534875"/>
            <a:ext cx="576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solidFill>
                  <a:schemeClr val="accent1"/>
                </a:solidFill>
              </a:rPr>
              <a:t>VVSG  -</a:t>
            </a:r>
          </a:p>
        </p:txBody>
      </p:sp>
    </p:spTree>
    <p:extLst>
      <p:ext uri="{BB962C8B-B14F-4D97-AF65-F5344CB8AC3E}">
        <p14:creationId xmlns:p14="http://schemas.microsoft.com/office/powerpoint/2010/main" val="1375645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solidFill>
          <a:srgbClr val="CF192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66753" cy="5844995"/>
          </a:xfrm>
          <a:custGeom>
            <a:avLst/>
            <a:gdLst>
              <a:gd name="connsiteX0" fmla="*/ 219525 w 285508"/>
              <a:gd name="connsiteY0" fmla="*/ 0 h 149667"/>
              <a:gd name="connsiteX1" fmla="*/ 13220 w 285508"/>
              <a:gd name="connsiteY1" fmla="*/ 0 h 149667"/>
              <a:gd name="connsiteX2" fmla="*/ 13220 w 285508"/>
              <a:gd name="connsiteY2" fmla="*/ 0 h 149667"/>
              <a:gd name="connsiteX3" fmla="*/ 11826 w 285508"/>
              <a:gd name="connsiteY3" fmla="*/ 61 h 149667"/>
              <a:gd name="connsiteX4" fmla="*/ 10552 w 285508"/>
              <a:gd name="connsiteY4" fmla="*/ 243 h 149667"/>
              <a:gd name="connsiteX5" fmla="*/ 9279 w 285508"/>
              <a:gd name="connsiteY5" fmla="*/ 607 h 149667"/>
              <a:gd name="connsiteX6" fmla="*/ 8066 w 285508"/>
              <a:gd name="connsiteY6" fmla="*/ 1031 h 149667"/>
              <a:gd name="connsiteX7" fmla="*/ 6914 w 285508"/>
              <a:gd name="connsiteY7" fmla="*/ 1577 h 149667"/>
              <a:gd name="connsiteX8" fmla="*/ 5822 w 285508"/>
              <a:gd name="connsiteY8" fmla="*/ 2244 h 149667"/>
              <a:gd name="connsiteX9" fmla="*/ 4791 w 285508"/>
              <a:gd name="connsiteY9" fmla="*/ 3032 h 149667"/>
              <a:gd name="connsiteX10" fmla="*/ 3881 w 285508"/>
              <a:gd name="connsiteY10" fmla="*/ 3881 h 149667"/>
              <a:gd name="connsiteX11" fmla="*/ 3032 w 285508"/>
              <a:gd name="connsiteY11" fmla="*/ 4791 h 149667"/>
              <a:gd name="connsiteX12" fmla="*/ 2244 w 285508"/>
              <a:gd name="connsiteY12" fmla="*/ 5822 h 149667"/>
              <a:gd name="connsiteX13" fmla="*/ 1577 w 285508"/>
              <a:gd name="connsiteY13" fmla="*/ 6914 h 149667"/>
              <a:gd name="connsiteX14" fmla="*/ 1031 w 285508"/>
              <a:gd name="connsiteY14" fmla="*/ 8066 h 149667"/>
              <a:gd name="connsiteX15" fmla="*/ 607 w 285508"/>
              <a:gd name="connsiteY15" fmla="*/ 9279 h 149667"/>
              <a:gd name="connsiteX16" fmla="*/ 243 w 285508"/>
              <a:gd name="connsiteY16" fmla="*/ 10552 h 149667"/>
              <a:gd name="connsiteX17" fmla="*/ 61 w 285508"/>
              <a:gd name="connsiteY17" fmla="*/ 11826 h 149667"/>
              <a:gd name="connsiteX18" fmla="*/ 0 w 285508"/>
              <a:gd name="connsiteY18" fmla="*/ 13220 h 149667"/>
              <a:gd name="connsiteX19" fmla="*/ 0 w 285508"/>
              <a:gd name="connsiteY19" fmla="*/ 136447 h 149667"/>
              <a:gd name="connsiteX20" fmla="*/ 0 w 285508"/>
              <a:gd name="connsiteY20" fmla="*/ 136447 h 149667"/>
              <a:gd name="connsiteX21" fmla="*/ 61 w 285508"/>
              <a:gd name="connsiteY21" fmla="*/ 137841 h 149667"/>
              <a:gd name="connsiteX22" fmla="*/ 243 w 285508"/>
              <a:gd name="connsiteY22" fmla="*/ 139115 h 149667"/>
              <a:gd name="connsiteX23" fmla="*/ 607 w 285508"/>
              <a:gd name="connsiteY23" fmla="*/ 140388 h 149667"/>
              <a:gd name="connsiteX24" fmla="*/ 1031 w 285508"/>
              <a:gd name="connsiteY24" fmla="*/ 141601 h 149667"/>
              <a:gd name="connsiteX25" fmla="*/ 1577 w 285508"/>
              <a:gd name="connsiteY25" fmla="*/ 142753 h 149667"/>
              <a:gd name="connsiteX26" fmla="*/ 2244 w 285508"/>
              <a:gd name="connsiteY26" fmla="*/ 143845 h 149667"/>
              <a:gd name="connsiteX27" fmla="*/ 3032 w 285508"/>
              <a:gd name="connsiteY27" fmla="*/ 144876 h 149667"/>
              <a:gd name="connsiteX28" fmla="*/ 3881 w 285508"/>
              <a:gd name="connsiteY28" fmla="*/ 145786 h 149667"/>
              <a:gd name="connsiteX29" fmla="*/ 4791 w 285508"/>
              <a:gd name="connsiteY29" fmla="*/ 146635 h 149667"/>
              <a:gd name="connsiteX30" fmla="*/ 5822 w 285508"/>
              <a:gd name="connsiteY30" fmla="*/ 147423 h 149667"/>
              <a:gd name="connsiteX31" fmla="*/ 6914 w 285508"/>
              <a:gd name="connsiteY31" fmla="*/ 148090 h 149667"/>
              <a:gd name="connsiteX32" fmla="*/ 8066 w 285508"/>
              <a:gd name="connsiteY32" fmla="*/ 148636 h 149667"/>
              <a:gd name="connsiteX33" fmla="*/ 9279 w 285508"/>
              <a:gd name="connsiteY33" fmla="*/ 149060 h 149667"/>
              <a:gd name="connsiteX34" fmla="*/ 10552 w 285508"/>
              <a:gd name="connsiteY34" fmla="*/ 149424 h 149667"/>
              <a:gd name="connsiteX35" fmla="*/ 11826 w 285508"/>
              <a:gd name="connsiteY35" fmla="*/ 149606 h 149667"/>
              <a:gd name="connsiteX36" fmla="*/ 13220 w 285508"/>
              <a:gd name="connsiteY36" fmla="*/ 149667 h 149667"/>
              <a:gd name="connsiteX37" fmla="*/ 272288 w 285508"/>
              <a:gd name="connsiteY37" fmla="*/ 149667 h 149667"/>
              <a:gd name="connsiteX38" fmla="*/ 272288 w 285508"/>
              <a:gd name="connsiteY38" fmla="*/ 149667 h 149667"/>
              <a:gd name="connsiteX39" fmla="*/ 273682 w 285508"/>
              <a:gd name="connsiteY39" fmla="*/ 149606 h 149667"/>
              <a:gd name="connsiteX40" fmla="*/ 274956 w 285508"/>
              <a:gd name="connsiteY40" fmla="*/ 149424 h 149667"/>
              <a:gd name="connsiteX41" fmla="*/ 276229 w 285508"/>
              <a:gd name="connsiteY41" fmla="*/ 149060 h 149667"/>
              <a:gd name="connsiteX42" fmla="*/ 277442 w 285508"/>
              <a:gd name="connsiteY42" fmla="*/ 148636 h 149667"/>
              <a:gd name="connsiteX43" fmla="*/ 278594 w 285508"/>
              <a:gd name="connsiteY43" fmla="*/ 148090 h 149667"/>
              <a:gd name="connsiteX44" fmla="*/ 279686 w 285508"/>
              <a:gd name="connsiteY44" fmla="*/ 147423 h 149667"/>
              <a:gd name="connsiteX45" fmla="*/ 280717 w 285508"/>
              <a:gd name="connsiteY45" fmla="*/ 146635 h 149667"/>
              <a:gd name="connsiteX46" fmla="*/ 281627 w 285508"/>
              <a:gd name="connsiteY46" fmla="*/ 145786 h 149667"/>
              <a:gd name="connsiteX47" fmla="*/ 282476 w 285508"/>
              <a:gd name="connsiteY47" fmla="*/ 144876 h 149667"/>
              <a:gd name="connsiteX48" fmla="*/ 283264 w 285508"/>
              <a:gd name="connsiteY48" fmla="*/ 143845 h 149667"/>
              <a:gd name="connsiteX49" fmla="*/ 283931 w 285508"/>
              <a:gd name="connsiteY49" fmla="*/ 142753 h 149667"/>
              <a:gd name="connsiteX50" fmla="*/ 284477 w 285508"/>
              <a:gd name="connsiteY50" fmla="*/ 141601 h 149667"/>
              <a:gd name="connsiteX51" fmla="*/ 284901 w 285508"/>
              <a:gd name="connsiteY51" fmla="*/ 140388 h 149667"/>
              <a:gd name="connsiteX52" fmla="*/ 285265 w 285508"/>
              <a:gd name="connsiteY52" fmla="*/ 139115 h 149667"/>
              <a:gd name="connsiteX53" fmla="*/ 285447 w 285508"/>
              <a:gd name="connsiteY53" fmla="*/ 137841 h 149667"/>
              <a:gd name="connsiteX54" fmla="*/ 285508 w 285508"/>
              <a:gd name="connsiteY54" fmla="*/ 136447 h 149667"/>
              <a:gd name="connsiteX55" fmla="*/ 285508 w 285508"/>
              <a:gd name="connsiteY55" fmla="*/ 32626 h 149667"/>
              <a:gd name="connsiteX0" fmla="*/ 219525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  <a:gd name="connsiteX0" fmla="*/ 201136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5936" h="149667" fill="none" extrusionOk="0">
                <a:moveTo>
                  <a:pt x="201136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cubicBezTo>
                  <a:pt x="182" y="10977"/>
                  <a:pt x="122" y="11401"/>
                  <a:pt x="61" y="11826"/>
                </a:cubicBezTo>
                <a:cubicBezTo>
                  <a:pt x="41" y="12291"/>
                  <a:pt x="20" y="12755"/>
                  <a:pt x="0" y="13220"/>
                </a:cubicBezTo>
                <a:lnTo>
                  <a:pt x="0" y="136447"/>
                </a:lnTo>
                <a:lnTo>
                  <a:pt x="0" y="136447"/>
                </a:lnTo>
                <a:cubicBezTo>
                  <a:pt x="20" y="136912"/>
                  <a:pt x="41" y="137376"/>
                  <a:pt x="61" y="137841"/>
                </a:cubicBezTo>
                <a:cubicBezTo>
                  <a:pt x="122" y="138266"/>
                  <a:pt x="182" y="138690"/>
                  <a:pt x="243" y="139115"/>
                </a:cubicBez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cubicBezTo>
                  <a:pt x="285326" y="138690"/>
                  <a:pt x="285386" y="138266"/>
                  <a:pt x="285447" y="137841"/>
                </a:cubicBezTo>
                <a:cubicBezTo>
                  <a:pt x="285467" y="137376"/>
                  <a:pt x="285488" y="136912"/>
                  <a:pt x="285508" y="136447"/>
                </a:cubicBezTo>
                <a:cubicBezTo>
                  <a:pt x="285651" y="104691"/>
                  <a:pt x="285793" y="72935"/>
                  <a:pt x="285936" y="4117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4180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1 kol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738096"/>
            <a:ext cx="10027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112889"/>
            <a:ext cx="10027001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39994" lvl="0" indent="-239994"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8879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1 kolom (veel tekst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16018" y="721835"/>
            <a:ext cx="11039999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67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16018" y="2080367"/>
            <a:ext cx="11039999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39994" lvl="0" indent="-239994"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3" name="Rechte verbindingslijn 2"/>
          <p:cNvCxnSpPr/>
          <p:nvPr userDrawn="1"/>
        </p:nvCxnSpPr>
        <p:spPr>
          <a:xfrm>
            <a:off x="616017" y="6035336"/>
            <a:ext cx="11040000" cy="0"/>
          </a:xfrm>
          <a:prstGeom prst="line">
            <a:avLst/>
          </a:pr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5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el">
    <p:bg>
      <p:bgPr>
        <a:solidFill>
          <a:srgbClr val="CF192C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8285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solidFill>
          <a:srgbClr val="CF192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66753" cy="5844995"/>
          </a:xfrm>
          <a:custGeom>
            <a:avLst/>
            <a:gdLst>
              <a:gd name="connsiteX0" fmla="*/ 219525 w 285508"/>
              <a:gd name="connsiteY0" fmla="*/ 0 h 149667"/>
              <a:gd name="connsiteX1" fmla="*/ 13220 w 285508"/>
              <a:gd name="connsiteY1" fmla="*/ 0 h 149667"/>
              <a:gd name="connsiteX2" fmla="*/ 13220 w 285508"/>
              <a:gd name="connsiteY2" fmla="*/ 0 h 149667"/>
              <a:gd name="connsiteX3" fmla="*/ 11826 w 285508"/>
              <a:gd name="connsiteY3" fmla="*/ 61 h 149667"/>
              <a:gd name="connsiteX4" fmla="*/ 10552 w 285508"/>
              <a:gd name="connsiteY4" fmla="*/ 243 h 149667"/>
              <a:gd name="connsiteX5" fmla="*/ 9279 w 285508"/>
              <a:gd name="connsiteY5" fmla="*/ 607 h 149667"/>
              <a:gd name="connsiteX6" fmla="*/ 8066 w 285508"/>
              <a:gd name="connsiteY6" fmla="*/ 1031 h 149667"/>
              <a:gd name="connsiteX7" fmla="*/ 6914 w 285508"/>
              <a:gd name="connsiteY7" fmla="*/ 1577 h 149667"/>
              <a:gd name="connsiteX8" fmla="*/ 5822 w 285508"/>
              <a:gd name="connsiteY8" fmla="*/ 2244 h 149667"/>
              <a:gd name="connsiteX9" fmla="*/ 4791 w 285508"/>
              <a:gd name="connsiteY9" fmla="*/ 3032 h 149667"/>
              <a:gd name="connsiteX10" fmla="*/ 3881 w 285508"/>
              <a:gd name="connsiteY10" fmla="*/ 3881 h 149667"/>
              <a:gd name="connsiteX11" fmla="*/ 3032 w 285508"/>
              <a:gd name="connsiteY11" fmla="*/ 4791 h 149667"/>
              <a:gd name="connsiteX12" fmla="*/ 2244 w 285508"/>
              <a:gd name="connsiteY12" fmla="*/ 5822 h 149667"/>
              <a:gd name="connsiteX13" fmla="*/ 1577 w 285508"/>
              <a:gd name="connsiteY13" fmla="*/ 6914 h 149667"/>
              <a:gd name="connsiteX14" fmla="*/ 1031 w 285508"/>
              <a:gd name="connsiteY14" fmla="*/ 8066 h 149667"/>
              <a:gd name="connsiteX15" fmla="*/ 607 w 285508"/>
              <a:gd name="connsiteY15" fmla="*/ 9279 h 149667"/>
              <a:gd name="connsiteX16" fmla="*/ 243 w 285508"/>
              <a:gd name="connsiteY16" fmla="*/ 10552 h 149667"/>
              <a:gd name="connsiteX17" fmla="*/ 61 w 285508"/>
              <a:gd name="connsiteY17" fmla="*/ 11826 h 149667"/>
              <a:gd name="connsiteX18" fmla="*/ 0 w 285508"/>
              <a:gd name="connsiteY18" fmla="*/ 13220 h 149667"/>
              <a:gd name="connsiteX19" fmla="*/ 0 w 285508"/>
              <a:gd name="connsiteY19" fmla="*/ 136447 h 149667"/>
              <a:gd name="connsiteX20" fmla="*/ 0 w 285508"/>
              <a:gd name="connsiteY20" fmla="*/ 136447 h 149667"/>
              <a:gd name="connsiteX21" fmla="*/ 61 w 285508"/>
              <a:gd name="connsiteY21" fmla="*/ 137841 h 149667"/>
              <a:gd name="connsiteX22" fmla="*/ 243 w 285508"/>
              <a:gd name="connsiteY22" fmla="*/ 139115 h 149667"/>
              <a:gd name="connsiteX23" fmla="*/ 607 w 285508"/>
              <a:gd name="connsiteY23" fmla="*/ 140388 h 149667"/>
              <a:gd name="connsiteX24" fmla="*/ 1031 w 285508"/>
              <a:gd name="connsiteY24" fmla="*/ 141601 h 149667"/>
              <a:gd name="connsiteX25" fmla="*/ 1577 w 285508"/>
              <a:gd name="connsiteY25" fmla="*/ 142753 h 149667"/>
              <a:gd name="connsiteX26" fmla="*/ 2244 w 285508"/>
              <a:gd name="connsiteY26" fmla="*/ 143845 h 149667"/>
              <a:gd name="connsiteX27" fmla="*/ 3032 w 285508"/>
              <a:gd name="connsiteY27" fmla="*/ 144876 h 149667"/>
              <a:gd name="connsiteX28" fmla="*/ 3881 w 285508"/>
              <a:gd name="connsiteY28" fmla="*/ 145786 h 149667"/>
              <a:gd name="connsiteX29" fmla="*/ 4791 w 285508"/>
              <a:gd name="connsiteY29" fmla="*/ 146635 h 149667"/>
              <a:gd name="connsiteX30" fmla="*/ 5822 w 285508"/>
              <a:gd name="connsiteY30" fmla="*/ 147423 h 149667"/>
              <a:gd name="connsiteX31" fmla="*/ 6914 w 285508"/>
              <a:gd name="connsiteY31" fmla="*/ 148090 h 149667"/>
              <a:gd name="connsiteX32" fmla="*/ 8066 w 285508"/>
              <a:gd name="connsiteY32" fmla="*/ 148636 h 149667"/>
              <a:gd name="connsiteX33" fmla="*/ 9279 w 285508"/>
              <a:gd name="connsiteY33" fmla="*/ 149060 h 149667"/>
              <a:gd name="connsiteX34" fmla="*/ 10552 w 285508"/>
              <a:gd name="connsiteY34" fmla="*/ 149424 h 149667"/>
              <a:gd name="connsiteX35" fmla="*/ 11826 w 285508"/>
              <a:gd name="connsiteY35" fmla="*/ 149606 h 149667"/>
              <a:gd name="connsiteX36" fmla="*/ 13220 w 285508"/>
              <a:gd name="connsiteY36" fmla="*/ 149667 h 149667"/>
              <a:gd name="connsiteX37" fmla="*/ 272288 w 285508"/>
              <a:gd name="connsiteY37" fmla="*/ 149667 h 149667"/>
              <a:gd name="connsiteX38" fmla="*/ 272288 w 285508"/>
              <a:gd name="connsiteY38" fmla="*/ 149667 h 149667"/>
              <a:gd name="connsiteX39" fmla="*/ 273682 w 285508"/>
              <a:gd name="connsiteY39" fmla="*/ 149606 h 149667"/>
              <a:gd name="connsiteX40" fmla="*/ 274956 w 285508"/>
              <a:gd name="connsiteY40" fmla="*/ 149424 h 149667"/>
              <a:gd name="connsiteX41" fmla="*/ 276229 w 285508"/>
              <a:gd name="connsiteY41" fmla="*/ 149060 h 149667"/>
              <a:gd name="connsiteX42" fmla="*/ 277442 w 285508"/>
              <a:gd name="connsiteY42" fmla="*/ 148636 h 149667"/>
              <a:gd name="connsiteX43" fmla="*/ 278594 w 285508"/>
              <a:gd name="connsiteY43" fmla="*/ 148090 h 149667"/>
              <a:gd name="connsiteX44" fmla="*/ 279686 w 285508"/>
              <a:gd name="connsiteY44" fmla="*/ 147423 h 149667"/>
              <a:gd name="connsiteX45" fmla="*/ 280717 w 285508"/>
              <a:gd name="connsiteY45" fmla="*/ 146635 h 149667"/>
              <a:gd name="connsiteX46" fmla="*/ 281627 w 285508"/>
              <a:gd name="connsiteY46" fmla="*/ 145786 h 149667"/>
              <a:gd name="connsiteX47" fmla="*/ 282476 w 285508"/>
              <a:gd name="connsiteY47" fmla="*/ 144876 h 149667"/>
              <a:gd name="connsiteX48" fmla="*/ 283264 w 285508"/>
              <a:gd name="connsiteY48" fmla="*/ 143845 h 149667"/>
              <a:gd name="connsiteX49" fmla="*/ 283931 w 285508"/>
              <a:gd name="connsiteY49" fmla="*/ 142753 h 149667"/>
              <a:gd name="connsiteX50" fmla="*/ 284477 w 285508"/>
              <a:gd name="connsiteY50" fmla="*/ 141601 h 149667"/>
              <a:gd name="connsiteX51" fmla="*/ 284901 w 285508"/>
              <a:gd name="connsiteY51" fmla="*/ 140388 h 149667"/>
              <a:gd name="connsiteX52" fmla="*/ 285265 w 285508"/>
              <a:gd name="connsiteY52" fmla="*/ 139115 h 149667"/>
              <a:gd name="connsiteX53" fmla="*/ 285447 w 285508"/>
              <a:gd name="connsiteY53" fmla="*/ 137841 h 149667"/>
              <a:gd name="connsiteX54" fmla="*/ 285508 w 285508"/>
              <a:gd name="connsiteY54" fmla="*/ 136447 h 149667"/>
              <a:gd name="connsiteX55" fmla="*/ 285508 w 285508"/>
              <a:gd name="connsiteY55" fmla="*/ 32626 h 149667"/>
              <a:gd name="connsiteX0" fmla="*/ 219525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  <a:gd name="connsiteX0" fmla="*/ 201136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5936" h="149667" fill="none" extrusionOk="0">
                <a:moveTo>
                  <a:pt x="201136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cubicBezTo>
                  <a:pt x="182" y="10977"/>
                  <a:pt x="122" y="11401"/>
                  <a:pt x="61" y="11826"/>
                </a:cubicBezTo>
                <a:cubicBezTo>
                  <a:pt x="41" y="12291"/>
                  <a:pt x="20" y="12755"/>
                  <a:pt x="0" y="13220"/>
                </a:cubicBezTo>
                <a:lnTo>
                  <a:pt x="0" y="136447"/>
                </a:lnTo>
                <a:lnTo>
                  <a:pt x="0" y="136447"/>
                </a:lnTo>
                <a:cubicBezTo>
                  <a:pt x="20" y="136912"/>
                  <a:pt x="41" y="137376"/>
                  <a:pt x="61" y="137841"/>
                </a:cubicBezTo>
                <a:cubicBezTo>
                  <a:pt x="122" y="138266"/>
                  <a:pt x="182" y="138690"/>
                  <a:pt x="243" y="139115"/>
                </a:cubicBez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cubicBezTo>
                  <a:pt x="285326" y="138690"/>
                  <a:pt x="285386" y="138266"/>
                  <a:pt x="285447" y="137841"/>
                </a:cubicBezTo>
                <a:cubicBezTo>
                  <a:pt x="285467" y="137376"/>
                  <a:pt x="285488" y="136912"/>
                  <a:pt x="285508" y="136447"/>
                </a:cubicBezTo>
                <a:cubicBezTo>
                  <a:pt x="285651" y="104691"/>
                  <a:pt x="285793" y="72935"/>
                  <a:pt x="285936" y="4117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74508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1 kol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738096"/>
            <a:ext cx="10027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112889"/>
            <a:ext cx="10027001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39994" lvl="0" indent="-239994"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076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1 kolom (veel tekst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16018" y="721835"/>
            <a:ext cx="11039999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67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16018" y="2080367"/>
            <a:ext cx="11039999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39994" lvl="0" indent="-239994"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3" name="Rechte verbindingslijn 2"/>
          <p:cNvCxnSpPr/>
          <p:nvPr userDrawn="1"/>
        </p:nvCxnSpPr>
        <p:spPr>
          <a:xfrm>
            <a:off x="616017" y="6035336"/>
            <a:ext cx="11040000" cy="0"/>
          </a:xfrm>
          <a:prstGeom prst="line">
            <a:avLst/>
          </a:pr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972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FFCD-17A3-4422-9F4C-8C709B85345F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6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 gekleurd">
    <p:bg>
      <p:bgPr>
        <a:solidFill>
          <a:srgbClr val="CF192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126094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10946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c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7079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6DACF-3790-4D50-A21E-060611AC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5FE780-6EE4-411B-9EC1-16797167E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C4440-012D-4796-B73C-881545A2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964B3-B4C4-4650-BF79-117BC826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F80BF9-CA33-475A-B3F3-E4FB1D5C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69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9FE00-E5FE-4E1C-9AE4-C899C027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F1126-1623-4A1E-8C25-98E7FD85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DF038-F4EF-4446-854C-3DC6DDA6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7A7120-9A06-400E-8DC5-A32DDF5E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507BA3-B7F4-480C-A202-88EA085B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103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7FDF-1071-4467-A764-5D216091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338657-3285-4F90-B76E-0E3A84B8A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BD0AD9-7B32-4407-B7CA-63384FA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E1711-8ACA-4887-A14E-4BF50C6B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35C06-C29A-42EF-9EBD-0292A8D2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855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66AF0-5E93-4CE6-AAAF-FEA94685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FFEB2-10FB-41EE-A936-4177028A1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3E3FD4-C635-41E8-9B63-580B66A7F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06351F-3668-46A6-B961-C8384785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B109FA-483A-4DBA-A426-517429AA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485F26-D3CB-4B4E-9C8F-CE281B26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55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A8096-7654-4E95-936A-52655564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2D9C3-DF9B-4788-AC06-06E2FBAE4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4339C9-A0C5-4CC6-810B-6B6510DF0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1C63A2-32F5-4DAA-BDA1-16EE87ABE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63D66A-50E4-4B16-A968-A2C90CDA4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C261CA-D16A-409B-B82F-2441A824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9BDFC3-CCC6-476A-8A83-C51C9752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13DF87-53E5-4DC5-84FF-B7300C72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633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C293-F971-4928-A7BA-C159BA11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233FA-54F9-4D49-A490-9160AE6D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662C1-0F9E-4CC3-A2E0-5C909CA4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5AB6E8-0CFD-416B-BDBE-F5B70DD3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7265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A01D6C-F807-4EFF-9186-82F2F4C9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262B7B-C0EC-4A4B-90B7-0455788F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BEE534-3121-4137-9B3D-EF75986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4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E0B1-7E84-4B77-B917-BB6FB12806D4}" type="datetime1">
              <a:rPr lang="en-US" smtClean="0"/>
              <a:t>6/15/2021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3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EC220-F1DF-4EE2-9907-C6BE6101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62BF49-9159-49EF-A0A0-99B85B4A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9F7C80-67EC-43F4-8381-0CEC23B41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982A21-7ED6-415C-853B-66314919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5B8753-8475-49AE-BEFA-886B955A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A1F216-280B-41F8-A66A-1E7FE194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974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15192-13FB-407A-B6EE-4E94335B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D77A50-A8C4-4776-930F-FB3C1B9C5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E54B70-2CF7-41A2-805B-9FAACF98C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F2E388-68FF-44F2-96B4-457F08C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82F62F-DA46-43F5-8E3B-7E6966F3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5CFB17-CB9C-427F-8B74-83A5D587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0374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4C43-F25C-427D-B815-D7835857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FFB99A-30F5-4B18-867F-C4EDD292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B7833-C637-4B78-85CB-2EAF1E3D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37ABC1-3050-44CD-B179-AC73F6BB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AB05FC-0699-47E1-812B-847F4817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099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10C3DFC-528C-4DCE-A4D7-580DFF6EE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FDABD2-2CF6-4CFC-B54E-7B4D5FC3D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D6B01F-EAC5-478A-AAF6-1540AE37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19CBE8-6D81-4C53-A964-AFEBC714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205F7E-93A2-4458-8773-B106F9E5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13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4B042-2853-4ACC-8091-38FB8A11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D8B5BA-D9AD-4AB3-91F5-54B2AC36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DF05D0-965F-4CCB-A1E4-7AF9872A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D597-995F-412E-B05D-68A900EED9F4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C44DB-E9BA-447A-86A3-544DC97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755CFA-AC0E-457C-AC51-BF0E7E57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517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4CE48-04AA-4C88-8ECB-2D7912FD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F07FB8-08B2-4123-8000-A80B159A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C327CA-ACCD-4743-9CF8-A5F193A1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F21B-A208-47EE-8508-77BB2225422E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D73D12-F9A8-4D06-9F12-8589A236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E0157B-61E8-4322-892C-02034046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92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92D30-461F-4C54-86C8-C4B6C8F0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3B43EA-8F43-4C38-B5EC-299CE5BE1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FDB2D-4724-4825-8FD3-9F360C19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4D92-B802-4DD7-B00C-6FC940A2CF50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4E3842-57C1-4A94-B1C4-B0D7A295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C469EB-1D82-471F-BF49-E6EA68DC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356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EA21C-E100-4E55-8FD5-89226F6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B7922-8E95-4E1E-B7D7-3F82EA3D4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34AFB0-A0C5-4F1D-8DE3-B22130010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5528DA-52CD-497D-9583-ACD0F181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596-6A18-4524-BC0F-C2E62FBBBCC9}" type="datetime1">
              <a:rPr lang="en-US" smtClean="0"/>
              <a:t>6/15/2021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2063D-4926-4069-B6C0-804FB8D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298BAA-31F0-4B58-8847-E8EFD52B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816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445F2-FF88-46BF-9022-48A5180B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F29183-7CBA-44F7-84F1-232814EB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3C03F9-B01C-4C8C-AEBB-8E490B183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77170C-6303-4F12-A045-13FA6A3B9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923C5B-1048-4F47-979C-11396F95F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15BEE8F-5C4A-4A1C-AB45-E48D84C8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80EA-37DA-4A3A-994A-F0BFDBDFD94A}" type="datetime1">
              <a:rPr lang="en-US" smtClean="0"/>
              <a:t>6/15/2021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5D337D-74A4-4995-885B-0E8B4F95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5EA8B5-6FDA-45AA-BEF8-3AFC951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786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9AB0-3050-4D32-B123-071D718B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5A7C00-26AA-425D-A8D2-9E3D45EE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93F1-0CF8-4683-B091-29BE8F26D238}" type="datetime1">
              <a:rPr lang="en-US" smtClean="0"/>
              <a:t>6/15/2021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0E66B0-ACA3-4E8E-9A7C-796C98A2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271723-A6B2-4CB7-9A7A-97FC651C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524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7154-2646-4F0B-8C7C-E3F93B0A75EB}" type="datetime1">
              <a:rPr lang="en-US" smtClean="0"/>
              <a:t>6/15/2021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1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DC23BC-4B56-4550-83DF-1CF3563E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F1FD-4E05-43E7-B9B1-F692239D1FF4}" type="datetime1">
              <a:rPr lang="en-US" smtClean="0"/>
              <a:t>6/15/2021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82ACEE-862B-4857-8069-2800A9EA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C02CF8-6962-4960-9CC8-C5C471B6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496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3AF5-B4FA-4924-8D78-A95F3427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A4B39-2E61-48AA-BCD6-7082576F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326A15-E3CE-4F00-A1EE-7CB631F57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4B0987-D984-42D8-8169-A40BCC9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5B5A-678B-4FED-952A-8CE4994C99C9}" type="datetime1">
              <a:rPr lang="en-US" smtClean="0"/>
              <a:t>6/15/2021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8EC9B6-3CE6-4ED8-BEA7-6D9424BF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4EF0B4-E477-4AFB-BC5B-C6EA92C2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1250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1221-4757-407B-A086-0A1A8146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A6C27B-BEF6-48D2-88C6-4FD461051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D4FAE6-142C-46F9-A8D1-373344334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B91473-2AF4-44F0-94BD-DC5615C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EB2-5034-438A-A9A7-96A663ED9BDA}" type="datetime1">
              <a:rPr lang="en-US" smtClean="0"/>
              <a:t>6/15/2021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B055BC-473F-408F-8F9E-E030CDFD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63723-6BA3-4FEF-93AE-38A31818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767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01EE0-7D91-48A5-AEC8-2D9FDAA6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8D03C2-2598-4AE6-8FDA-F14215F83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14E374-EA7A-4138-A1DD-84A1C5EE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2C2-3D0A-44E5-B889-A54E3604BA85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CDD090-304F-457D-97B4-2E72123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F2D78-F419-423F-B248-8711D37E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168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578C75-B91F-4B77-9C22-5751FD5DB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18D1B1-9CE7-4B62-A365-BF33E05BF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DF384-9D94-44A8-98D4-20BFAFD3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673A-367E-43F5-A4FD-A32C68429BA6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091715-F354-4DA2-9D4C-48DC0F1C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431E95-E1A0-4E72-96EF-784E575F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02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B541-57F4-424A-9CC4-DFEDE2EE9848}" type="datetime1">
              <a:rPr lang="en-US" smtClean="0"/>
              <a:t>6/15/2021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2B38-87DF-441B-97DA-BE02AB92BBC2}" type="datetime1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ADF4E321-52A8-46D1-BA70-5BE117E11F04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5149A-64EE-4E9F-B813-143F4BB48856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4DD5D11C-2954-41D5-897C-951359DBA577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0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94768" y="379404"/>
            <a:ext cx="11002464" cy="10763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4768" y="1635120"/>
            <a:ext cx="11002464" cy="4484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40496" y="6534874"/>
            <a:ext cx="95673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06AC48D4-0261-43EE-BC70-44DBC6077774}" type="datetime1">
              <a:rPr lang="nl-NL" smtClean="0"/>
              <a:t>15-6-2021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2000" y="6534874"/>
            <a:ext cx="613012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webinar vaccinatie vreemdelingen en precaire groepen - Fabienne Crauwels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4"/>
            <a:ext cx="528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 </a:t>
            </a:r>
          </a:p>
        </p:txBody>
      </p:sp>
    </p:spTree>
    <p:extLst>
      <p:ext uri="{BB962C8B-B14F-4D97-AF65-F5344CB8AC3E}">
        <p14:creationId xmlns:p14="http://schemas.microsoft.com/office/powerpoint/2010/main" val="6939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265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CF002C"/>
        </a:buClr>
        <a:buSzPct val="80000"/>
        <a:buFont typeface="+mj-lt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149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696" r:id="rId6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CF002C"/>
        </a:buClr>
        <a:buSzPct val="80000"/>
        <a:buFont typeface="+mj-lt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117829-A9F7-4548-B07F-50EB159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6BD054-F94C-4BE3-B176-6BA3AD82C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2F885-2DF6-4AE1-A567-457675AD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098B-913F-4689-8A5C-6980D65C17DC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DCD0D8-928A-42EE-92C9-D8EF0F0DB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FFE181-14A3-4FCC-964B-127E1B626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1774-35C6-4E8C-B2B6-A67288DAC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59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95B94E-13CB-4E2F-9362-447DB5E3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F887B8-B8C2-4F00-8DCB-7C2F98EBF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67304-93F2-45E4-9EF4-F6290ADF8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6AB4-71FB-4E3A-A6E4-B789897B0375}" type="datetime1">
              <a:rPr lang="en-US" smtClean="0"/>
              <a:t>6/15/2021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1A2ED-BB6F-411B-BE3C-9C3512FDB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7B227B-5D7D-4559-AB10-09F51FFC2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1D65-1A7E-4852-9D32-A39C03EB2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5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s.fedasil.be/nl/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fedasilinfo.be/nl/vaccinatie-coronavirus" TargetMode="External"/><Relationship Id="rId4" Type="http://schemas.openxmlformats.org/officeDocument/2006/relationships/hyperlink" Target="http://www.fedasilinfo.b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gratie-inburgering.be/corona-meertalige-info" TargetMode="External"/><Relationship Id="rId13" Type="http://schemas.openxmlformats.org/officeDocument/2006/relationships/hyperlink" Target="https://www.youtube.com/watch?v=x76T3zQTt_Y" TargetMode="External"/><Relationship Id="rId3" Type="http://schemas.openxmlformats.org/officeDocument/2006/relationships/hyperlink" Target="https://www.fedasilinfo.be/nl/vaccinatie-coronavirus" TargetMode="External"/><Relationship Id="rId7" Type="http://schemas.openxmlformats.org/officeDocument/2006/relationships/hyperlink" Target="https://www.health.gov.au/resources/video/how-covid-19-vaccines-work-arabic" TargetMode="External"/><Relationship Id="rId12" Type="http://schemas.openxmlformats.org/officeDocument/2006/relationships/hyperlink" Target="https://dezuidpoortgent.be/wat-mag-vaccin/" TargetMode="External"/><Relationship Id="rId17" Type="http://schemas.openxmlformats.org/officeDocument/2006/relationships/hyperlink" Target="https://www.who.int/emergencies/diseases/novel-coronavirus-2019/advice-for-public/myth-busters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www.youtube.com/watch?v=B-aaVh0BQSw&amp;t=1s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aatjevaccineren.be/uitnodigingsbrief-covid-19-vaccinatie-in-andere-talen?s=03" TargetMode="External"/><Relationship Id="rId11" Type="http://schemas.openxmlformats.org/officeDocument/2006/relationships/hyperlink" Target="https://www.vrt.be/vrtnws/nl/2020/12/29/10-vragen-over-de-vaccins/" TargetMode="External"/><Relationship Id="rId5" Type="http://schemas.openxmlformats.org/officeDocument/2006/relationships/hyperlink" Target="https://www.info-coronavirus.be/en/vaccination-info/" TargetMode="External"/><Relationship Id="rId15" Type="http://schemas.openxmlformats.org/officeDocument/2006/relationships/hyperlink" Target="https://www.youtube.com/watch?v=dvtbY_FkFLY" TargetMode="External"/><Relationship Id="rId10" Type="http://schemas.openxmlformats.org/officeDocument/2006/relationships/hyperlink" Target="https://www.youtube.com/watch?v=nWC0loLNd4k" TargetMode="External"/><Relationship Id="rId4" Type="http://schemas.openxmlformats.org/officeDocument/2006/relationships/hyperlink" Target="https://www.laatjevaccineren.be/" TargetMode="External"/><Relationship Id="rId9" Type="http://schemas.openxmlformats.org/officeDocument/2006/relationships/hyperlink" Target="https://www.youtube.com/watch?v=Ebx8VsCk4J4&amp;t=77s" TargetMode="External"/><Relationship Id="rId14" Type="http://schemas.openxmlformats.org/officeDocument/2006/relationships/hyperlink" Target="https://www.youtube.com/watch?v=ZH7LWy6Wax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atjevaccineren.be/sites/default/files/atoms/files/Nota%20speciale%20procedures%20allocatie_20210526.pdf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www.laatjevaccineren.be%2Fsites%2Fdefault%2Ffiles%2Fatoms%2Ffiles%2FNota%2520speciale%2520procedures%2520allocatie_20210526.pdf&amp;data=04%7C01%7Cveerle.cortebeeck%40VVSG.be%7C40f9feb56eb34a87bb9708d92a48e22a%7C416a27b7d5b247b68a3da39392c4d6b4%7C0%7C0%7C637587316496419878%7CUnknown%7CTWFpbGZsb3d8eyJWIjoiMC4wLjAwMDAiLCJQIjoiV2luMzIiLCJBTiI6Ik1haWwiLCJXVCI6Mn0%3D%7C1000&amp;sdata=YE89bZc9zK6jA8WwIwfydcRmpfxImPO2WwfLTVzITNw%3D&amp;reserved=0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www.vvsg.be%2Fkennisitem%2Fvvsg%2Fanderstaligen-meertalige-info&amp;data=04%7C01%7Cveerle.cortebeeck%40VVSG.be%7C193caf2210754c0c63e408d92cefef22%7C416a27b7d5b247b68a3da39392c4d6b4%7C0%7C0%7C637590231289515306%7CUnknown%7CTWFpbGZsb3d8eyJWIjoiMC4wLjAwMDAiLCJQIjoiV2luMzIiLCJBTiI6Ik1haWwiLCJXVCI6Mn0%3D%7C1000&amp;sdata=ruMe5PsO6LfzQMmNULQZBNRmCo0b7aG8eKV3JRvsglc%3D&amp;reserved=0" TargetMode="External"/><Relationship Id="rId2" Type="http://schemas.openxmlformats.org/officeDocument/2006/relationships/hyperlink" Target="https://www.vvsg.be/nieuws/covid-vaccinatie-specifiek-doelgroepen-bereik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ur02.safelinks.protection.outlook.com/?url=https%3A%2F%2Fwww.laatjevaccineren.be%2Fsites%2Fdefault%2Ffiles%2Fatoms%2Ffiles%2FInspiratienota%2520vaccinatiestrategie%2520voor%2520kwetsbare%2520personen.pdf&amp;data=04%7C01%7Cveerle.cortebeeck%40VVSG.be%7C40f9feb56eb34a87bb9708d92a48e22a%7C416a27b7d5b247b68a3da39392c4d6b4%7C0%7C0%7C637587316496409923%7CUnknown%7CTWFpbGZsb3d8eyJWIjoiMC4wLjAwMDAiLCJQIjoiV2luMzIiLCJBTiI6Ik1haWwiLCJXVCI6Mn0%3D%7C1000&amp;sdata=QuBURmdVd3y89lqynWmQovrRqZxagh1HEybs8AIqJVY%3D&amp;reserved=0" TargetMode="External"/><Relationship Id="rId4" Type="http://schemas.openxmlformats.org/officeDocument/2006/relationships/hyperlink" Target="https://www.vvsg.be/kennisitem/vvsg/vaccinatiecentru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atjevaccineren.be/populatiemanagement-vaccinatiebereidheid-bij-specifieke-groepen-verhogen" TargetMode="Externa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Veerle.Cortebeeck@vvsg.be" TargetMode="External"/><Relationship Id="rId2" Type="http://schemas.openxmlformats.org/officeDocument/2006/relationships/hyperlink" Target="https://eur02.safelinks.protection.outlook.com/?url=https%3A%2F%2Fwww.vvsg.be%2Fkennisitem%2Fvvsg%2Fvaccinatiecentrum&amp;data=04%7C01%7Cveerle.cortebeeck%40VVSG.be%7C5ad17f0d7b464b0aa74b08d92bfd849d%7C416a27b7d5b247b68a3da39392c4d6b4%7C0%7C0%7C637589190117582938%7CUnknown%7CTWFpbGZsb3d8eyJWIjoiMC4wLjAwMDAiLCJQIjoiV2luMzIiLCJBTiI6Ik1haWwiLCJXVCI6Mn0%3D%7C1000&amp;sdata=b86LcwRco9qsuHCRV8DrRih4WFsu7pD1Ahim6KWL76o%3D&amp;reserved=0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eg"/><Relationship Id="rId5" Type="http://schemas.openxmlformats.org/officeDocument/2006/relationships/hyperlink" Target="mailto:Fabienne.Crauwels@vvsg.be" TargetMode="External"/><Relationship Id="rId4" Type="http://schemas.openxmlformats.org/officeDocument/2006/relationships/hyperlink" Target="mailto:Elke.Verlinden@vvsg.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06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0CD11-2C8C-423F-BC76-AD4B04A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72" y="2219093"/>
            <a:ext cx="4061241" cy="3265369"/>
          </a:xfrm>
          <a:solidFill>
            <a:srgbClr val="506C65"/>
          </a:solidFill>
          <a:ln>
            <a:solidFill>
              <a:srgbClr val="506C65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WELKOM</a:t>
            </a:r>
            <a:r>
              <a:rPr lang="en-US" sz="51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 </a:t>
            </a:r>
            <a:br>
              <a:rPr lang="en-US" sz="49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</a:br>
            <a:br>
              <a:rPr lang="en-US" sz="44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</a:br>
            <a:r>
              <a:rPr lang="en-US" sz="3300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We </a:t>
            </a:r>
            <a:r>
              <a:rPr lang="en-US" sz="3300" err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starten</a:t>
            </a:r>
            <a:r>
              <a:rPr lang="en-US" sz="3300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 om </a:t>
            </a:r>
            <a:r>
              <a:rPr lang="en-US" sz="33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13.30 </a:t>
            </a:r>
            <a:r>
              <a:rPr lang="en-US" sz="3300" b="1" err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uur</a:t>
            </a:r>
            <a:endParaRPr lang="en-US" sz="3300" b="1">
              <a:solidFill>
                <a:srgbClr val="FFFFFF"/>
              </a:solidFill>
              <a:highlight>
                <a:srgbClr val="506C65"/>
              </a:highlight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3AB1684-AD58-4CCE-B266-851BD5F10DA1}"/>
              </a:ext>
            </a:extLst>
          </p:cNvPr>
          <p:cNvSpPr txBox="1"/>
          <p:nvPr/>
        </p:nvSpPr>
        <p:spPr>
          <a:xfrm>
            <a:off x="4919305" y="1575162"/>
            <a:ext cx="6985150" cy="1384995"/>
          </a:xfrm>
          <a:prstGeom prst="rect">
            <a:avLst/>
          </a:prstGeom>
          <a:solidFill>
            <a:srgbClr val="506C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  <a:b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l-BE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Vaccinatie vreemdelingen en precaire groepen</a:t>
            </a:r>
            <a:endParaRPr lang="nl-BE" sz="2600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798CFFA-068E-4A59-BC50-7DA6308990DD}"/>
              </a:ext>
            </a:extLst>
          </p:cNvPr>
          <p:cNvSpPr/>
          <p:nvPr/>
        </p:nvSpPr>
        <p:spPr>
          <a:xfrm>
            <a:off x="573852" y="3580190"/>
            <a:ext cx="3383280" cy="178905"/>
          </a:xfrm>
          <a:prstGeom prst="rect">
            <a:avLst/>
          </a:prstGeom>
          <a:solidFill>
            <a:srgbClr val="506C65"/>
          </a:solidFill>
          <a:ln>
            <a:solidFill>
              <a:srgbClr val="506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46D571A7-DAE9-4581-828B-6EBBEAAD2CFD}"/>
              </a:ext>
            </a:extLst>
          </p:cNvPr>
          <p:cNvCxnSpPr>
            <a:cxnSpLocks/>
          </p:cNvCxnSpPr>
          <p:nvPr/>
        </p:nvCxnSpPr>
        <p:spPr>
          <a:xfrm>
            <a:off x="502872" y="4474741"/>
            <a:ext cx="3870690" cy="0"/>
          </a:xfrm>
          <a:prstGeom prst="line">
            <a:avLst/>
          </a:prstGeom>
          <a:ln w="31750">
            <a:solidFill>
              <a:srgbClr val="7A9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748B803-BA12-40EA-9560-B5D167D8A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33" y="6184052"/>
            <a:ext cx="620327" cy="62032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122ED590-6F40-4F76-85FA-3EE966B036AF}"/>
              </a:ext>
            </a:extLst>
          </p:cNvPr>
          <p:cNvSpPr txBox="1"/>
          <p:nvPr/>
        </p:nvSpPr>
        <p:spPr>
          <a:xfrm>
            <a:off x="4934788" y="3249027"/>
            <a:ext cx="6969667" cy="1723549"/>
          </a:xfrm>
          <a:prstGeom prst="rect">
            <a:avLst/>
          </a:prstGeom>
          <a:solidFill>
            <a:srgbClr val="506C65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zenden uit via </a:t>
            </a: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Teams Live Events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Volg via: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Teams App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Browser (Chrome, Firefox of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Edge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Technische problemen?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 naar </a:t>
            </a:r>
            <a:r>
              <a:rPr lang="nl-BE" dirty="0">
                <a:solidFill>
                  <a:schemeClr val="bg1"/>
                </a:solidFill>
                <a:latin typeface="Calibri" panose="020F0502020204030204"/>
              </a:rPr>
              <a:t>elke.vandenwijngaert@vvsg.be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C97B131-B3D7-4B30-A241-B35DC7A3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38502" y="673928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3" dirty="0">
                <a:solidFill>
                  <a:srgbClr val="C00000"/>
                </a:solidFill>
              </a:rPr>
              <a:t>Impact op </a:t>
            </a:r>
            <a:r>
              <a:rPr lang="en" sz="5333" dirty="0"/>
              <a:t>uitstroom</a:t>
            </a:r>
            <a:endParaRPr sz="5333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77331" y="1777703"/>
            <a:ext cx="10758965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Verlenging artikel 7 (einde materiële hulp)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Toegekend tot 48u na tweede dosis</a:t>
            </a: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Uitstel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nl-BE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 en 2</a:t>
            </a:r>
            <a:r>
              <a:rPr lang="nl-BE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 uitstel volgens gekende procedure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nl-BE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 uitstel zal toegekend worden indien 2</a:t>
            </a:r>
            <a:r>
              <a:rPr lang="nl-BE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 dosis in die periode</a:t>
            </a:r>
          </a:p>
        </p:txBody>
      </p:sp>
      <p:grpSp>
        <p:nvGrpSpPr>
          <p:cNvPr id="5" name="Shape 104"/>
          <p:cNvGrpSpPr/>
          <p:nvPr/>
        </p:nvGrpSpPr>
        <p:grpSpPr>
          <a:xfrm>
            <a:off x="10835298" y="449179"/>
            <a:ext cx="624317" cy="917384"/>
            <a:chOff x="6730350" y="2315900"/>
            <a:chExt cx="257700" cy="420100"/>
          </a:xfrm>
        </p:grpSpPr>
        <p:sp>
          <p:nvSpPr>
            <p:cNvPr id="6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466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2500" y="3999833"/>
            <a:ext cx="10363200" cy="206181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Sensibilisering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0415100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" sz="12800" kern="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</a:t>
            </a:r>
            <a:endParaRPr sz="12800" kern="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689310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38502" y="673928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3" dirty="0">
                <a:solidFill>
                  <a:srgbClr val="C00000"/>
                </a:solidFill>
              </a:rPr>
              <a:t>Sensibilisering</a:t>
            </a:r>
            <a:r>
              <a:rPr lang="en" sz="5333" dirty="0"/>
              <a:t>smateriaal </a:t>
            </a:r>
            <a:endParaRPr sz="5333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77331" y="1777703"/>
            <a:ext cx="10827987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nl-BE" b="1" dirty="0"/>
              <a:t>Beperkt</a:t>
            </a:r>
            <a:r>
              <a:rPr lang="nl-BE" dirty="0"/>
              <a:t> aantal boodschappen: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Dankzij </a:t>
            </a:r>
            <a:r>
              <a:rPr lang="nl-BE" b="1" dirty="0">
                <a:solidFill>
                  <a:srgbClr val="CF142C"/>
                </a:solidFill>
              </a:rPr>
              <a:t>groepsimmuniteit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/>
              <a:t>kunnen we het virus verslaan </a:t>
            </a:r>
          </a:p>
          <a:p>
            <a:endParaRPr lang="nl-BE" dirty="0"/>
          </a:p>
          <a:p>
            <a:r>
              <a:rPr lang="nl-BE" dirty="0"/>
              <a:t>Als we ons laten vaccineren, kunnen we </a:t>
            </a:r>
            <a:r>
              <a:rPr lang="nl-BE" b="1" dirty="0">
                <a:solidFill>
                  <a:srgbClr val="CF142C"/>
                </a:solidFill>
              </a:rPr>
              <a:t>weer naar een normaal leven</a:t>
            </a:r>
          </a:p>
          <a:p>
            <a:endParaRPr lang="nl-BE" b="1" dirty="0">
              <a:solidFill>
                <a:srgbClr val="CF142C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rgbClr val="CF142C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CF142C"/>
                </a:solidFill>
              </a:rPr>
              <a:t>Materiaal te vinden op </a:t>
            </a:r>
            <a:r>
              <a:rPr lang="nl-NL" u="sng" dirty="0">
                <a:hlinkClick r:id="rId3"/>
              </a:rPr>
              <a:t>http://partners.fedasil.be/nl/home</a:t>
            </a:r>
            <a:endParaRPr lang="nl-NL" u="sng" dirty="0"/>
          </a:p>
          <a:p>
            <a:pPr marL="0" indent="0">
              <a:buNone/>
            </a:pPr>
            <a:endParaRPr lang="nl-BE" b="1" dirty="0">
              <a:solidFill>
                <a:srgbClr val="CF142C"/>
              </a:solidFill>
            </a:endParaRPr>
          </a:p>
        </p:txBody>
      </p:sp>
      <p:grpSp>
        <p:nvGrpSpPr>
          <p:cNvPr id="5" name="Shape 104"/>
          <p:cNvGrpSpPr/>
          <p:nvPr/>
        </p:nvGrpSpPr>
        <p:grpSpPr>
          <a:xfrm>
            <a:off x="10835298" y="449179"/>
            <a:ext cx="624317" cy="917384"/>
            <a:chOff x="6730350" y="2315900"/>
            <a:chExt cx="257700" cy="420100"/>
          </a:xfrm>
        </p:grpSpPr>
        <p:sp>
          <p:nvSpPr>
            <p:cNvPr id="6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8712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64877" y="380076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 dirty="0">
                <a:solidFill>
                  <a:srgbClr val="CF142C"/>
                </a:solidFill>
              </a:rPr>
              <a:t>Visuele</a:t>
            </a:r>
            <a:r>
              <a:rPr lang="en" sz="6400" dirty="0"/>
              <a:t> campagne</a:t>
            </a:r>
            <a:br>
              <a:rPr lang="en" sz="6400" dirty="0"/>
            </a:br>
            <a:endParaRPr sz="6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10903593" y="204546"/>
            <a:ext cx="719395" cy="1172807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8" y="1513108"/>
            <a:ext cx="2956147" cy="4432341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50" y="1513108"/>
            <a:ext cx="3630849" cy="4674939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/>
          <a:stretch/>
        </p:blipFill>
        <p:spPr>
          <a:xfrm>
            <a:off x="4057169" y="1526562"/>
            <a:ext cx="3585883" cy="46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393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64877" y="380076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 dirty="0">
                <a:solidFill>
                  <a:srgbClr val="CF142C"/>
                </a:solidFill>
              </a:rPr>
              <a:t>Informatie </a:t>
            </a:r>
            <a:r>
              <a:rPr lang="en" sz="6400" dirty="0"/>
              <a:t>in 14 talen</a:t>
            </a:r>
            <a:endParaRPr sz="6400" dirty="0"/>
          </a:p>
        </p:txBody>
      </p:sp>
      <p:grpSp>
        <p:nvGrpSpPr>
          <p:cNvPr id="104" name="Shape 104"/>
          <p:cNvGrpSpPr/>
          <p:nvPr/>
        </p:nvGrpSpPr>
        <p:grpSpPr>
          <a:xfrm>
            <a:off x="10903593" y="204546"/>
            <a:ext cx="719395" cy="1172807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917" y="1406785"/>
            <a:ext cx="3554859" cy="4758720"/>
          </a:xfrm>
          <a:prstGeom prst="rect">
            <a:avLst/>
          </a:prstGeom>
        </p:spPr>
      </p:pic>
      <p:sp>
        <p:nvSpPr>
          <p:cNvPr id="17" name="Shape 102"/>
          <p:cNvSpPr txBox="1">
            <a:spLocks noGrp="1"/>
          </p:cNvSpPr>
          <p:nvPr>
            <p:ph type="body" idx="1"/>
          </p:nvPr>
        </p:nvSpPr>
        <p:spPr>
          <a:xfrm>
            <a:off x="951502" y="1622415"/>
            <a:ext cx="5650276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BE" b="1" dirty="0"/>
              <a:t>Flyer in 14 talen </a:t>
            </a:r>
            <a:r>
              <a:rPr lang="nl-BE" dirty="0"/>
              <a:t>(Extranet)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Op de meertalige website </a:t>
            </a:r>
            <a:r>
              <a:rPr lang="nl-BE" u="sng" dirty="0">
                <a:hlinkClick r:id="rId4"/>
              </a:rPr>
              <a:t>www.fedasilinfo.be</a:t>
            </a:r>
            <a:r>
              <a:rPr lang="nl-BE" dirty="0"/>
              <a:t> vinden asielzoekers (en eerstelijnsmedewerkers) informatie over vaccinatie in 14 talen (waarvan 10 in audioversie).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u="sng" dirty="0">
                <a:hlinkClick r:id="rId5"/>
              </a:rPr>
              <a:t>www.fedasilinfo.be/nl/vaccinatie-coronavirus</a:t>
            </a:r>
            <a:endParaRPr lang="nl-BE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BE" b="1" dirty="0">
              <a:solidFill>
                <a:srgbClr val="CF1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305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64877" y="380076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 dirty="0">
                <a:solidFill>
                  <a:srgbClr val="CF142C"/>
                </a:solidFill>
              </a:rPr>
              <a:t>Informatie</a:t>
            </a:r>
            <a:r>
              <a:rPr lang="en" sz="6400" dirty="0"/>
              <a:t>sessies</a:t>
            </a:r>
            <a:endParaRPr sz="6400" dirty="0"/>
          </a:p>
        </p:txBody>
      </p:sp>
      <p:grpSp>
        <p:nvGrpSpPr>
          <p:cNvPr id="104" name="Shape 104"/>
          <p:cNvGrpSpPr/>
          <p:nvPr/>
        </p:nvGrpSpPr>
        <p:grpSpPr>
          <a:xfrm>
            <a:off x="10903593" y="204546"/>
            <a:ext cx="719395" cy="1172807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Shape 102"/>
          <p:cNvSpPr txBox="1">
            <a:spLocks noGrp="1"/>
          </p:cNvSpPr>
          <p:nvPr>
            <p:ph type="body" idx="1"/>
          </p:nvPr>
        </p:nvSpPr>
        <p:spPr>
          <a:xfrm>
            <a:off x="951502" y="1622415"/>
            <a:ext cx="5650276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BE" b="1" dirty="0"/>
              <a:t>PPT presentatie </a:t>
            </a:r>
            <a:r>
              <a:rPr lang="nl-BE" dirty="0"/>
              <a:t>en A3 fiches voor informatiesessies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Tips &amp; tricks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BE" b="1" dirty="0">
              <a:solidFill>
                <a:srgbClr val="CF142C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39272" y="1507538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nl-BE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945770" y="1890409"/>
          <a:ext cx="28067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3" imgW="8954276" imgH="5128704" progId="Paint.Picture">
                  <p:embed/>
                </p:oleObj>
              </mc:Choice>
              <mc:Fallback>
                <p:oleObj name="Bitmapafbeelding" r:id="rId3" imgW="8954276" imgH="5128704" progId="Paint.Picture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770" y="1890409"/>
                        <a:ext cx="280670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6993" y="1949330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nl-BE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3119" y="3346377"/>
          <a:ext cx="2692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5" imgW="11606266" imgH="8954276" progId="Paint.Picture">
                  <p:embed/>
                </p:oleObj>
              </mc:Choice>
              <mc:Fallback>
                <p:oleObj name="Bitmapafbeelding" r:id="rId5" imgW="11606266" imgH="8954276" progId="Paint.Picture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19" y="3346377"/>
                        <a:ext cx="26924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2376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29335" y="461472"/>
            <a:ext cx="10027000" cy="34537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/>
              <a:t>Extra materiaal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29336" y="1196196"/>
            <a:ext cx="10027001" cy="40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BE" sz="1867" dirty="0">
                <a:hlinkClick r:id="rId3"/>
              </a:rPr>
              <a:t>www.fedasilinfo.be/nl/vaccinatie-coronavirus</a:t>
            </a:r>
            <a:endParaRPr lang="fr-BE" sz="1867" dirty="0"/>
          </a:p>
          <a:p>
            <a:r>
              <a:rPr lang="fr-BE" sz="1867" dirty="0">
                <a:hlinkClick r:id="rId4"/>
              </a:rPr>
              <a:t>www.laatjevaccineren.be (</a:t>
            </a:r>
            <a:r>
              <a:rPr lang="fr-BE" sz="1867" dirty="0" err="1">
                <a:hlinkClick r:id="rId4"/>
              </a:rPr>
              <a:t>Vlaanderen</a:t>
            </a:r>
            <a:r>
              <a:rPr lang="fr-BE" sz="1867" dirty="0">
                <a:hlinkClick r:id="rId4"/>
              </a:rPr>
              <a:t>)</a:t>
            </a:r>
            <a:endParaRPr lang="fr-BE" sz="1867" dirty="0"/>
          </a:p>
          <a:p>
            <a:r>
              <a:rPr lang="fr-BE" sz="1867" dirty="0">
                <a:hlinkClick r:id="rId5"/>
              </a:rPr>
              <a:t>Audio en brochure over </a:t>
            </a:r>
            <a:r>
              <a:rPr lang="fr-BE" sz="1867" dirty="0" err="1">
                <a:hlinkClick r:id="rId5"/>
              </a:rPr>
              <a:t>vaccinatie</a:t>
            </a:r>
            <a:endParaRPr lang="fr-BE" sz="1867" dirty="0"/>
          </a:p>
          <a:p>
            <a:r>
              <a:rPr lang="fr-BE" sz="1867" dirty="0" err="1">
                <a:hlinkClick r:id="rId6"/>
              </a:rPr>
              <a:t>Uitnodigingsbrief</a:t>
            </a:r>
            <a:r>
              <a:rPr lang="fr-BE" sz="1867" dirty="0">
                <a:hlinkClick r:id="rId6"/>
              </a:rPr>
              <a:t> </a:t>
            </a:r>
            <a:r>
              <a:rPr lang="fr-BE" sz="1867" dirty="0" err="1">
                <a:hlinkClick r:id="rId6"/>
              </a:rPr>
              <a:t>vaccinatiecentra</a:t>
            </a:r>
            <a:r>
              <a:rPr lang="fr-BE" sz="1867" dirty="0">
                <a:hlinkClick r:id="rId6"/>
              </a:rPr>
              <a:t> in </a:t>
            </a:r>
            <a:r>
              <a:rPr lang="fr-BE" sz="1867" dirty="0" err="1">
                <a:hlinkClick r:id="rId6"/>
              </a:rPr>
              <a:t>andere</a:t>
            </a:r>
            <a:r>
              <a:rPr lang="fr-BE" sz="1867" dirty="0">
                <a:hlinkClick r:id="rId6"/>
              </a:rPr>
              <a:t> </a:t>
            </a:r>
            <a:r>
              <a:rPr lang="fr-BE" sz="1867" dirty="0" err="1">
                <a:hlinkClick r:id="rId6"/>
              </a:rPr>
              <a:t>talen</a:t>
            </a:r>
            <a:endParaRPr lang="fr-BE" sz="1867" dirty="0"/>
          </a:p>
          <a:p>
            <a:r>
              <a:rPr lang="fr-BE" sz="1867" dirty="0">
                <a:hlinkClick r:id="rId7"/>
              </a:rPr>
              <a:t>https://www.health.gov.au/resources/video/how-covid-19-vaccines-work-arabic</a:t>
            </a:r>
            <a:endParaRPr lang="fr-BE" sz="1867" dirty="0"/>
          </a:p>
          <a:p>
            <a:r>
              <a:rPr lang="fr-BE" sz="1867" dirty="0">
                <a:hlinkClick r:id="rId8"/>
              </a:rPr>
              <a:t>Flyer '</a:t>
            </a:r>
            <a:r>
              <a:rPr lang="fr-BE" sz="1867" dirty="0" err="1">
                <a:hlinkClick r:id="rId8"/>
              </a:rPr>
              <a:t>Laat</a:t>
            </a:r>
            <a:r>
              <a:rPr lang="fr-BE" sz="1867" dirty="0">
                <a:hlinkClick r:id="rId8"/>
              </a:rPr>
              <a:t> je </a:t>
            </a:r>
            <a:r>
              <a:rPr lang="fr-BE" sz="1867" dirty="0" err="1">
                <a:hlinkClick r:id="rId8"/>
              </a:rPr>
              <a:t>vaccineren</a:t>
            </a:r>
            <a:r>
              <a:rPr lang="fr-BE" sz="1867" dirty="0">
                <a:hlinkClick r:id="rId8"/>
              </a:rPr>
              <a:t>' in </a:t>
            </a:r>
            <a:r>
              <a:rPr lang="fr-BE" sz="1867" dirty="0" err="1">
                <a:hlinkClick r:id="rId8"/>
              </a:rPr>
              <a:t>beeldtaal</a:t>
            </a:r>
            <a:endParaRPr lang="fr-BE" sz="1867" dirty="0"/>
          </a:p>
          <a:p>
            <a:r>
              <a:rPr lang="fr-BE" sz="1867" dirty="0" err="1">
                <a:hlinkClick r:id="rId9"/>
              </a:rPr>
              <a:t>Video</a:t>
            </a:r>
            <a:r>
              <a:rPr lang="fr-BE" sz="1867" dirty="0">
                <a:hlinkClick r:id="rId9"/>
              </a:rPr>
              <a:t>: de </a:t>
            </a:r>
            <a:r>
              <a:rPr lang="fr-BE" sz="1867" dirty="0" err="1">
                <a:hlinkClick r:id="rId9"/>
              </a:rPr>
              <a:t>belangrijkste</a:t>
            </a:r>
            <a:r>
              <a:rPr lang="fr-BE" sz="1867" dirty="0">
                <a:hlinkClick r:id="rId9"/>
              </a:rPr>
              <a:t> </a:t>
            </a:r>
            <a:r>
              <a:rPr lang="fr-BE" sz="1867" dirty="0" err="1">
                <a:hlinkClick r:id="rId9"/>
              </a:rPr>
              <a:t>vragen</a:t>
            </a:r>
            <a:r>
              <a:rPr lang="fr-BE" sz="1867" dirty="0">
                <a:hlinkClick r:id="rId9"/>
              </a:rPr>
              <a:t> over </a:t>
            </a:r>
            <a:r>
              <a:rPr lang="fr-BE" sz="1867" dirty="0" err="1">
                <a:hlinkClick r:id="rId9"/>
              </a:rPr>
              <a:t>vaccinatie</a:t>
            </a:r>
            <a:r>
              <a:rPr lang="fr-BE" sz="1867" dirty="0">
                <a:hlinkClick r:id="rId9"/>
              </a:rPr>
              <a:t> </a:t>
            </a:r>
            <a:r>
              <a:rPr lang="fr-BE" sz="1867" dirty="0" err="1">
                <a:hlinkClick r:id="rId9"/>
              </a:rPr>
              <a:t>beantwoord</a:t>
            </a:r>
            <a:endParaRPr lang="fr-BE" sz="1867" dirty="0"/>
          </a:p>
          <a:p>
            <a:r>
              <a:rPr lang="fr-BE" sz="1867" dirty="0" err="1">
                <a:hlinkClick r:id="rId10"/>
              </a:rPr>
              <a:t>Video</a:t>
            </a:r>
            <a:r>
              <a:rPr lang="fr-BE" sz="1867" dirty="0">
                <a:hlinkClick r:id="rId10"/>
              </a:rPr>
              <a:t>: </a:t>
            </a:r>
            <a:r>
              <a:rPr lang="fr-BE" sz="1867" dirty="0" err="1">
                <a:hlinkClick r:id="rId10"/>
              </a:rPr>
              <a:t>vaccinatie</a:t>
            </a:r>
            <a:r>
              <a:rPr lang="fr-BE" sz="1867" dirty="0">
                <a:hlinkClick r:id="rId10"/>
              </a:rPr>
              <a:t> (</a:t>
            </a:r>
            <a:r>
              <a:rPr lang="fr-BE" sz="1867" dirty="0" err="1">
                <a:hlinkClick r:id="rId10"/>
              </a:rPr>
              <a:t>universiteit</a:t>
            </a:r>
            <a:r>
              <a:rPr lang="fr-BE" sz="1867" dirty="0">
                <a:hlinkClick r:id="rId10"/>
              </a:rPr>
              <a:t> Amsterdam) &gt; </a:t>
            </a:r>
            <a:r>
              <a:rPr lang="fr-BE" sz="1867" dirty="0" err="1">
                <a:hlinkClick r:id="rId10"/>
              </a:rPr>
              <a:t>ondertiteling</a:t>
            </a:r>
            <a:r>
              <a:rPr lang="fr-BE" sz="1867" dirty="0">
                <a:hlinkClick r:id="rId10"/>
              </a:rPr>
              <a:t> in </a:t>
            </a:r>
            <a:r>
              <a:rPr lang="fr-BE" sz="1867" dirty="0" err="1">
                <a:hlinkClick r:id="rId10"/>
              </a:rPr>
              <a:t>Arabisch</a:t>
            </a:r>
            <a:r>
              <a:rPr lang="fr-BE" sz="1867" dirty="0">
                <a:hlinkClick r:id="rId10"/>
              </a:rPr>
              <a:t>, Turks, Engels</a:t>
            </a:r>
            <a:endParaRPr lang="fr-BE" sz="1867" dirty="0"/>
          </a:p>
          <a:p>
            <a:r>
              <a:rPr lang="fr-BE" sz="1867" dirty="0" err="1">
                <a:hlinkClick r:id="rId11"/>
              </a:rPr>
              <a:t>Video</a:t>
            </a:r>
            <a:r>
              <a:rPr lang="fr-BE" sz="1867" dirty="0">
                <a:hlinkClick r:id="rId11"/>
              </a:rPr>
              <a:t>: 10 </a:t>
            </a:r>
            <a:r>
              <a:rPr lang="fr-BE" sz="1867" dirty="0" err="1">
                <a:hlinkClick r:id="rId11"/>
              </a:rPr>
              <a:t>vragen</a:t>
            </a:r>
            <a:r>
              <a:rPr lang="fr-BE" sz="1867" dirty="0">
                <a:hlinkClick r:id="rId11"/>
              </a:rPr>
              <a:t> over de vaccins (Isabel Leroux </a:t>
            </a:r>
            <a:r>
              <a:rPr lang="fr-BE" sz="1867" dirty="0" err="1">
                <a:hlinkClick r:id="rId11"/>
              </a:rPr>
              <a:t>Roels</a:t>
            </a:r>
            <a:r>
              <a:rPr lang="fr-BE" sz="1867" dirty="0">
                <a:hlinkClick r:id="rId11"/>
              </a:rPr>
              <a:t> UZ Gent):</a:t>
            </a:r>
            <a:endParaRPr lang="fr-BE" sz="1867" dirty="0"/>
          </a:p>
          <a:p>
            <a:r>
              <a:rPr lang="fr-BE" sz="1867" dirty="0" err="1">
                <a:hlinkClick r:id="rId12"/>
              </a:rPr>
              <a:t>Afbeelding</a:t>
            </a:r>
            <a:r>
              <a:rPr lang="fr-BE" sz="1867" dirty="0">
                <a:hlinkClick r:id="rId12"/>
              </a:rPr>
              <a:t> en </a:t>
            </a:r>
            <a:r>
              <a:rPr lang="fr-BE" sz="1867" dirty="0" err="1">
                <a:hlinkClick r:id="rId12"/>
              </a:rPr>
              <a:t>video</a:t>
            </a:r>
            <a:r>
              <a:rPr lang="fr-BE" sz="1867" dirty="0">
                <a:hlinkClick r:id="rId12"/>
              </a:rPr>
              <a:t>: </a:t>
            </a:r>
            <a:r>
              <a:rPr lang="fr-BE" sz="1867" dirty="0" err="1">
                <a:hlinkClick r:id="rId12"/>
              </a:rPr>
              <a:t>hoe</a:t>
            </a:r>
            <a:r>
              <a:rPr lang="fr-BE" sz="1867" dirty="0">
                <a:hlinkClick r:id="rId12"/>
              </a:rPr>
              <a:t> </a:t>
            </a:r>
            <a:r>
              <a:rPr lang="fr-BE" sz="1867" dirty="0" err="1">
                <a:hlinkClick r:id="rId12"/>
              </a:rPr>
              <a:t>werkt</a:t>
            </a:r>
            <a:r>
              <a:rPr lang="fr-BE" sz="1867" dirty="0">
                <a:hlinkClick r:id="rId12"/>
              </a:rPr>
              <a:t> </a:t>
            </a:r>
            <a:r>
              <a:rPr lang="fr-BE" sz="1867" dirty="0" err="1">
                <a:hlinkClick r:id="rId12"/>
              </a:rPr>
              <a:t>een</a:t>
            </a:r>
            <a:r>
              <a:rPr lang="fr-BE" sz="1867" dirty="0">
                <a:hlinkClick r:id="rId12"/>
              </a:rPr>
              <a:t> vaccin? (10 </a:t>
            </a:r>
            <a:r>
              <a:rPr lang="fr-BE" sz="1867" dirty="0" err="1">
                <a:hlinkClick r:id="rId12"/>
              </a:rPr>
              <a:t>talen</a:t>
            </a:r>
            <a:r>
              <a:rPr lang="fr-BE" sz="1867" dirty="0">
                <a:hlinkClick r:id="rId12"/>
              </a:rPr>
              <a:t>, de </a:t>
            </a:r>
            <a:r>
              <a:rPr lang="fr-BE" sz="1867" dirty="0" err="1">
                <a:hlinkClick r:id="rId12"/>
              </a:rPr>
              <a:t>Zuidpoort</a:t>
            </a:r>
            <a:r>
              <a:rPr lang="fr-BE" sz="1867" dirty="0">
                <a:hlinkClick r:id="rId12"/>
              </a:rPr>
              <a:t>)</a:t>
            </a:r>
            <a:endParaRPr lang="fr-BE" sz="1867" dirty="0"/>
          </a:p>
          <a:p>
            <a:r>
              <a:rPr lang="fr-BE" sz="1867" dirty="0" err="1">
                <a:hlinkClick r:id="rId13"/>
              </a:rPr>
              <a:t>Video</a:t>
            </a:r>
            <a:r>
              <a:rPr lang="fr-BE" sz="1867" dirty="0">
                <a:hlinkClick r:id="rId13"/>
              </a:rPr>
              <a:t>: </a:t>
            </a:r>
            <a:r>
              <a:rPr lang="fr-BE" sz="1867" dirty="0" err="1">
                <a:hlinkClick r:id="rId13"/>
              </a:rPr>
              <a:t>What</a:t>
            </a:r>
            <a:r>
              <a:rPr lang="fr-BE" sz="1867" dirty="0">
                <a:hlinkClick r:id="rId13"/>
              </a:rPr>
              <a:t> </a:t>
            </a:r>
            <a:r>
              <a:rPr lang="fr-BE" sz="1867" dirty="0" err="1">
                <a:hlinkClick r:id="rId13"/>
              </a:rPr>
              <a:t>will</a:t>
            </a:r>
            <a:r>
              <a:rPr lang="fr-BE" sz="1867" dirty="0">
                <a:hlinkClick r:id="rId13"/>
              </a:rPr>
              <a:t> the corona vaccination do to me? (English)</a:t>
            </a:r>
            <a:endParaRPr lang="fr-BE" sz="1867" dirty="0"/>
          </a:p>
          <a:p>
            <a:r>
              <a:rPr lang="fr-BE" sz="1867" dirty="0" err="1">
                <a:hlinkClick r:id="rId14"/>
              </a:rPr>
              <a:t>Video</a:t>
            </a:r>
            <a:r>
              <a:rPr lang="fr-BE" sz="1867" dirty="0">
                <a:hlinkClick r:id="rId14"/>
              </a:rPr>
              <a:t>: </a:t>
            </a:r>
            <a:r>
              <a:rPr lang="fr-BE" sz="1867" dirty="0" err="1">
                <a:hlinkClick r:id="rId14"/>
              </a:rPr>
              <a:t>What</a:t>
            </a:r>
            <a:r>
              <a:rPr lang="fr-BE" sz="1867" dirty="0">
                <a:hlinkClick r:id="rId14"/>
              </a:rPr>
              <a:t> </a:t>
            </a:r>
            <a:r>
              <a:rPr lang="fr-BE" sz="1867" dirty="0" err="1">
                <a:hlinkClick r:id="rId14"/>
              </a:rPr>
              <a:t>will</a:t>
            </a:r>
            <a:r>
              <a:rPr lang="fr-BE" sz="1867" dirty="0">
                <a:hlinkClick r:id="rId14"/>
              </a:rPr>
              <a:t> the corona vaccination do to me? (</a:t>
            </a:r>
            <a:r>
              <a:rPr lang="fr-BE" sz="1867" dirty="0" err="1">
                <a:hlinkClick r:id="rId14"/>
              </a:rPr>
              <a:t>Arabisch</a:t>
            </a:r>
            <a:r>
              <a:rPr lang="fr-BE" sz="1867" dirty="0">
                <a:hlinkClick r:id="rId14"/>
              </a:rPr>
              <a:t>)</a:t>
            </a:r>
            <a:endParaRPr lang="fr-BE" sz="1867" dirty="0"/>
          </a:p>
          <a:p>
            <a:r>
              <a:rPr lang="fr-BE" sz="1867" dirty="0" err="1">
                <a:hlinkClick r:id="rId15"/>
              </a:rPr>
              <a:t>Video</a:t>
            </a:r>
            <a:r>
              <a:rPr lang="fr-BE" sz="1867" dirty="0">
                <a:hlinkClick r:id="rId15"/>
              </a:rPr>
              <a:t>: </a:t>
            </a:r>
            <a:r>
              <a:rPr lang="fr-BE" sz="1867" dirty="0" err="1">
                <a:hlinkClick r:id="rId15"/>
              </a:rPr>
              <a:t>What</a:t>
            </a:r>
            <a:r>
              <a:rPr lang="fr-BE" sz="1867" dirty="0">
                <a:hlinkClick r:id="rId15"/>
              </a:rPr>
              <a:t> </a:t>
            </a:r>
            <a:r>
              <a:rPr lang="fr-BE" sz="1867" dirty="0" err="1">
                <a:hlinkClick r:id="rId15"/>
              </a:rPr>
              <a:t>will</a:t>
            </a:r>
            <a:r>
              <a:rPr lang="fr-BE" sz="1867" dirty="0">
                <a:hlinkClick r:id="rId15"/>
              </a:rPr>
              <a:t> the corona vaccination do to me? (</a:t>
            </a:r>
            <a:r>
              <a:rPr lang="fr-BE" sz="1867" dirty="0" err="1">
                <a:hlinkClick r:id="rId15"/>
              </a:rPr>
              <a:t>Pashtu</a:t>
            </a:r>
            <a:r>
              <a:rPr lang="fr-BE" sz="1867" dirty="0">
                <a:hlinkClick r:id="rId15"/>
              </a:rPr>
              <a:t>)</a:t>
            </a:r>
            <a:endParaRPr lang="fr-BE" sz="1867" dirty="0"/>
          </a:p>
          <a:p>
            <a:r>
              <a:rPr lang="fr-BE" sz="1867" dirty="0" err="1">
                <a:hlinkClick r:id="rId16"/>
              </a:rPr>
              <a:t>Video</a:t>
            </a:r>
            <a:r>
              <a:rPr lang="fr-BE" sz="1867" dirty="0">
                <a:hlinkClick r:id="rId16"/>
              </a:rPr>
              <a:t>: </a:t>
            </a:r>
            <a:r>
              <a:rPr lang="fr-BE" sz="1867" dirty="0" err="1">
                <a:hlinkClick r:id="rId16"/>
              </a:rPr>
              <a:t>Myths</a:t>
            </a:r>
            <a:r>
              <a:rPr lang="fr-BE" sz="1867" dirty="0">
                <a:hlinkClick r:id="rId16"/>
              </a:rPr>
              <a:t> about Covid-19 vaccination (WHO)</a:t>
            </a:r>
            <a:endParaRPr lang="fr-BE" sz="1867" dirty="0"/>
          </a:p>
          <a:p>
            <a:r>
              <a:rPr lang="fr-BE" sz="1867" dirty="0">
                <a:hlinkClick r:id="rId17"/>
              </a:rPr>
              <a:t>WHO-Coronavirus </a:t>
            </a:r>
            <a:r>
              <a:rPr lang="fr-BE" sz="1867" dirty="0" err="1">
                <a:hlinkClick r:id="rId17"/>
              </a:rPr>
              <a:t>disease</a:t>
            </a:r>
            <a:r>
              <a:rPr lang="fr-BE" sz="1867" dirty="0">
                <a:hlinkClick r:id="rId17"/>
              </a:rPr>
              <a:t> (COVID-19) </a:t>
            </a:r>
            <a:r>
              <a:rPr lang="fr-BE" sz="1867" dirty="0" err="1">
                <a:hlinkClick r:id="rId17"/>
              </a:rPr>
              <a:t>advice</a:t>
            </a:r>
            <a:r>
              <a:rPr lang="fr-BE" sz="1867" dirty="0">
                <a:hlinkClick r:id="rId17"/>
              </a:rPr>
              <a:t> for the public: </a:t>
            </a:r>
            <a:r>
              <a:rPr lang="fr-BE" sz="1867" dirty="0" err="1">
                <a:hlinkClick r:id="rId17"/>
              </a:rPr>
              <a:t>Myth</a:t>
            </a:r>
            <a:r>
              <a:rPr lang="fr-BE" sz="1867" dirty="0">
                <a:hlinkClick r:id="rId17"/>
              </a:rPr>
              <a:t> </a:t>
            </a:r>
            <a:r>
              <a:rPr lang="fr-BE" sz="1867" dirty="0" err="1">
                <a:hlinkClick r:id="rId17"/>
              </a:rPr>
              <a:t>busters</a:t>
            </a:r>
            <a:endParaRPr lang="fr-BE" sz="1867" dirty="0"/>
          </a:p>
        </p:txBody>
      </p:sp>
      <p:grpSp>
        <p:nvGrpSpPr>
          <p:cNvPr id="104" name="Shape 104"/>
          <p:cNvGrpSpPr/>
          <p:nvPr/>
        </p:nvGrpSpPr>
        <p:grpSpPr>
          <a:xfrm>
            <a:off x="10826184" y="301307"/>
            <a:ext cx="719395" cy="1172807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071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914400" y="3259471"/>
            <a:ext cx="8791600" cy="15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800" dirty="0">
                <a:solidFill>
                  <a:srgbClr val="CF192C"/>
                </a:solidFill>
              </a:rPr>
              <a:t>Bedankt!</a:t>
            </a:r>
            <a:endParaRPr sz="12800" dirty="0">
              <a:solidFill>
                <a:srgbClr val="CF192C"/>
              </a:solidFill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4294967295"/>
          </p:nvPr>
        </p:nvSpPr>
        <p:spPr>
          <a:xfrm>
            <a:off x="914400" y="5053025"/>
            <a:ext cx="8791600" cy="2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sz="4800" b="1" dirty="0"/>
              <a:t>Nog vragen?</a:t>
            </a:r>
            <a:endParaRPr sz="4800" b="1" dirty="0"/>
          </a:p>
        </p:txBody>
      </p:sp>
      <p:sp>
        <p:nvSpPr>
          <p:cNvPr id="366" name="Shape 366"/>
          <p:cNvSpPr/>
          <p:nvPr/>
        </p:nvSpPr>
        <p:spPr>
          <a:xfrm>
            <a:off x="10738980" y="437087"/>
            <a:ext cx="1064009" cy="967780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CF19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0464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solidFill>
                  <a:schemeClr val="accent1">
                    <a:lumMod val="75000"/>
                  </a:schemeClr>
                </a:solidFill>
              </a:rPr>
              <a:t>Vaccinatie van mensen zonder wettig verblijf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nl-NL">
                <a:solidFill>
                  <a:schemeClr val="accent1">
                    <a:lumMod val="75000"/>
                  </a:schemeClr>
                </a:solidFill>
              </a:rPr>
              <a:t>Fabienne Crauwels – stafmedewerker vreemdelingenbeleid VVSG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D19D5-2B53-4D21-ADDF-45D8066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Mensen zonder wettig 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3985F-1123-4F7E-87B3-4287E650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u="sng"/>
              <a:t>Uitgangspunt</a:t>
            </a:r>
            <a:r>
              <a:rPr lang="nl-BE" sz="2400"/>
              <a:t>: inschrijving in bevolkings-, vreemdelingen-, of wachtregister op een gewoon adres of op een referentieadres </a:t>
            </a:r>
            <a:r>
              <a:rPr lang="nl-BE" sz="2400">
                <a:sym typeface="Wingdings" panose="05000000000000000000" pitchFamily="2" charset="2"/>
              </a:rPr>
              <a:t> krijgen uitnodiging volgens de vaccinatiestrategie</a:t>
            </a:r>
          </a:p>
          <a:p>
            <a:pPr marL="0" indent="0">
              <a:buNone/>
            </a:pPr>
            <a:endParaRPr lang="nl-BE" sz="1600">
              <a:sym typeface="Wingdings" panose="05000000000000000000" pitchFamily="2" charset="2"/>
            </a:endParaRPr>
          </a:p>
          <a:p>
            <a:r>
              <a:rPr lang="nl-BE" sz="2400" u="sng">
                <a:sym typeface="Wingdings" panose="05000000000000000000" pitchFamily="2" charset="2"/>
              </a:rPr>
              <a:t>Algemene voorwaarde</a:t>
            </a:r>
            <a:r>
              <a:rPr lang="nl-BE" sz="2400">
                <a:sym typeface="Wingdings" panose="05000000000000000000" pitchFamily="2" charset="2"/>
              </a:rPr>
              <a:t>: 3 maanden verblijf in België </a:t>
            </a:r>
          </a:p>
          <a:p>
            <a:pPr lvl="1"/>
            <a:r>
              <a:rPr lang="nl-BE" sz="2000">
                <a:sym typeface="Wingdings" panose="05000000000000000000" pitchFamily="2" charset="2"/>
              </a:rPr>
              <a:t>de 2 prikken moeten in België gezet worden</a:t>
            </a:r>
          </a:p>
          <a:p>
            <a:pPr lvl="1"/>
            <a:r>
              <a:rPr lang="nl-BE" sz="2000">
                <a:sym typeface="Wingdings" panose="05000000000000000000" pitchFamily="2" charset="2"/>
              </a:rPr>
              <a:t>Quid controle? Kort verblijvers die niet terug kunnen wegens covid, mensen zonder wettig verblijf vertrekken plots, …</a:t>
            </a:r>
          </a:p>
          <a:p>
            <a:pPr lvl="1"/>
            <a:r>
              <a:rPr lang="nl-BE" sz="2000">
                <a:sym typeface="Wingdings" panose="05000000000000000000" pitchFamily="2" charset="2"/>
              </a:rPr>
              <a:t>leeftijdsgrens J&amp;J vaccin</a:t>
            </a:r>
          </a:p>
          <a:p>
            <a:pPr marL="0" indent="0">
              <a:buNone/>
            </a:pPr>
            <a:endParaRPr lang="nl-BE" sz="1600">
              <a:sym typeface="Wingdings" panose="05000000000000000000" pitchFamily="2" charset="2"/>
            </a:endParaRPr>
          </a:p>
          <a:p>
            <a:r>
              <a:rPr lang="nl-BE" sz="2400">
                <a:sym typeface="Wingdings" panose="05000000000000000000" pitchFamily="2" charset="2"/>
              </a:rPr>
              <a:t>mzwv = heterogene groep: </a:t>
            </a:r>
            <a:r>
              <a:rPr lang="nl-BE" sz="2000">
                <a:sym typeface="Wingdings" panose="05000000000000000000" pitchFamily="2" charset="2"/>
              </a:rPr>
              <a:t>van eigen woning (al dan niet met inschrijving in RR) tot dakloos, van gekend en ingeburgerd in de gemeente tot volledig onder de radar, …  gedifferentieerde aanpak</a:t>
            </a:r>
          </a:p>
          <a:p>
            <a:pPr marL="457200" lvl="1" indent="0">
              <a:buNone/>
            </a:pPr>
            <a:endParaRPr lang="nl-BE" sz="2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E673D-2D8E-45B4-BE3A-93F73505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19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A751C0C-48E4-429E-A34D-EA7C26B05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04884A7-8FFC-497F-9B6D-80C724A9400E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4E1F1EC-2D88-46C9-903C-51B07CD7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- Fabienne Crauwels</a:t>
            </a:r>
          </a:p>
        </p:txBody>
      </p:sp>
    </p:spTree>
    <p:extLst>
      <p:ext uri="{BB962C8B-B14F-4D97-AF65-F5344CB8AC3E}">
        <p14:creationId xmlns:p14="http://schemas.microsoft.com/office/powerpoint/2010/main" val="104179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06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9798CFFA-068E-4A59-BC50-7DA6308990DD}"/>
              </a:ext>
            </a:extLst>
          </p:cNvPr>
          <p:cNvSpPr/>
          <p:nvPr/>
        </p:nvSpPr>
        <p:spPr>
          <a:xfrm>
            <a:off x="573852" y="3580190"/>
            <a:ext cx="3383280" cy="178905"/>
          </a:xfrm>
          <a:prstGeom prst="rect">
            <a:avLst/>
          </a:prstGeom>
          <a:solidFill>
            <a:srgbClr val="506C65"/>
          </a:solidFill>
          <a:ln>
            <a:solidFill>
              <a:srgbClr val="506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0CD11-2C8C-423F-BC76-AD4B04A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96" y="2445543"/>
            <a:ext cx="4061241" cy="1671375"/>
          </a:xfrm>
          <a:solidFill>
            <a:srgbClr val="506C65"/>
          </a:solidFill>
          <a:ln>
            <a:solidFill>
              <a:srgbClr val="506C65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1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  <a:t>VRAGEN STELLEN </a:t>
            </a:r>
            <a:br>
              <a:rPr lang="en-US" sz="4900" b="1">
                <a:solidFill>
                  <a:srgbClr val="FFFFFF"/>
                </a:solidFill>
                <a:highlight>
                  <a:srgbClr val="506C65"/>
                </a:highlight>
                <a:latin typeface="+mn-lt"/>
              </a:rPr>
            </a:br>
            <a:endParaRPr lang="en-US" sz="3300" b="1">
              <a:solidFill>
                <a:srgbClr val="FFFFFF"/>
              </a:solidFill>
              <a:highlight>
                <a:srgbClr val="506C65"/>
              </a:highlight>
              <a:latin typeface="+mn-lt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46D571A7-DAE9-4581-828B-6EBBEAAD2CFD}"/>
              </a:ext>
            </a:extLst>
          </p:cNvPr>
          <p:cNvCxnSpPr>
            <a:cxnSpLocks/>
          </p:cNvCxnSpPr>
          <p:nvPr/>
        </p:nvCxnSpPr>
        <p:spPr>
          <a:xfrm>
            <a:off x="502871" y="3613891"/>
            <a:ext cx="3870690" cy="0"/>
          </a:xfrm>
          <a:prstGeom prst="line">
            <a:avLst/>
          </a:prstGeom>
          <a:ln w="31750">
            <a:solidFill>
              <a:srgbClr val="7A9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B55E7C81-68B8-4C4C-96F1-0D6DB9CF3950}"/>
              </a:ext>
            </a:extLst>
          </p:cNvPr>
          <p:cNvSpPr txBox="1"/>
          <p:nvPr/>
        </p:nvSpPr>
        <p:spPr>
          <a:xfrm>
            <a:off x="5403664" y="1462571"/>
            <a:ext cx="6474658" cy="422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 je vragen via de het Vraag- en Antwoordicoon </a:t>
            </a:r>
            <a:br>
              <a:rPr lang="nl-NL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rechtsboven op je scherm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behandelen een groot aantal vragen live</a:t>
            </a:r>
            <a:r>
              <a:rPr lang="nl-NL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de toelichting van de sprekers.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Vraag niet behandeld tijdens het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 bundelen de v</a:t>
            </a: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ragen en plaatsen deze achteraf op onze website, samen met de opname.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6A1A31C-361C-4A03-93AA-5989A983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664" y="2049268"/>
            <a:ext cx="4743099" cy="79254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4D7C58-A5D2-40FF-87B2-DB2525C0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4532549-5706-4DEE-8ED5-F8CFF9F70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78" y="5959955"/>
            <a:ext cx="620327" cy="6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D19D5-2B53-4D21-ADDF-45D8066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Mensen zonder wettig 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3985F-1123-4F7E-87B3-4287E650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>
                <a:sym typeface="Wingdings" panose="05000000000000000000" pitchFamily="2" charset="2"/>
              </a:rPr>
              <a:t>Mzwv die gekend zijn of zich kenbaar maken maar geen inschrijving in BR, VR of WR hebben </a:t>
            </a:r>
          </a:p>
          <a:p>
            <a:pPr marL="0" indent="0">
              <a:buNone/>
            </a:pPr>
            <a:endParaRPr lang="nl-BE" sz="800">
              <a:sym typeface="Wingdings" panose="05000000000000000000" pitchFamily="2" charset="2"/>
            </a:endParaRPr>
          </a:p>
          <a:p>
            <a:pPr lvl="1"/>
            <a:r>
              <a:rPr lang="nl-BE">
                <a:sym typeface="Wingdings" panose="05000000000000000000" pitchFamily="2" charset="2"/>
              </a:rPr>
              <a:t>Stap 1: </a:t>
            </a:r>
            <a:r>
              <a:rPr lang="nl-BE" sz="2000">
                <a:sym typeface="Wingdings" panose="05000000000000000000" pitchFamily="2" charset="2"/>
              </a:rPr>
              <a:t>aanmaken bisnummer (gemeente, OCMW of arts)</a:t>
            </a:r>
            <a:endParaRPr lang="nl-BE">
              <a:sym typeface="Wingdings" panose="05000000000000000000" pitchFamily="2" charset="2"/>
            </a:endParaRPr>
          </a:p>
          <a:p>
            <a:pPr lvl="2"/>
            <a:r>
              <a:rPr lang="nl-BE">
                <a:sym typeface="Wingdings" panose="05000000000000000000" pitchFamily="2" charset="2"/>
              </a:rPr>
              <a:t>extra drempel</a:t>
            </a:r>
          </a:p>
          <a:p>
            <a:pPr marL="914400" lvl="2" indent="0">
              <a:buNone/>
            </a:pPr>
            <a:endParaRPr lang="nl-BE" sz="800">
              <a:sym typeface="Wingdings" panose="05000000000000000000" pitchFamily="2" charset="2"/>
            </a:endParaRPr>
          </a:p>
          <a:p>
            <a:pPr lvl="1"/>
            <a:r>
              <a:rPr lang="nl-BE">
                <a:sym typeface="Wingdings" panose="05000000000000000000" pitchFamily="2" charset="2"/>
              </a:rPr>
              <a:t>Stap 2: </a:t>
            </a:r>
            <a:r>
              <a:rPr lang="nl-BE" sz="2000">
                <a:sym typeface="Wingdings" panose="05000000000000000000" pitchFamily="2" charset="2"/>
              </a:rPr>
              <a:t>bekendmaking bij vaccinatiecentrum</a:t>
            </a:r>
            <a:endParaRPr lang="nl-BE">
              <a:sym typeface="Wingdings" panose="05000000000000000000" pitchFamily="2" charset="2"/>
            </a:endParaRPr>
          </a:p>
          <a:p>
            <a:pPr lvl="2"/>
            <a:r>
              <a:rPr lang="nl-BE">
                <a:sym typeface="Wingdings" panose="05000000000000000000" pitchFamily="2" charset="2"/>
              </a:rPr>
              <a:t>lijst geregistreerde personen overmaken aan VC (Excel, webformulier of andere tool)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VC boekt manueel in volgens de vaccinatiestrategie</a:t>
            </a:r>
          </a:p>
          <a:p>
            <a:pPr marL="914400" lvl="2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Eerste reacties gemeente en OCMW – lokale afspraken – goede praktijken</a:t>
            </a:r>
          </a:p>
          <a:p>
            <a:endParaRPr lang="nl-BE" sz="2400">
              <a:sym typeface="Wingdings" panose="05000000000000000000" pitchFamily="2" charset="2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E673D-2D8E-45B4-BE3A-93F73505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20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A751C0C-48E4-429E-A34D-EA7C26B05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7F083F8E-1136-4936-A1DF-FFEAAA5EF42E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4E1F1EC-2D88-46C9-903C-51B07CD7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- Fabienne Crauwels</a:t>
            </a:r>
          </a:p>
        </p:txBody>
      </p:sp>
    </p:spTree>
    <p:extLst>
      <p:ext uri="{BB962C8B-B14F-4D97-AF65-F5344CB8AC3E}">
        <p14:creationId xmlns:p14="http://schemas.microsoft.com/office/powerpoint/2010/main" val="212339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D19D5-2B53-4D21-ADDF-45D8066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Mensen zonder wettig 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3985F-1123-4F7E-87B3-4287E650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Mzwv die niet gekend zijn en ook geen inschrijving in BR, VR of WR hebben (1)</a:t>
            </a:r>
          </a:p>
          <a:p>
            <a:pPr marL="0" indent="0">
              <a:buNone/>
            </a:pPr>
            <a:endParaRPr lang="nl-NL" sz="800"/>
          </a:p>
          <a:p>
            <a:pPr lvl="1"/>
            <a:r>
              <a:rPr lang="nl-BE"/>
              <a:t>Outreachende zorg en mobiele teams</a:t>
            </a:r>
          </a:p>
          <a:p>
            <a:pPr lvl="1"/>
            <a:r>
              <a:rPr lang="nl-BE"/>
              <a:t>Bisnummer aanmaken zeker extra drempel </a:t>
            </a:r>
          </a:p>
          <a:p>
            <a:pPr marL="0" indent="0">
              <a:buNone/>
            </a:pPr>
            <a:r>
              <a:rPr lang="nl-BE" sz="900"/>
              <a:t> </a:t>
            </a:r>
          </a:p>
          <a:p>
            <a:pPr lvl="1"/>
            <a:r>
              <a:rPr lang="nl-NL"/>
              <a:t>Geen bisnummer? Dan volgende gegevens bijhouden om eventueel achteraf te registreren: </a:t>
            </a:r>
          </a:p>
          <a:p>
            <a:pPr lvl="2"/>
            <a:r>
              <a:rPr lang="nl-NL"/>
              <a:t>Naam + voornaam + geboortedatum; </a:t>
            </a:r>
          </a:p>
          <a:p>
            <a:pPr lvl="2"/>
            <a:r>
              <a:rPr lang="nl-NL"/>
              <a:t>Gsm-nummer + adres (ook al wijzigen die vaak en niet altijd correct); </a:t>
            </a:r>
          </a:p>
          <a:p>
            <a:pPr lvl="2"/>
            <a:r>
              <a:rPr lang="nl-NL"/>
              <a:t>Paspoortnummer (als dat er is); </a:t>
            </a:r>
          </a:p>
          <a:p>
            <a:pPr lvl="2"/>
            <a:r>
              <a:rPr lang="nl-NL"/>
              <a:t>Land van herkomst. </a:t>
            </a:r>
          </a:p>
          <a:p>
            <a:pPr lvl="2"/>
            <a:r>
              <a:rPr lang="nl-NL"/>
              <a:t>Gegevens van het vaccin (merk vaccin + lotnummer) </a:t>
            </a:r>
          </a:p>
          <a:p>
            <a:pPr lvl="2"/>
            <a:r>
              <a:rPr lang="nl-NL"/>
              <a:t>Datum van toediening </a:t>
            </a:r>
          </a:p>
          <a:p>
            <a:pPr lvl="1"/>
            <a:endParaRPr lang="nl-BE"/>
          </a:p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E673D-2D8E-45B4-BE3A-93F73505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21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A751C0C-48E4-429E-A34D-EA7C26B05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4088AEE6-7973-45B6-8587-B1E4FA317056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4E1F1EC-2D88-46C9-903C-51B07CD7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- Fabienne Crauwels</a:t>
            </a:r>
          </a:p>
        </p:txBody>
      </p:sp>
    </p:spTree>
    <p:extLst>
      <p:ext uri="{BB962C8B-B14F-4D97-AF65-F5344CB8AC3E}">
        <p14:creationId xmlns:p14="http://schemas.microsoft.com/office/powerpoint/2010/main" val="104166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D19D5-2B53-4D21-ADDF-45D8066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Mensen zonder wettig 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3985F-1123-4F7E-87B3-4287E650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/>
              <a:t>Mzwv</a:t>
            </a:r>
            <a:r>
              <a:rPr lang="nl-NL" sz="2400" dirty="0"/>
              <a:t> die niet gekend zijn en ook geen inschrijving in BR, VR of WR hebben (2)</a:t>
            </a:r>
          </a:p>
          <a:p>
            <a:pPr marL="0" indent="0">
              <a:buNone/>
            </a:pPr>
            <a:endParaRPr lang="nl-BE" sz="800" dirty="0"/>
          </a:p>
          <a:p>
            <a:pPr lvl="1"/>
            <a:r>
              <a:rPr lang="nl-BE" dirty="0"/>
              <a:t>Hoe nagaan nog niet gevaccineerd is?</a:t>
            </a:r>
          </a:p>
          <a:p>
            <a:pPr lvl="2"/>
            <a:r>
              <a:rPr lang="nl-BE" dirty="0"/>
              <a:t>Vaccinnet: alleen als bisnummer had</a:t>
            </a:r>
          </a:p>
          <a:p>
            <a:pPr lvl="2"/>
            <a:r>
              <a:rPr lang="nl-BE" dirty="0"/>
              <a:t>Kaartje meegeven aan de betrokkene maar…</a:t>
            </a:r>
          </a:p>
          <a:p>
            <a:pPr lvl="2"/>
            <a:r>
              <a:rPr lang="nl-BE" dirty="0"/>
              <a:t>Risico dubbele vaccinatie?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400" dirty="0"/>
              <a:t>Registratie versus bereiken van de vaccinatiegraad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sz="2400" dirty="0">
                <a:hlinkClick r:id="rId2"/>
              </a:rPr>
              <a:t>Special procedures en doelgroepen voor vaccinatiecentra – Overzichtsnota 26.5.2021</a:t>
            </a:r>
            <a:endParaRPr lang="nl-NL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E673D-2D8E-45B4-BE3A-93F73505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22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A751C0C-48E4-429E-A34D-EA7C26B05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4088AEE6-7973-45B6-8587-B1E4FA317056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4E1F1EC-2D88-46C9-903C-51B07CD7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- Fabienne Crauwels</a:t>
            </a:r>
          </a:p>
        </p:txBody>
      </p:sp>
    </p:spTree>
    <p:extLst>
      <p:ext uri="{BB962C8B-B14F-4D97-AF65-F5344CB8AC3E}">
        <p14:creationId xmlns:p14="http://schemas.microsoft.com/office/powerpoint/2010/main" val="82003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35265-D2DC-4612-B9B0-012C3E771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Seizoenarbeiders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C54439-FA80-42B9-889A-9194A591C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/>
              <a:t>Elke Verlinden regionale stafmedewerker thuiszorg VVSG</a:t>
            </a:r>
          </a:p>
        </p:txBody>
      </p:sp>
    </p:spTree>
    <p:extLst>
      <p:ext uri="{BB962C8B-B14F-4D97-AF65-F5344CB8AC3E}">
        <p14:creationId xmlns:p14="http://schemas.microsoft.com/office/powerpoint/2010/main" val="373564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690E2-DEBD-4DA1-9A6A-8ADEEDB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Land- en tuinbouw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773F7-F7D9-46CA-BC42-86187125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VC heeft lijst en maakt planning</a:t>
            </a:r>
          </a:p>
          <a:p>
            <a:pPr lvl="1"/>
            <a:r>
              <a:rPr lang="nl-NL"/>
              <a:t>gekende werkgevers</a:t>
            </a:r>
          </a:p>
          <a:p>
            <a:pPr lvl="1"/>
            <a:r>
              <a:rPr lang="nl-NL"/>
              <a:t>Inschatting aantal werknemers</a:t>
            </a:r>
          </a:p>
          <a:p>
            <a:r>
              <a:rPr lang="nl-NL"/>
              <a:t>Niets voor 31/7: populatiemanager</a:t>
            </a:r>
          </a:p>
          <a:p>
            <a:r>
              <a:rPr lang="nl-NL"/>
              <a:t>Iedereen gelijktijdig gevaccineerd</a:t>
            </a:r>
          </a:p>
          <a:p>
            <a:r>
              <a:rPr lang="nl-NL"/>
              <a:t>Enkel werknemers waar bedrijf werkgever van is dus geen </a:t>
            </a:r>
            <a:r>
              <a:rPr lang="nl-NL" err="1"/>
              <a:t>interimbedrijven</a:t>
            </a:r>
            <a:endParaRPr lang="nl-NL"/>
          </a:p>
          <a:p>
            <a:r>
              <a:rPr lang="nl-NL"/>
              <a:t>Volledige vaccinatie in hetzelfde land</a:t>
            </a:r>
          </a:p>
          <a:p>
            <a:r>
              <a:rPr lang="nl-NL"/>
              <a:t>Toch uitnodigingsbrief gehad: VC contacteren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A1DCE-0173-4330-A480-17D7AAF6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– Elke Verlinden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C51BE8-8729-4DB0-9951-8373B2F0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24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20BB2E-BFA2-4126-B6CF-180F74469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22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93D1-1774-4075-9456-A083182E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Andere seizoenarbeiders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86982-5585-4496-914F-1E4260683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overleg met de sociale partners en de bedrijfsgeneeskundige diensten</a:t>
            </a:r>
          </a:p>
          <a:p>
            <a:r>
              <a:rPr lang="nl-NL" dirty="0"/>
              <a:t>In overeenstemming met de door de Interministeriële Conferentie bekrachtigde vaccinatiestrategie.  </a:t>
            </a:r>
          </a:p>
          <a:p>
            <a:r>
              <a:rPr lang="nl-NL" dirty="0"/>
              <a:t>Best geplande vaccinaties in niet-land- en tuinbedrijven opschorten.</a:t>
            </a:r>
          </a:p>
          <a:p>
            <a:r>
              <a:rPr lang="nl-NL" dirty="0"/>
              <a:t>Lokaal na analyse een duidelijke nood: bespreken met de lokale actoren (VC – populatiemanager – lokaal bestuur – werkgever)</a:t>
            </a:r>
          </a:p>
          <a:p>
            <a:r>
              <a:rPr lang="nl-BE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Zeevaarders en seizoenarbeiders</a:t>
            </a:r>
            <a:r>
              <a:rPr lang="nl-BE" dirty="0">
                <a:effectLst/>
                <a:ea typeface="Times New Roman" panose="02020603050405020304" pitchFamily="18" charset="0"/>
              </a:rPr>
              <a:t> vanaf p. 13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220E9F-8F68-4767-883B-088596A6F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25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7154AC8-B48A-4DD2-9377-320836AA13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AC542D9C-07E3-4D19-B82A-2DBC0EF4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6650" y="6534151"/>
            <a:ext cx="6637338" cy="123825"/>
          </a:xfrm>
        </p:spPr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– Elke Verlinden</a:t>
            </a:r>
          </a:p>
        </p:txBody>
      </p:sp>
    </p:spTree>
    <p:extLst>
      <p:ext uri="{BB962C8B-B14F-4D97-AF65-F5344CB8AC3E}">
        <p14:creationId xmlns:p14="http://schemas.microsoft.com/office/powerpoint/2010/main" val="49750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35265-D2DC-4612-B9B0-012C3E771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Precaire groepen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C54439-FA80-42B9-889A-9194A591C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/>
              <a:t>Veerle Cortebeeck stafmedewerker lokaal gezondheidsbeleid VVSG</a:t>
            </a:r>
          </a:p>
        </p:txBody>
      </p:sp>
    </p:spTree>
    <p:extLst>
      <p:ext uri="{BB962C8B-B14F-4D97-AF65-F5344CB8AC3E}">
        <p14:creationId xmlns:p14="http://schemas.microsoft.com/office/powerpoint/2010/main" val="18169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773F7-F7D9-46CA-BC42-86187125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/>
              <a:t>Heterogeen</a:t>
            </a:r>
          </a:p>
          <a:p>
            <a:r>
              <a:rPr lang="nl-BE"/>
              <a:t>Moeilijk bereikbaar</a:t>
            </a:r>
          </a:p>
          <a:p>
            <a:r>
              <a:rPr lang="nl-BE"/>
              <a:t>Voorbeelden: daklozen, anderstaligen, mensen zonder papieren, …</a:t>
            </a:r>
          </a:p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A1DCE-0173-4330-A480-17D7AAF6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52" y="6534874"/>
            <a:ext cx="6637356" cy="123111"/>
          </a:xfrm>
        </p:spPr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– Veerle Cortebeeck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C51BE8-8729-4DB0-9951-8373B2F0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27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20BB2E-BFA2-4126-B6CF-180F74469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71B965E-1038-41AE-82E0-96A0E6AF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Precaire groepen: wie?</a:t>
            </a:r>
          </a:p>
        </p:txBody>
      </p:sp>
    </p:spTree>
    <p:extLst>
      <p:ext uri="{BB962C8B-B14F-4D97-AF65-F5344CB8AC3E}">
        <p14:creationId xmlns:p14="http://schemas.microsoft.com/office/powerpoint/2010/main" val="205753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773F7-F7D9-46CA-BC42-86187125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nl-BE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https://www.vvsg.be/nieuws/covid-vaccinatie-specifiek-doelgroepen-bereiken</a:t>
            </a:r>
            <a:endParaRPr lang="nl-BE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 marL="914400" lvl="1" indent="-514350"/>
            <a:r>
              <a:rPr lang="nl-NL" dirty="0"/>
              <a:t>Aparte webpagina ABB-AII-VVSG: diversiteitsbewust communicatiebeleid / alle groepen – specifieke groepen</a:t>
            </a:r>
          </a:p>
          <a:p>
            <a:pPr marL="914400" lvl="1" indent="-514350"/>
            <a:r>
              <a:rPr lang="nl-NL" dirty="0"/>
              <a:t>10 praktische tips VVSG om diverse doelgroep te bereiken</a:t>
            </a:r>
          </a:p>
          <a:p>
            <a:pPr marL="514350" indent="-514350">
              <a:buFont typeface="+mj-lt"/>
              <a:buAutoNum type="arabicPeriod"/>
            </a:pPr>
            <a:endParaRPr lang="nl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https://www.vvsg.be/kennisitem/vvsg/anderstaligen-meertalige-info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VVSG-website: </a:t>
            </a:r>
            <a:r>
              <a:rPr lang="nl-NL" dirty="0">
                <a:hlinkClick r:id="rId4"/>
              </a:rPr>
              <a:t>communicatie</a:t>
            </a:r>
            <a:r>
              <a:rPr lang="nl-NL" dirty="0"/>
              <a:t> =&gt; Kennismakingssessie voor de populatiemanager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5"/>
              </a:rPr>
              <a:t>Inspiratienota </a:t>
            </a:r>
            <a:r>
              <a:rPr lang="nl-NL" dirty="0" err="1"/>
              <a:t>Domus</a:t>
            </a:r>
            <a:r>
              <a:rPr lang="nl-NL" dirty="0"/>
              <a:t> </a:t>
            </a:r>
            <a:r>
              <a:rPr lang="nl-NL" dirty="0" err="1"/>
              <a:t>Medica</a:t>
            </a:r>
            <a:r>
              <a:rPr lang="nl-NL" dirty="0"/>
              <a:t>, VAN, </a:t>
            </a:r>
            <a:r>
              <a:rPr lang="nl-NL" dirty="0" err="1"/>
              <a:t>Zorgnet</a:t>
            </a:r>
            <a:r>
              <a:rPr lang="nl-NL" dirty="0"/>
              <a:t> </a:t>
            </a:r>
            <a:r>
              <a:rPr lang="nl-NL" dirty="0" err="1"/>
              <a:t>Icuro</a:t>
            </a:r>
            <a:r>
              <a:rPr lang="nl-NL" dirty="0"/>
              <a:t>, SOM (april 2021)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A1DCE-0173-4330-A480-17D7AAF6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52" y="6534874"/>
            <a:ext cx="6637356" cy="123111"/>
          </a:xfrm>
        </p:spPr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– Veerle Cortebeeck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C51BE8-8729-4DB0-9951-8373B2F0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28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20BB2E-BFA2-4126-B6CF-180F74469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71B965E-1038-41AE-82E0-96A0E6AF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Precaire groepen: materiaal</a:t>
            </a:r>
          </a:p>
        </p:txBody>
      </p:sp>
    </p:spTree>
    <p:extLst>
      <p:ext uri="{BB962C8B-B14F-4D97-AF65-F5344CB8AC3E}">
        <p14:creationId xmlns:p14="http://schemas.microsoft.com/office/powerpoint/2010/main" val="238976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773F7-F7D9-46CA-BC42-86187125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nl-NL"/>
              <a:t>Ga in dialoog met populatiemanager </a:t>
            </a:r>
          </a:p>
          <a:p>
            <a:pPr marL="742950" indent="-457200">
              <a:buFont typeface="+mj-lt"/>
              <a:buAutoNum type="arabicPeriod"/>
            </a:pPr>
            <a:endParaRPr lang="nl-NL"/>
          </a:p>
          <a:p>
            <a:pPr marL="742950" indent="-457200">
              <a:buFont typeface="+mj-lt"/>
              <a:buAutoNum type="arabicPeriod"/>
            </a:pPr>
            <a:r>
              <a:rPr lang="nl-NL"/>
              <a:t>Verwijs populatiemanager ook naar organisaties/brugfiguren die nog niet gekend zijn</a:t>
            </a:r>
          </a:p>
          <a:p>
            <a:pPr marL="742950" indent="-457200">
              <a:buFont typeface="+mj-lt"/>
              <a:buAutoNum type="arabicPeriod"/>
            </a:pPr>
            <a:endParaRPr lang="nl-NL"/>
          </a:p>
          <a:p>
            <a:pPr marL="742950" indent="-457200">
              <a:buFont typeface="+mj-lt"/>
              <a:buAutoNum type="arabicPeriod"/>
            </a:pPr>
            <a:r>
              <a:rPr lang="nl-NL"/>
              <a:t>Hou drempels zo laag mogelijk: informeren en vaccineren op vertrouwde plaatsen</a:t>
            </a:r>
          </a:p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A1DCE-0173-4330-A480-17D7AAF6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52" y="6534874"/>
            <a:ext cx="6637356" cy="123111"/>
          </a:xfrm>
        </p:spPr>
        <p:txBody>
          <a:bodyPr/>
          <a:lstStyle/>
          <a:p>
            <a:r>
              <a:rPr lang="nl-NL">
                <a:solidFill>
                  <a:srgbClr val="773388"/>
                </a:solidFill>
                <a:latin typeface="Arial"/>
              </a:rPr>
              <a:t>Webinar vaccinatie vreemdelingen en precaire groepen – Veerle Cortebeeck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C51BE8-8729-4DB0-9951-8373B2F0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29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20BB2E-BFA2-4126-B6CF-180F74469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71B965E-1038-41AE-82E0-96A0E6AF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416009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D19D5-2B53-4D21-ADDF-45D8066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3985F-1123-4F7E-87B3-4287E650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b="1"/>
              <a:t>Vaccinatie in opvangcentra en LOI</a:t>
            </a:r>
            <a:r>
              <a:rPr lang="nl-NL" sz="2000"/>
              <a:t>: Nelle </a:t>
            </a:r>
            <a:r>
              <a:rPr lang="nl-NL" sz="2000" err="1"/>
              <a:t>Lauwerysen</a:t>
            </a:r>
            <a:r>
              <a:rPr lang="nl-NL" sz="2000"/>
              <a:t> stafmedewerker </a:t>
            </a:r>
            <a:r>
              <a:rPr lang="nl-NL" sz="2000" err="1"/>
              <a:t>coördinatiecel</a:t>
            </a:r>
            <a:r>
              <a:rPr lang="nl-NL" sz="2000"/>
              <a:t> </a:t>
            </a:r>
            <a:r>
              <a:rPr lang="nl-NL" sz="2000" err="1"/>
              <a:t>Fedasil</a:t>
            </a:r>
            <a:endParaRPr lang="nl-NL" sz="2000"/>
          </a:p>
          <a:p>
            <a:pPr marL="514350" indent="-514350">
              <a:buFont typeface="+mj-lt"/>
              <a:buAutoNum type="arabicPeriod"/>
            </a:pPr>
            <a:endParaRPr lang="nl-NL" sz="2000"/>
          </a:p>
          <a:p>
            <a:pPr marL="514350" indent="-514350">
              <a:buFont typeface="+mj-lt"/>
              <a:buAutoNum type="arabicPeriod"/>
            </a:pPr>
            <a:r>
              <a:rPr lang="nl-NL" sz="2000" b="1"/>
              <a:t>Mensen zonder wettig verblijf</a:t>
            </a:r>
            <a:r>
              <a:rPr lang="nl-NL" sz="2000"/>
              <a:t>: Fabienne Crauwels stafmedewerker vreemdelingenbeleid VVSG</a:t>
            </a:r>
          </a:p>
          <a:p>
            <a:pPr marL="514350" indent="-514350">
              <a:buFont typeface="+mj-lt"/>
              <a:buAutoNum type="arabicPeriod"/>
            </a:pPr>
            <a:endParaRPr lang="nl-NL" sz="2000"/>
          </a:p>
          <a:p>
            <a:pPr marL="514350" indent="-514350">
              <a:buFont typeface="+mj-lt"/>
              <a:buAutoNum type="arabicPeriod"/>
            </a:pPr>
            <a:r>
              <a:rPr lang="nl-NL" sz="2000" b="1"/>
              <a:t>Seizoenarbeiders</a:t>
            </a:r>
            <a:r>
              <a:rPr lang="nl-NL" sz="2000"/>
              <a:t>: Elke Verlinden regionale stafmedewerker thuiszorg VVSG</a:t>
            </a:r>
          </a:p>
          <a:p>
            <a:pPr marL="514350" indent="-514350">
              <a:buFont typeface="+mj-lt"/>
              <a:buAutoNum type="arabicPeriod"/>
            </a:pPr>
            <a:endParaRPr lang="nl-NL" sz="2000"/>
          </a:p>
          <a:p>
            <a:pPr marL="514350" indent="-514350">
              <a:buFont typeface="+mj-lt"/>
              <a:buAutoNum type="arabicPeriod"/>
            </a:pPr>
            <a:r>
              <a:rPr lang="nl-NL" sz="2000" b="1"/>
              <a:t>Precaire groepen</a:t>
            </a:r>
            <a:r>
              <a:rPr lang="nl-NL" sz="2000"/>
              <a:t>: Veerle Cortebeeck, stafmedewerker lokaal gezondheidsbeleid VVSG</a:t>
            </a:r>
          </a:p>
          <a:p>
            <a:pPr marL="514350" indent="-514350">
              <a:buFont typeface="+mj-lt"/>
              <a:buAutoNum type="arabicPeriod"/>
            </a:pPr>
            <a:endParaRPr lang="nl-NL" sz="2000"/>
          </a:p>
          <a:p>
            <a:pPr marL="514350" indent="-514350">
              <a:buFont typeface="+mj-lt"/>
              <a:buAutoNum type="arabicPeriod"/>
            </a:pPr>
            <a:r>
              <a:rPr lang="nl-NL" sz="2000" b="1"/>
              <a:t>Voorbeeld uit de praktijk: </a:t>
            </a:r>
            <a:r>
              <a:rPr lang="nl-NL" sz="2000"/>
              <a:t>Ellen Benoit, populatiemanager ELZ regio Kortrijk</a:t>
            </a:r>
          </a:p>
          <a:p>
            <a:pPr marL="514350" indent="-514350">
              <a:buFont typeface="+mj-lt"/>
              <a:buAutoNum type="arabicPeriod"/>
            </a:pPr>
            <a:endParaRPr lang="nl-NL" sz="2000"/>
          </a:p>
          <a:p>
            <a:pPr marL="514350" indent="-514350">
              <a:buFont typeface="+mj-lt"/>
              <a:buAutoNum type="arabicPeriod"/>
            </a:pPr>
            <a:r>
              <a:rPr lang="nl-NL" sz="2000" b="1"/>
              <a:t>Vragen</a:t>
            </a:r>
          </a:p>
          <a:p>
            <a:pPr marL="457200" lvl="1" indent="0">
              <a:buNone/>
            </a:pPr>
            <a:endParaRPr lang="nl-BE" sz="2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E673D-2D8E-45B4-BE3A-93F73505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>
                <a:solidFill>
                  <a:srgbClr val="773388"/>
                </a:solidFill>
                <a:latin typeface="Arial"/>
              </a:rPr>
              <a:pPr/>
              <a:t>3</a:t>
            </a:fld>
            <a:r>
              <a:rPr lang="nl-NL">
                <a:solidFill>
                  <a:srgbClr val="773388"/>
                </a:solidFill>
                <a:latin typeface="Arial"/>
              </a:rPr>
              <a:t>  -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A751C0C-48E4-429E-A34D-EA7C26B05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04884A7-8FFC-497F-9B6D-80C724A9400E}" type="datetime1">
              <a:rPr lang="nl-NL">
                <a:solidFill>
                  <a:srgbClr val="773388"/>
                </a:solidFill>
                <a:latin typeface="Arial"/>
              </a:rPr>
              <a:pPr algn="r"/>
              <a:t>15-6-2021</a:t>
            </a:fld>
            <a:endParaRPr lang="nl-NL">
              <a:solidFill>
                <a:srgbClr val="773388"/>
              </a:solidFill>
              <a:latin typeface="Arial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4E1F1EC-2D88-46C9-903C-51B07CD7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err="1">
                <a:solidFill>
                  <a:srgbClr val="773388"/>
                </a:solidFill>
                <a:latin typeface="Arial"/>
              </a:rPr>
              <a:t>webinar</a:t>
            </a:r>
            <a:r>
              <a:rPr lang="nl-NL">
                <a:solidFill>
                  <a:srgbClr val="773388"/>
                </a:solidFill>
                <a:latin typeface="Arial"/>
              </a:rPr>
              <a:t> vaccinatie vreemdelingen en precaire groepen </a:t>
            </a:r>
          </a:p>
        </p:txBody>
      </p:sp>
    </p:spTree>
    <p:extLst>
      <p:ext uri="{BB962C8B-B14F-4D97-AF65-F5344CB8AC3E}">
        <p14:creationId xmlns:p14="http://schemas.microsoft.com/office/powerpoint/2010/main" val="177140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467D8-EAD7-48BB-BC68-1A421F084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6754"/>
            <a:ext cx="9144000" cy="1341798"/>
          </a:xfrm>
        </p:spPr>
        <p:txBody>
          <a:bodyPr>
            <a:noAutofit/>
          </a:bodyPr>
          <a:lstStyle/>
          <a:p>
            <a:r>
              <a:rPr lang="nl-BE" sz="4000" dirty="0"/>
              <a:t>Ellen Benoit: Populatiemanager ELZ regio Kortrijk (Kortrijk, Kuurne, Harelbeke)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3E2854-B056-401C-922D-760A9E449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16" y="5954151"/>
            <a:ext cx="1916784" cy="903849"/>
          </a:xfrm>
          <a:prstGeom prst="rect">
            <a:avLst/>
          </a:prstGeom>
        </p:spPr>
      </p:pic>
      <p:pic>
        <p:nvPicPr>
          <p:cNvPr id="1026" name="Picture 2" descr="Veranderforum eerstelijnszone Regio Kortrijk. 10 september PDF Free Download">
            <a:extLst>
              <a:ext uri="{FF2B5EF4-FFF2-40B4-BE49-F238E27FC236}">
                <a16:creationId xmlns:a16="http://schemas.microsoft.com/office/drawing/2014/main" id="{C352707A-9C85-4930-8054-FA3B84EF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44" y="5957922"/>
            <a:ext cx="3120272" cy="9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674B9E-BAE0-43F1-B225-CA707F2A9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2232"/>
            <a:ext cx="3903280" cy="2760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4A8AA64-B6CF-4B44-A73F-D5B81851D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5" y="2421576"/>
            <a:ext cx="3903280" cy="27603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DA25314-239B-498B-B6DE-C2D565FA19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87" t="16662" r="21658" b="10694"/>
          <a:stretch/>
        </p:blipFill>
        <p:spPr>
          <a:xfrm>
            <a:off x="8248650" y="2402232"/>
            <a:ext cx="3962400" cy="27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C33BFA-6CC2-4DF9-9AB8-4A53BE5F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Rol </a:t>
            </a:r>
            <a:r>
              <a:rPr lang="nl-BE" sz="5400" dirty="0" err="1"/>
              <a:t>populatiemanager</a:t>
            </a:r>
            <a:endParaRPr lang="nl-BE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7D55B-A803-4E27-AF63-CB926229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BE" sz="2400" dirty="0"/>
              <a:t>Min. 70% vaccinatiegraad behalen in </a:t>
            </a:r>
            <a:r>
              <a:rPr lang="nl-BE" sz="2400" u="sng" dirty="0"/>
              <a:t>volledige</a:t>
            </a:r>
            <a:r>
              <a:rPr lang="nl-BE" sz="2400" dirty="0"/>
              <a:t> bevolking</a:t>
            </a:r>
          </a:p>
          <a:p>
            <a:pPr lvl="1"/>
            <a:r>
              <a:rPr lang="nl-BE" sz="2200" dirty="0"/>
              <a:t>Algemene bevolking</a:t>
            </a:r>
          </a:p>
          <a:p>
            <a:pPr lvl="1"/>
            <a:r>
              <a:rPr lang="nl-BE" sz="2200" dirty="0"/>
              <a:t>In </a:t>
            </a:r>
            <a:r>
              <a:rPr lang="nl-BE" sz="2200" u="sng" dirty="0"/>
              <a:t>alle</a:t>
            </a:r>
            <a:r>
              <a:rPr lang="nl-BE" sz="2200" dirty="0"/>
              <a:t> wijken</a:t>
            </a:r>
          </a:p>
          <a:p>
            <a:pPr lvl="1"/>
            <a:r>
              <a:rPr lang="nl-BE" sz="2200" dirty="0"/>
              <a:t>In </a:t>
            </a:r>
            <a:r>
              <a:rPr lang="nl-BE" sz="2200" u="sng" dirty="0"/>
              <a:t>alle</a:t>
            </a:r>
            <a:r>
              <a:rPr lang="nl-BE" sz="2200" dirty="0"/>
              <a:t> doelgroepen</a:t>
            </a:r>
          </a:p>
          <a:p>
            <a:r>
              <a:rPr lang="nl-BE" sz="2400" dirty="0"/>
              <a:t>Samenwerken:</a:t>
            </a:r>
          </a:p>
          <a:p>
            <a:pPr lvl="1"/>
            <a:r>
              <a:rPr lang="nl-BE" sz="2200" dirty="0"/>
              <a:t>Lokale besturen</a:t>
            </a:r>
          </a:p>
          <a:p>
            <a:pPr lvl="1"/>
            <a:r>
              <a:rPr lang="nl-BE" sz="2200" dirty="0"/>
              <a:t>Zorgverleners</a:t>
            </a:r>
          </a:p>
          <a:p>
            <a:pPr lvl="1"/>
            <a:r>
              <a:rPr lang="nl-BE" sz="2200" dirty="0"/>
              <a:t>Bestaande zorg- en welzijnsorganisaties</a:t>
            </a:r>
          </a:p>
          <a:p>
            <a:pPr lvl="1"/>
            <a:endParaRPr lang="nl-BE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6886B9-62E3-4C94-9E80-5413D9730153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1777240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F9EF60-17B2-441D-9F04-595D044A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Takenpakket </a:t>
            </a:r>
            <a:r>
              <a:rPr lang="nl-BE" sz="5400" dirty="0" err="1"/>
              <a:t>populatiemanager</a:t>
            </a:r>
            <a:endParaRPr lang="nl-BE" sz="5400" dirty="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9B8B5222-66FA-4739-B6E0-3ED0385694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kstvak 23">
            <a:extLst>
              <a:ext uri="{FF2B5EF4-FFF2-40B4-BE49-F238E27FC236}">
                <a16:creationId xmlns:a16="http://schemas.microsoft.com/office/drawing/2014/main" id="{44C6716C-C85E-4C28-A732-3E9C0D0F1674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2089677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F9EF60-17B2-441D-9F04-595D044A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35" y="616228"/>
            <a:ext cx="9795637" cy="6645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0" indent="-914400" algn="ctr"/>
            <a:r>
              <a:rPr lang="en-US" sz="4000" dirty="0"/>
              <a:t>1. Data </a:t>
            </a:r>
            <a:r>
              <a:rPr lang="en-US" sz="4000" dirty="0" err="1"/>
              <a:t>analyseren</a:t>
            </a:r>
            <a:endParaRPr lang="en-US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2988F4-0FFA-4703-BF11-15AB80F8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" y="2568663"/>
            <a:ext cx="3797536" cy="30014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CF74F4-CB70-4AA2-A584-127DC3D0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936" y="2568662"/>
            <a:ext cx="3797536" cy="29611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9553D7-C394-4580-8E12-2F84A9C6E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377" y="2568662"/>
            <a:ext cx="4000127" cy="296117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F0BCFE2-867F-40A2-B535-DEDC64010FBE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14661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5B665C-59A0-487C-97A1-AB02D06E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nl-BE" sz="4000" dirty="0"/>
              <a:t>2. Acties ontwikkelen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86EFCE-DCEE-45C1-9713-EB21A8B7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>
            <a:normAutofit/>
          </a:bodyPr>
          <a:lstStyle/>
          <a:p>
            <a:r>
              <a:rPr lang="nl-BE" sz="2000"/>
              <a:t>Proactief/ preventief werken</a:t>
            </a:r>
          </a:p>
          <a:p>
            <a:r>
              <a:rPr lang="nl-BE" sz="2000"/>
              <a:t>Reactief werken</a:t>
            </a:r>
          </a:p>
          <a:p>
            <a:r>
              <a:rPr lang="nl-BE" sz="2000"/>
              <a:t>Outreachend 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8CC483-6A92-4FF7-A539-BDC1FF612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27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AA89C6-B7C6-4ACD-BEB4-DFAC0DB6A4C3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1312786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C14216-8015-4EBF-B0E1-007B296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200"/>
              <a:t>Aanpak ELZ regio Kortrijk: preventieve acties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3DC4F-A3DA-4C3A-A57A-7E4A2F3C1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738674" cy="4428736"/>
          </a:xfrm>
        </p:spPr>
        <p:txBody>
          <a:bodyPr>
            <a:normAutofit/>
          </a:bodyPr>
          <a:lstStyle/>
          <a:p>
            <a:r>
              <a:rPr lang="nl-BE" sz="2200" dirty="0"/>
              <a:t>Per wijk belangrijke demografische kenmerken in kaart</a:t>
            </a:r>
          </a:p>
          <a:p>
            <a:r>
              <a:rPr lang="nl-BE" sz="2200" dirty="0"/>
              <a:t>Precaire doelgroepen en hun drempels in kaart brengen</a:t>
            </a:r>
          </a:p>
          <a:p>
            <a:r>
              <a:rPr lang="nl-BE" sz="2200" dirty="0"/>
              <a:t>Sleutelfiguren zoeken</a:t>
            </a:r>
          </a:p>
          <a:p>
            <a:r>
              <a:rPr lang="nl-BE" sz="2200" dirty="0"/>
              <a:t>Acties op maat ontwikkelen</a:t>
            </a:r>
          </a:p>
          <a:p>
            <a:endParaRPr lang="nl-BE" sz="2200" dirty="0"/>
          </a:p>
          <a:p>
            <a:pPr marL="0" indent="0">
              <a:buNone/>
            </a:pPr>
            <a:r>
              <a:rPr lang="nl-BE" sz="2200" u="sng" dirty="0"/>
              <a:t>Aanpak:</a:t>
            </a:r>
          </a:p>
          <a:p>
            <a:r>
              <a:rPr lang="nl-BE" sz="2200" dirty="0"/>
              <a:t>Begin: regelmatig overleg met kernfiguren</a:t>
            </a:r>
          </a:p>
          <a:p>
            <a:r>
              <a:rPr lang="nl-BE" sz="2200" dirty="0"/>
              <a:t>Nu: afhankelijk van doelgroep</a:t>
            </a:r>
          </a:p>
          <a:p>
            <a:pPr lvl="1"/>
            <a:r>
              <a:rPr lang="nl-BE" sz="1800" dirty="0"/>
              <a:t>Communicatiewerkgroep</a:t>
            </a:r>
          </a:p>
          <a:p>
            <a:pPr lvl="1"/>
            <a:r>
              <a:rPr lang="nl-BE" sz="1800" dirty="0"/>
              <a:t>Logo Leieland</a:t>
            </a:r>
          </a:p>
          <a:p>
            <a:pPr lvl="1"/>
            <a:r>
              <a:rPr lang="nl-BE" sz="1800" dirty="0"/>
              <a:t>Sleutelfiguren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B7CD76-660B-4D00-AFE5-A5999AC8932F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81746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99BFC-2618-4845-B7E8-17B282CE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B10139C-D1E4-4A06-820C-B96FBE4AC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1494" y="3682006"/>
            <a:ext cx="4779678" cy="2718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EE3C91C-7956-4DFE-AA29-CE1DAD5FD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" y="824143"/>
            <a:ext cx="7134225" cy="49877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960D7C-F5C9-4614-8BCF-FAF2E823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93" y="190501"/>
            <a:ext cx="4779678" cy="31275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2CB0BFB-02AE-4694-8121-937A771E0727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1322032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42A0B-0D43-4BF1-A330-49D5B538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93681-553D-46F1-A9E7-B716E796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75DDB4-6BAD-4F26-B40F-82289A618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" t="24652" r="22344" b="8611"/>
          <a:stretch/>
        </p:blipFill>
        <p:spPr>
          <a:xfrm>
            <a:off x="320339" y="495890"/>
            <a:ext cx="11551321" cy="56810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819DE85-3BD9-4AC0-802A-4C58477FAD9D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25020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C14216-8015-4EBF-B0E1-007B296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200"/>
              <a:t>Aanpak ELZ regio Kortrijk: preventieve acties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3DC4F-A3DA-4C3A-A57A-7E4A2F3C1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9418163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 u="sng" dirty="0"/>
              <a:t>Voorbeelden:</a:t>
            </a:r>
          </a:p>
          <a:p>
            <a:r>
              <a:rPr lang="nl-BE" sz="2200" dirty="0"/>
              <a:t>Ouderen:</a:t>
            </a:r>
          </a:p>
          <a:p>
            <a:pPr lvl="1"/>
            <a:r>
              <a:rPr lang="nl-BE" sz="1800" dirty="0"/>
              <a:t>Gratis vervoer naar Vaxpo</a:t>
            </a:r>
          </a:p>
          <a:p>
            <a:pPr lvl="1"/>
            <a:r>
              <a:rPr lang="nl-BE" sz="1800" dirty="0"/>
              <a:t>Actief opbellen </a:t>
            </a:r>
          </a:p>
          <a:p>
            <a:pPr lvl="1"/>
            <a:r>
              <a:rPr lang="nl-BE" sz="1800" dirty="0"/>
              <a:t>Samen met partner vaccineren</a:t>
            </a:r>
          </a:p>
          <a:p>
            <a:r>
              <a:rPr lang="nl-BE" sz="2200" dirty="0"/>
              <a:t>Financieel kwetsbaar</a:t>
            </a:r>
          </a:p>
          <a:p>
            <a:pPr lvl="1"/>
            <a:r>
              <a:rPr lang="nl-BE" sz="1800" dirty="0"/>
              <a:t>Gratis </a:t>
            </a:r>
            <a:r>
              <a:rPr lang="nl-BE" sz="1800" dirty="0" err="1"/>
              <a:t>busticket</a:t>
            </a:r>
            <a:endParaRPr lang="nl-BE" sz="1800" dirty="0"/>
          </a:p>
          <a:p>
            <a:r>
              <a:rPr lang="nl-BE" sz="2200" dirty="0"/>
              <a:t>Anderstalig:</a:t>
            </a:r>
          </a:p>
          <a:p>
            <a:pPr lvl="1"/>
            <a:r>
              <a:rPr lang="nl-BE" sz="1800" dirty="0"/>
              <a:t>Infomomenten door sleutelfiguren en buurtwerkers</a:t>
            </a:r>
          </a:p>
          <a:p>
            <a:pPr lvl="1"/>
            <a:r>
              <a:rPr lang="nl-BE" sz="1800" dirty="0"/>
              <a:t>Draaiboek over Vaxpo in verschillende talen</a:t>
            </a:r>
          </a:p>
          <a:p>
            <a:pPr lvl="1"/>
            <a:r>
              <a:rPr lang="nl-BE" sz="1800" dirty="0"/>
              <a:t>Algemene campagne met anderstalige vaccinatie-ambassadeurs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B7CD76-660B-4D00-AFE5-A5999AC8932F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3362567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B96A25-E5D6-4C5B-A14B-0F09B1BE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600"/>
              <a:t>Aanpak ELZ regio Kortrijk: reactieve acties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B1761-7EE1-4B7F-BDC4-2F2CA2E1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BE" sz="2200"/>
              <a:t>Vaccinatiegraad opvolgen</a:t>
            </a:r>
          </a:p>
          <a:p>
            <a:r>
              <a:rPr lang="nl-BE" sz="2200"/>
              <a:t>Reacties uit het werkveld</a:t>
            </a:r>
          </a:p>
          <a:p>
            <a:endParaRPr lang="nl-BE" sz="2200"/>
          </a:p>
          <a:p>
            <a:pPr marL="0" indent="0">
              <a:buNone/>
            </a:pPr>
            <a:r>
              <a:rPr lang="nl-BE" sz="2200" u="sng"/>
              <a:t>Voorbeeld:</a:t>
            </a:r>
          </a:p>
          <a:p>
            <a:r>
              <a:rPr lang="nl-BE" sz="2200"/>
              <a:t>Signalen vanuit maatwerkbedrijf </a:t>
            </a:r>
            <a:r>
              <a:rPr lang="nl-BE" sz="2200">
                <a:sym typeface="Wingdings" panose="05000000000000000000" pitchFamily="2" charset="2"/>
              </a:rPr>
              <a:t> gezamenlijke oplossing zoeken</a:t>
            </a:r>
          </a:p>
          <a:p>
            <a:pPr lvl="1"/>
            <a:r>
              <a:rPr lang="nl-BE" sz="2200">
                <a:sym typeface="Wingdings" panose="05000000000000000000" pitchFamily="2" charset="2"/>
              </a:rPr>
              <a:t>Sensibilisatiecampagne?</a:t>
            </a:r>
          </a:p>
          <a:p>
            <a:pPr lvl="1"/>
            <a:r>
              <a:rPr lang="nl-BE" sz="2200">
                <a:sym typeface="Wingdings" panose="05000000000000000000" pitchFamily="2" charset="2"/>
              </a:rPr>
              <a:t>Medewerkers naar Vaxpo begeleiden?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97E6CC-131A-4D0D-B3E6-69C05525A933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404307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92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br>
              <a:rPr lang="en" dirty="0"/>
            </a:br>
            <a:r>
              <a:rPr lang="en" dirty="0"/>
              <a:t>Vaccinatiestrategie</a:t>
            </a:r>
            <a:br>
              <a:rPr lang="en" dirty="0"/>
            </a:br>
            <a:r>
              <a:rPr lang="en" dirty="0"/>
              <a:t>Fedasil</a:t>
            </a:r>
            <a:br>
              <a:rPr lang="en" sz="6400" dirty="0"/>
            </a:br>
            <a:r>
              <a:rPr lang="en" sz="2667" dirty="0"/>
              <a:t> VVSG webinar – 15/06/2021</a:t>
            </a:r>
            <a:endParaRPr sz="2667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69" y="41096"/>
            <a:ext cx="3021969" cy="21372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44CA4-1523-4DDD-900A-E9206285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200"/>
              <a:t>Aanpak ELZ regio Kortrijk: outreachend werken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288A7-D63F-485D-AEAE-9AC05352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BE" sz="2200"/>
              <a:t>Voor specifieke doelgroepen:</a:t>
            </a:r>
          </a:p>
          <a:p>
            <a:pPr lvl="1"/>
            <a:r>
              <a:rPr lang="nl-BE" sz="2200"/>
              <a:t>Bedlegerig (thuisvaccinatie)</a:t>
            </a:r>
          </a:p>
          <a:p>
            <a:pPr lvl="1"/>
            <a:r>
              <a:rPr lang="nl-BE" sz="2200"/>
              <a:t>VAPH-organisaties</a:t>
            </a:r>
          </a:p>
          <a:p>
            <a:pPr lvl="1"/>
            <a:r>
              <a:rPr lang="nl-BE" sz="2200"/>
              <a:t>Dak- en thuislozen </a:t>
            </a:r>
          </a:p>
          <a:p>
            <a:pPr lvl="1"/>
            <a:r>
              <a:rPr lang="nl-BE" sz="2200"/>
              <a:t>…</a:t>
            </a:r>
          </a:p>
          <a:p>
            <a:r>
              <a:rPr lang="nl-BE" sz="2200"/>
              <a:t>Als laatste optie</a:t>
            </a:r>
          </a:p>
          <a:p>
            <a:r>
              <a:rPr lang="nl-BE" sz="2200"/>
              <a:t>Zoveel mogelijk drempels weghalen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C7CF02-1FE4-432C-97EE-600A46E7C5F6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312886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44CA4-1523-4DDD-900A-E9206285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200"/>
              <a:t>Aanpak ELZ regio Kortrijk: outreachend werken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288A7-D63F-485D-AEAE-9AC05352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 u="sng" dirty="0"/>
              <a:t>Voorbeeld: vaccinatie dak- en thuislozen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200" dirty="0"/>
              <a:t>Mensen informeren en sensibiliseren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 dirty="0"/>
              <a:t>Medewerkers dag- en nachtopvang &amp; CAW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200" dirty="0"/>
              <a:t>Gegevens verzamelen voor registratie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 dirty="0" err="1"/>
              <a:t>BIS-nummer</a:t>
            </a:r>
            <a:r>
              <a:rPr lang="nl-BE" sz="1800" dirty="0"/>
              <a:t> aanmaken indien geen rijksregisternummer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200" dirty="0"/>
              <a:t>Vaccinatiemoment vastleggen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 dirty="0"/>
              <a:t>In gebouw dagopvang, tijdens middagmaal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200" dirty="0"/>
              <a:t>Resultaat: 46 van de 64 uiteindelijk gevaccineerd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 dirty="0"/>
              <a:t>Proces blijven herhalen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C7CF02-1FE4-432C-97EE-600A46E7C5F6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2899462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704FF-76C5-4884-BAF1-CADE8F02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600"/>
              <a:t>Moeilijkheden van populatiemanagement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E9BA0-19D0-4BD6-B20F-6DD9FECC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BE" sz="2200"/>
              <a:t>Juiste sleutelfiguren vinden en betrekken</a:t>
            </a:r>
          </a:p>
          <a:p>
            <a:r>
              <a:rPr lang="nl-BE" sz="2200"/>
              <a:t>Politieke gevoeligheid</a:t>
            </a:r>
          </a:p>
          <a:p>
            <a:r>
              <a:rPr lang="nl-BE" sz="2200"/>
              <a:t>Timing en plek van vaccineren gevoelig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C0EC617-CF55-4692-9DFA-60200944B4B2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72649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548034-8A7E-4078-8604-85270B0D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/>
              <a:t>Hoe kan een lokaal bestuur helpen?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8FEEF8-058C-4C8D-8BE2-903B6463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BE" sz="2200"/>
              <a:t>Deel gekende informatie</a:t>
            </a:r>
          </a:p>
          <a:p>
            <a:r>
              <a:rPr lang="nl-BE" sz="2200"/>
              <a:t>Gebruik gekende organisaties en sleutelfiguren</a:t>
            </a:r>
          </a:p>
          <a:p>
            <a:r>
              <a:rPr lang="nl-BE" sz="2200"/>
              <a:t>Ga in overleg met de populatiemanager</a:t>
            </a:r>
          </a:p>
          <a:p>
            <a:r>
              <a:rPr lang="nl-BE" sz="2200"/>
              <a:t>Ga mee in het verhaal van Proportioneel universalisme</a:t>
            </a:r>
          </a:p>
          <a:p>
            <a:endParaRPr lang="nl-BE" sz="2200"/>
          </a:p>
          <a:p>
            <a:pPr marL="0" indent="0">
              <a:buNone/>
            </a:pPr>
            <a:r>
              <a:rPr lang="nl-BE" sz="2200">
                <a:hlinkClick r:id="rId2"/>
              </a:rPr>
              <a:t>Contactgegevens populatiemanagers</a:t>
            </a:r>
            <a:endParaRPr lang="nl-BE" sz="22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7A8FA8-9BCB-4CE4-B12A-CCD1549F82BB}"/>
              </a:ext>
            </a:extLst>
          </p:cNvPr>
          <p:cNvSpPr txBox="1"/>
          <p:nvPr/>
        </p:nvSpPr>
        <p:spPr>
          <a:xfrm>
            <a:off x="150829" y="6363093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 Benoit –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populatiemanager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ELZ regio Kortrijk</a:t>
            </a:r>
          </a:p>
        </p:txBody>
      </p:sp>
    </p:spTree>
    <p:extLst>
      <p:ext uri="{BB962C8B-B14F-4D97-AF65-F5344CB8AC3E}">
        <p14:creationId xmlns:p14="http://schemas.microsoft.com/office/powerpoint/2010/main" val="2773167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06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0CD11-2C8C-423F-BC76-AD4B04A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+mn-lt"/>
              </a:rPr>
              <a:t>VRAAG EN ANTWOORD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3AB1684-AD58-4CCE-B266-851BD5F10DA1}"/>
              </a:ext>
            </a:extLst>
          </p:cNvPr>
          <p:cNvSpPr txBox="1"/>
          <p:nvPr/>
        </p:nvSpPr>
        <p:spPr>
          <a:xfrm>
            <a:off x="5584649" y="604889"/>
            <a:ext cx="4944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2E3D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2E3D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62A39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impact van de coronacrisis op de gemeentefinanciën</a:t>
            </a:r>
            <a:endParaRPr kumimoji="0" lang="nl-BE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E95435-7A5D-4C4B-9A52-DD5128961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33" y="6184052"/>
            <a:ext cx="620327" cy="62032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42A29A-DAD1-4385-B5A0-AC5C2EE1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97CCE05-5294-4131-9D5C-39607B1AA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6" r="1" b="23618"/>
          <a:stretch/>
        </p:blipFill>
        <p:spPr bwMode="auto">
          <a:xfrm>
            <a:off x="4646725" y="983"/>
            <a:ext cx="7544292" cy="68524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46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90EECE-E2CF-443B-8AC0-C79FB20E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21D65-1A7E-4852-9D32-A39C03EB271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F27BAD1-8B8E-4488-BC3C-B1FA282B8B71}"/>
              </a:ext>
            </a:extLst>
          </p:cNvPr>
          <p:cNvSpPr/>
          <p:nvPr/>
        </p:nvSpPr>
        <p:spPr>
          <a:xfrm>
            <a:off x="358219" y="556181"/>
            <a:ext cx="11283151" cy="4842581"/>
          </a:xfrm>
          <a:prstGeom prst="rect">
            <a:avLst/>
          </a:prstGeom>
          <a:solidFill>
            <a:srgbClr val="506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A1D18F5-E838-4886-94E6-DA596DB76130}"/>
              </a:ext>
            </a:extLst>
          </p:cNvPr>
          <p:cNvSpPr txBox="1">
            <a:spLocks/>
          </p:cNvSpPr>
          <p:nvPr/>
        </p:nvSpPr>
        <p:spPr>
          <a:xfrm>
            <a:off x="481029" y="1037690"/>
            <a:ext cx="11067124" cy="4181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Bedankt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aanwezigheid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hopelijk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tot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ziens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Opname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nl-BE" sz="4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https://www.vvsg.be/kennisitem/vvsg/vaccinatiecentrum</a:t>
            </a:r>
            <a:endParaRPr kumimoji="0" lang="nl-BE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Veerle.Cortebeeck@vvsg.be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Elke.Verlinden@vvsg.be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Fabienne.Crauwels@vvsg.be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67119E-38B0-4089-A5F8-1324CB63F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30" y="5700780"/>
            <a:ext cx="620327" cy="6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2500" y="3999833"/>
            <a:ext cx="10363200" cy="206181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Context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/>
              <a:t>Contexte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0415100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" sz="12800" kern="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12800" kern="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65896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38502" y="673928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3" dirty="0">
                <a:solidFill>
                  <a:srgbClr val="C00000"/>
                </a:solidFill>
              </a:rPr>
              <a:t>Context</a:t>
            </a:r>
            <a:r>
              <a:rPr lang="en" sz="5333" dirty="0"/>
              <a:t> </a:t>
            </a:r>
            <a:endParaRPr sz="5333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77331" y="1777703"/>
            <a:ext cx="10758965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nl-BE" b="1" dirty="0"/>
              <a:t>Beslissing IMC (op basis van advies taskforce vaccinaties)</a:t>
            </a:r>
            <a:r>
              <a:rPr lang="nl-BE" dirty="0"/>
              <a:t>:</a:t>
            </a:r>
          </a:p>
          <a:p>
            <a:pPr marL="0" indent="0">
              <a:buNone/>
            </a:pPr>
            <a:endParaRPr lang="nl-BE" dirty="0"/>
          </a:p>
          <a:p>
            <a:pPr lvl="0"/>
            <a:r>
              <a:rPr lang="nl-BE" dirty="0"/>
              <a:t>Uitrol voor de </a:t>
            </a:r>
            <a:r>
              <a:rPr lang="nl-BE" b="1" dirty="0">
                <a:solidFill>
                  <a:srgbClr val="C00000"/>
                </a:solidFill>
              </a:rPr>
              <a:t>collectieve opvangstructuren</a:t>
            </a:r>
            <a:r>
              <a:rPr lang="nl-BE" dirty="0"/>
              <a:t>: </a:t>
            </a:r>
            <a:r>
              <a:rPr lang="nl-BE" b="1" dirty="0"/>
              <a:t>via een vaccinatie in de opvangcentra zelf</a:t>
            </a:r>
          </a:p>
          <a:p>
            <a:pPr lvl="1">
              <a:buClr>
                <a:srgbClr val="C00000"/>
              </a:buClr>
            </a:pPr>
            <a:r>
              <a:rPr lang="nl-BE" b="1" dirty="0"/>
              <a:t>Lopende</a:t>
            </a:r>
          </a:p>
          <a:p>
            <a:pPr lvl="1"/>
            <a:endParaRPr lang="nl-BE" dirty="0"/>
          </a:p>
          <a:p>
            <a:pPr lvl="0"/>
            <a:r>
              <a:rPr lang="nl-BE" b="1" dirty="0">
                <a:solidFill>
                  <a:srgbClr val="C00000"/>
                </a:solidFill>
              </a:rPr>
              <a:t>Individuele opvangstructuren</a:t>
            </a:r>
            <a:r>
              <a:rPr lang="nl-BE" dirty="0"/>
              <a:t>: </a:t>
            </a:r>
            <a:r>
              <a:rPr lang="nl-BE" b="1" dirty="0"/>
              <a:t>via oproeping voor de vaccinatiecentra</a:t>
            </a:r>
            <a:r>
              <a:rPr lang="nl-BE" dirty="0"/>
              <a:t>. </a:t>
            </a:r>
          </a:p>
          <a:p>
            <a:pPr lvl="1">
              <a:buClr>
                <a:srgbClr val="C00000"/>
              </a:buClr>
            </a:pPr>
            <a:r>
              <a:rPr lang="nl-BE" dirty="0"/>
              <a:t>op basis van leeftijd (fase 2)</a:t>
            </a:r>
          </a:p>
          <a:p>
            <a:pPr lvl="1">
              <a:buClr>
                <a:srgbClr val="C00000"/>
              </a:buClr>
            </a:pPr>
            <a:endParaRPr lang="nl-BE" dirty="0"/>
          </a:p>
          <a:p>
            <a:pPr>
              <a:buClr>
                <a:srgbClr val="C00000"/>
              </a:buClr>
            </a:pPr>
            <a:r>
              <a:rPr lang="nl-BE" dirty="0"/>
              <a:t>Voorkeur voor 1-dosisvaccin, maar nieuwe beslissing rond </a:t>
            </a:r>
            <a:r>
              <a:rPr lang="nl-BE" dirty="0" err="1"/>
              <a:t>Johnson&amp;Johnson</a:t>
            </a:r>
            <a:endParaRPr lang="nl-BE" dirty="0"/>
          </a:p>
          <a:p>
            <a:endParaRPr lang="nl-BE" b="1" dirty="0">
              <a:solidFill>
                <a:srgbClr val="CF142C"/>
              </a:solidFill>
            </a:endParaRPr>
          </a:p>
        </p:txBody>
      </p:sp>
      <p:grpSp>
        <p:nvGrpSpPr>
          <p:cNvPr id="5" name="Shape 104"/>
          <p:cNvGrpSpPr/>
          <p:nvPr/>
        </p:nvGrpSpPr>
        <p:grpSpPr>
          <a:xfrm>
            <a:off x="10835298" y="449179"/>
            <a:ext cx="624317" cy="917384"/>
            <a:chOff x="6730350" y="2315900"/>
            <a:chExt cx="257700" cy="420100"/>
          </a:xfrm>
        </p:grpSpPr>
        <p:sp>
          <p:nvSpPr>
            <p:cNvPr id="6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0031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2500" y="3999833"/>
            <a:ext cx="10363200" cy="206181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Impact doorstroom/uitstroom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0415100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n" sz="12800" kern="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12800" kern="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371302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66783" y="638690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3" dirty="0">
                <a:solidFill>
                  <a:srgbClr val="C00000"/>
                </a:solidFill>
              </a:rPr>
              <a:t>Impact op </a:t>
            </a:r>
            <a:r>
              <a:rPr lang="en" sz="5333" dirty="0"/>
              <a:t>doorstroom</a:t>
            </a:r>
            <a:endParaRPr sz="5333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74820" y="1977190"/>
            <a:ext cx="10758965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Vaccinatie = medisch geheim (wel registratie in </a:t>
            </a:r>
            <a:r>
              <a:rPr lang="nl-BE" dirty="0" err="1">
                <a:solidFill>
                  <a:schemeClr val="tx2">
                    <a:lumMod val="75000"/>
                  </a:schemeClr>
                </a:solidFill>
              </a:rPr>
              <a:t>Vaccinet</a:t>
            </a:r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Info wordt niet doorgegeven bij transfer</a:t>
            </a:r>
          </a:p>
          <a:p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Toewijzing OTP of Dublin tussen 2 dosissen: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Uitzondering (medische redenen) toegekend tot 48u na tweede dosis</a:t>
            </a: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Dringende transfers (medisch, disciplinair) tussen dosissen: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Transfer OK, case per case bekijken wat betreft vaccinatie</a:t>
            </a: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Shape 104"/>
          <p:cNvGrpSpPr/>
          <p:nvPr/>
        </p:nvGrpSpPr>
        <p:grpSpPr>
          <a:xfrm>
            <a:off x="10835298" y="449179"/>
            <a:ext cx="624317" cy="917384"/>
            <a:chOff x="6730350" y="2315900"/>
            <a:chExt cx="257700" cy="420100"/>
          </a:xfrm>
        </p:grpSpPr>
        <p:sp>
          <p:nvSpPr>
            <p:cNvPr id="6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7926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66783" y="638690"/>
            <a:ext cx="8964279" cy="53120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3" dirty="0">
                <a:solidFill>
                  <a:srgbClr val="C00000"/>
                </a:solidFill>
              </a:rPr>
              <a:t>Impact op </a:t>
            </a:r>
            <a:r>
              <a:rPr lang="en" sz="5333" dirty="0"/>
              <a:t>doorstroom</a:t>
            </a:r>
            <a:endParaRPr sz="5333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74820" y="1977190"/>
            <a:ext cx="10758965" cy="4327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Transfers van collectief naar individueel: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Tweede dosis binnen week na toewijzing: transfer kan uitgesteld worden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Tweede dosis later: transfer en terugkeer voor </a:t>
            </a:r>
            <a:r>
              <a:rPr lang="nl-BE" dirty="0" err="1">
                <a:solidFill>
                  <a:schemeClr val="tx2">
                    <a:lumMod val="75000"/>
                  </a:schemeClr>
                </a:solidFill>
              </a:rPr>
              <a:t>vaccinatiedag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Hervestiging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Geen vaccinatie in collectief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Tijdens verblijf in LOI (via convocatie)</a:t>
            </a: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Andere transfers (niet-dringend)</a:t>
            </a:r>
          </a:p>
          <a:p>
            <a:pPr lvl="1"/>
            <a:r>
              <a:rPr lang="nl-BE" dirty="0">
                <a:solidFill>
                  <a:schemeClr val="tx2">
                    <a:lumMod val="75000"/>
                  </a:schemeClr>
                </a:solidFill>
              </a:rPr>
              <a:t>Wachten met aanvraag tot na tweede dosis</a:t>
            </a: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Shape 104"/>
          <p:cNvGrpSpPr/>
          <p:nvPr/>
        </p:nvGrpSpPr>
        <p:grpSpPr>
          <a:xfrm>
            <a:off x="10835298" y="449179"/>
            <a:ext cx="624317" cy="917384"/>
            <a:chOff x="6730350" y="2315900"/>
            <a:chExt cx="257700" cy="420100"/>
          </a:xfrm>
        </p:grpSpPr>
        <p:sp>
          <p:nvSpPr>
            <p:cNvPr id="6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485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VVSG_Presentatie_v2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Fedasil huisstijl">
      <a:dk1>
        <a:srgbClr val="7F7F7F"/>
      </a:dk1>
      <a:lt1>
        <a:srgbClr val="FFFFFF"/>
      </a:lt1>
      <a:dk2>
        <a:srgbClr val="B7B7B7"/>
      </a:dk2>
      <a:lt2>
        <a:srgbClr val="E0E0E0"/>
      </a:lt2>
      <a:accent1>
        <a:srgbClr val="CF192C"/>
      </a:accent1>
      <a:accent2>
        <a:srgbClr val="E84454"/>
      </a:accent2>
      <a:accent3>
        <a:srgbClr val="F5B4BA"/>
      </a:accent3>
      <a:accent4>
        <a:srgbClr val="FAD9DC"/>
      </a:accent4>
      <a:accent5>
        <a:srgbClr val="666666"/>
      </a:accent5>
      <a:accent6>
        <a:srgbClr val="B7B7B7"/>
      </a:accent6>
      <a:hlink>
        <a:srgbClr val="707070"/>
      </a:hlink>
      <a:folHlink>
        <a:srgbClr val="3838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">
  <a:themeElements>
    <a:clrScheme name="Fedasil huisstijl">
      <a:dk1>
        <a:srgbClr val="7F7F7F"/>
      </a:dk1>
      <a:lt1>
        <a:srgbClr val="FFFFFF"/>
      </a:lt1>
      <a:dk2>
        <a:srgbClr val="B7B7B7"/>
      </a:dk2>
      <a:lt2>
        <a:srgbClr val="E0E0E0"/>
      </a:lt2>
      <a:accent1>
        <a:srgbClr val="CF192C"/>
      </a:accent1>
      <a:accent2>
        <a:srgbClr val="E84454"/>
      </a:accent2>
      <a:accent3>
        <a:srgbClr val="F5B4BA"/>
      </a:accent3>
      <a:accent4>
        <a:srgbClr val="FAD9DC"/>
      </a:accent4>
      <a:accent5>
        <a:srgbClr val="666666"/>
      </a:accent5>
      <a:accent6>
        <a:srgbClr val="B7B7B7"/>
      </a:accent6>
      <a:hlink>
        <a:srgbClr val="707070"/>
      </a:hlink>
      <a:folHlink>
        <a:srgbClr val="3838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B68F9B7E24D4A86FE4E2697898A08" ma:contentTypeVersion="17" ma:contentTypeDescription="Een nieuw document maken." ma:contentTypeScope="" ma:versionID="c268e9562a278fd76b2ce4b7834808f9">
  <xsd:schema xmlns:xsd="http://www.w3.org/2001/XMLSchema" xmlns:xs="http://www.w3.org/2001/XMLSchema" xmlns:p="http://schemas.microsoft.com/office/2006/metadata/properties" xmlns:ns2="671233b3-16ba-48b1-a18f-c5a7f17f5cd1" xmlns:ns3="87cd088c-d54a-4490-8c76-e290555055cb" targetNamespace="http://schemas.microsoft.com/office/2006/metadata/properties" ma:root="true" ma:fieldsID="83acef8e64d82c7b3fb004b8a07ee31c" ns2:_="" ns3:_="">
    <xsd:import namespace="671233b3-16ba-48b1-a18f-c5a7f17f5cd1"/>
    <xsd:import namespace="87cd088c-d54a-4490-8c76-e29055505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233b3-16ba-48b1-a18f-c5a7f17f5c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dlc_DocId" ma:index="20" nillable="true" ma:displayName="Waarde van de document-id" ma:description="De waarde van de document-id die aan dit item is toegewezen." ma:internalName="_dlc_DocId" ma:readOnly="false">
      <xsd:simpleType>
        <xsd:restriction base="dms:Text"/>
      </xsd:simpleType>
    </xsd:element>
    <xsd:element name="_dlc_DocIdUrl" ma:index="21" nillable="true" ma:displayName="Document-id" ma:description="Permanente koppeling naar dit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d088c-d54a-4490-8c76-e290555055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71233b3-16ba-48b1-a18f-c5a7f17f5cd1">VVSG-125-49322</_dlc_DocId>
    <_dlc_DocIdUrl xmlns="671233b3-16ba-48b1-a18f-c5a7f17f5cd1">
      <Url>https://intranet.vvsg.be/organisatie/_layouts/15/DocIdRedir.aspx?ID=VVSG-125-49322</Url>
      <Description>VVSG-125-49322</Description>
    </_dlc_DocIdUrl>
    <_dlc_DocIdPersistId xmlns="671233b3-16ba-48b1-a18f-c5a7f17f5c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293A3-10BB-4590-A8DA-A12B06908C21}">
  <ds:schemaRefs>
    <ds:schemaRef ds:uri="671233b3-16ba-48b1-a18f-c5a7f17f5cd1"/>
    <ds:schemaRef ds:uri="87cd088c-d54a-4490-8c76-e290555055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A9D3AE-5662-4CF1-AF51-97B10E92DF5E}">
  <ds:schemaRefs>
    <ds:schemaRef ds:uri="671233b3-16ba-48b1-a18f-c5a7f17f5cd1"/>
    <ds:schemaRef ds:uri="9169c7df-b82e-40b0-ad97-8b693be98d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3FD146-90F2-48DA-98C7-FAD7E9BEC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1883</Words>
  <Application>Microsoft Office PowerPoint</Application>
  <PresentationFormat>Breedbeeld</PresentationFormat>
  <Paragraphs>340</Paragraphs>
  <Slides>45</Slides>
  <Notes>16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6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Calibri Light</vt:lpstr>
      <vt:lpstr>Raleway ExtraBold</vt:lpstr>
      <vt:lpstr>Raleway Light</vt:lpstr>
      <vt:lpstr>Symbol</vt:lpstr>
      <vt:lpstr>Wingdings</vt:lpstr>
      <vt:lpstr>RetrospectVTI</vt:lpstr>
      <vt:lpstr>VVSG_Presentatie_v2</vt:lpstr>
      <vt:lpstr>Template</vt:lpstr>
      <vt:lpstr>2_Template</vt:lpstr>
      <vt:lpstr>Kantoorthema</vt:lpstr>
      <vt:lpstr>1_Kantoorthema</vt:lpstr>
      <vt:lpstr>Bitmapafbeelding</vt:lpstr>
      <vt:lpstr>WELKOM   We starten om 13.30 uur</vt:lpstr>
      <vt:lpstr>VRAGEN STELLEN  </vt:lpstr>
      <vt:lpstr>Agenda</vt:lpstr>
      <vt:lpstr> Vaccinatiestrategie Fedasil  VVSG webinar – 15/06/2021</vt:lpstr>
      <vt:lpstr>Context Contexte</vt:lpstr>
      <vt:lpstr>Context </vt:lpstr>
      <vt:lpstr>Impact doorstroom/uitstroom</vt:lpstr>
      <vt:lpstr>Impact op doorstroom</vt:lpstr>
      <vt:lpstr>Impact op doorstroom</vt:lpstr>
      <vt:lpstr>Impact op uitstroom</vt:lpstr>
      <vt:lpstr>Sensibilisering</vt:lpstr>
      <vt:lpstr>Sensibiliseringsmateriaal </vt:lpstr>
      <vt:lpstr>Visuele campagne </vt:lpstr>
      <vt:lpstr>Informatie in 14 talen</vt:lpstr>
      <vt:lpstr>Informatiesessies</vt:lpstr>
      <vt:lpstr>Extra materiaal</vt:lpstr>
      <vt:lpstr>Bedankt!</vt:lpstr>
      <vt:lpstr>Vaccinatie van mensen zonder wettig verblijf</vt:lpstr>
      <vt:lpstr>Mensen zonder wettig verblijf</vt:lpstr>
      <vt:lpstr>Mensen zonder wettig verblijf</vt:lpstr>
      <vt:lpstr>Mensen zonder wettig verblijf</vt:lpstr>
      <vt:lpstr>Mensen zonder wettig verblijf</vt:lpstr>
      <vt:lpstr>Seizoenarbeiders</vt:lpstr>
      <vt:lpstr>Land- en tuinbouw</vt:lpstr>
      <vt:lpstr>Andere seizoenarbeiders</vt:lpstr>
      <vt:lpstr>Precaire groepen</vt:lpstr>
      <vt:lpstr>Precaire groepen: wie?</vt:lpstr>
      <vt:lpstr>Precaire groepen: materiaal</vt:lpstr>
      <vt:lpstr>Tips</vt:lpstr>
      <vt:lpstr>Ellen Benoit: Populatiemanager ELZ regio Kortrijk (Kortrijk, Kuurne, Harelbeke)</vt:lpstr>
      <vt:lpstr>Rol populatiemanager</vt:lpstr>
      <vt:lpstr>Takenpakket populatiemanager</vt:lpstr>
      <vt:lpstr>1. Data analyseren</vt:lpstr>
      <vt:lpstr>2. Acties ontwikkelen</vt:lpstr>
      <vt:lpstr>Aanpak ELZ regio Kortrijk: preventieve acties</vt:lpstr>
      <vt:lpstr>PowerPoint-presentatie</vt:lpstr>
      <vt:lpstr>PowerPoint-presentatie</vt:lpstr>
      <vt:lpstr>Aanpak ELZ regio Kortrijk: preventieve acties</vt:lpstr>
      <vt:lpstr>Aanpak ELZ regio Kortrijk: reactieve acties</vt:lpstr>
      <vt:lpstr>Aanpak ELZ regio Kortrijk: outreachend werken</vt:lpstr>
      <vt:lpstr>Aanpak ELZ regio Kortrijk: outreachend werken</vt:lpstr>
      <vt:lpstr>Moeilijkheden van populatiemanagement</vt:lpstr>
      <vt:lpstr>Hoe kan een lokaal bestuur helpen?</vt:lpstr>
      <vt:lpstr>VRAAG EN ANTWOORD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De impact van de coronacrisis op de gemeentefinanciën</dc:title>
  <dc:creator>Ronsmans Ann</dc:creator>
  <cp:lastModifiedBy>Hellinckx Gudrun</cp:lastModifiedBy>
  <cp:revision>7</cp:revision>
  <dcterms:created xsi:type="dcterms:W3CDTF">2021-01-07T06:23:46Z</dcterms:created>
  <dcterms:modified xsi:type="dcterms:W3CDTF">2021-06-15T08:39:35Z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0x010100EBCB68F9B7E24D4A86FE4E2697898A08</vt:lpwstr>
  </property>
</Properties>
</file>