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4"/>
    <p:sldMasterId id="2147483688" r:id="rId5"/>
    <p:sldMasterId id="2147483660" r:id="rId6"/>
  </p:sldMasterIdLst>
  <p:sldIdLst>
    <p:sldId id="260" r:id="rId7"/>
    <p:sldId id="259" r:id="rId8"/>
    <p:sldId id="261" r:id="rId9"/>
    <p:sldId id="262" r:id="rId10"/>
    <p:sldId id="265" r:id="rId11"/>
    <p:sldId id="264" r:id="rId12"/>
    <p:sldId id="258" r:id="rId13"/>
  </p:sldIdLst>
  <p:sldSz cx="12192000" cy="6858000"/>
  <p:notesSz cx="6858000" cy="9144000"/>
  <p:defaultTextStyle>
    <a:defPPr>
      <a:defRPr lang="nl-BE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4346"/>
    <a:srgbClr val="E306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DA54E9-CBBF-4FA4-81D1-06864917F90C}" v="462" dt="2021-05-03T12:17:14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3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met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afbeelding 4">
            <a:extLst>
              <a:ext uri="{FF2B5EF4-FFF2-40B4-BE49-F238E27FC236}">
                <a16:creationId xmlns:a16="http://schemas.microsoft.com/office/drawing/2014/main" id="{3C3F6E73-8C51-7246-9DDC-AFC61141BDC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BE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E7801247-8190-F44A-A43A-7B94B551B080}"/>
              </a:ext>
            </a:extLst>
          </p:cNvPr>
          <p:cNvSpPr txBox="1">
            <a:spLocks/>
          </p:cNvSpPr>
          <p:nvPr userDrawn="1"/>
        </p:nvSpPr>
        <p:spPr>
          <a:xfrm>
            <a:off x="669154" y="5835958"/>
            <a:ext cx="8929968" cy="67863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nl-NL" sz="2800" b="0"/>
              <a:t>Klik om een titel toe te voegen</a:t>
            </a:r>
            <a:endParaRPr lang="nl-BE" sz="2800" b="0"/>
          </a:p>
        </p:txBody>
      </p:sp>
      <p:sp>
        <p:nvSpPr>
          <p:cNvPr id="10" name="Tijdelijke aanduiding voor titel 1">
            <a:extLst>
              <a:ext uri="{FF2B5EF4-FFF2-40B4-BE49-F238E27FC236}">
                <a16:creationId xmlns:a16="http://schemas.microsoft.com/office/drawing/2014/main" id="{FC03CA4A-58DD-9C4F-B481-F65878658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8" y="740664"/>
            <a:ext cx="8360666" cy="2269236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11" name="Tijdelijke aanduiding voor tekst 20">
            <a:extLst>
              <a:ext uri="{FF2B5EF4-FFF2-40B4-BE49-F238E27FC236}">
                <a16:creationId xmlns:a16="http://schemas.microsoft.com/office/drawing/2014/main" id="{276F5D6A-0DFA-D94A-832B-9DE67A8E228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198" y="5981700"/>
            <a:ext cx="8307480" cy="647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355589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rood met titel/ond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titel 1">
            <a:extLst>
              <a:ext uri="{FF2B5EF4-FFF2-40B4-BE49-F238E27FC236}">
                <a16:creationId xmlns:a16="http://schemas.microsoft.com/office/drawing/2014/main" id="{0AB5D4F5-38C4-DF41-8D71-1375BF454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8" y="740664"/>
            <a:ext cx="8360666" cy="2269236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/>
              <a:t>Klik om een titel toe te voegen</a:t>
            </a:r>
            <a:endParaRPr lang="nl-BE"/>
          </a:p>
        </p:txBody>
      </p:sp>
      <p:sp>
        <p:nvSpPr>
          <p:cNvPr id="11" name="Tijdelijke aanduiding voor tekst 20">
            <a:extLst>
              <a:ext uri="{FF2B5EF4-FFF2-40B4-BE49-F238E27FC236}">
                <a16:creationId xmlns:a16="http://schemas.microsoft.com/office/drawing/2014/main" id="{D9E4AAA2-6EBA-EF4C-8191-F9B667D41A8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198" y="5981700"/>
            <a:ext cx="8307480" cy="647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404497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ia titel/tekst/voet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2AABAE-0E50-4F4D-8CDB-CFC022215EE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2" y="461642"/>
            <a:ext cx="8929968" cy="678635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een titel toe te voegen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307C53F-3BF1-4215-9A5C-AB5858CF3C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2" y="1553596"/>
            <a:ext cx="10515600" cy="462337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3E87376-1A42-45C3-ADB7-54B75290B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38267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 titel/tekst/voetteks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031C20-5DE0-4BF0-B611-DDCDCF2CA7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2" y="461642"/>
            <a:ext cx="8929968" cy="678635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een titel toe te voegen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5E9F1AF-FB10-49D1-AC87-66F8B2E110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553595"/>
            <a:ext cx="5181600" cy="462337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7FE40DF-F7E3-4503-A3E0-16D34D94F7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553595"/>
            <a:ext cx="5181600" cy="462337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F209B4E-DAB2-46EC-B561-1FB9EFF75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86640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ia titel/voet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F234B4-D29B-4E8D-AB59-C497D15D3F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2" y="461642"/>
            <a:ext cx="8929968" cy="678635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een titel toe te voegen</a:t>
            </a:r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9F3A683-4092-4D49-8BAE-7B00E2265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37357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ia 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9391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9881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72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EC8456B5-45B7-4EEF-9847-B0AA02771792}"/>
              </a:ext>
            </a:extLst>
          </p:cNvPr>
          <p:cNvSpPr/>
          <p:nvPr userDrawn="1"/>
        </p:nvSpPr>
        <p:spPr>
          <a:xfrm>
            <a:off x="0" y="-58189"/>
            <a:ext cx="12252960" cy="6916189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39A3C3F-424B-2D47-9562-3B6FD031DCD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5477" y="4343399"/>
            <a:ext cx="1751775" cy="217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168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72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ECD17401-80E5-4D8B-A5DA-4A82B1678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461642"/>
            <a:ext cx="8929968" cy="67863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/>
              <a:t>Klik om een titel toe te voegen</a:t>
            </a:r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1A882A6-D55C-4637-9E0B-D8159E2A5F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2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394346"/>
                </a:solidFill>
              </a:defRPr>
            </a:lvl1pPr>
          </a:lstStyle>
          <a:p>
            <a:endParaRPr lang="nl-BE"/>
          </a:p>
        </p:txBody>
      </p:sp>
      <p:sp>
        <p:nvSpPr>
          <p:cNvPr id="10" name="Rechthoek: afgeronde hoeken 9">
            <a:extLst>
              <a:ext uri="{FF2B5EF4-FFF2-40B4-BE49-F238E27FC236}">
                <a16:creationId xmlns:a16="http://schemas.microsoft.com/office/drawing/2014/main" id="{A938FD6A-46AF-42A3-B5B2-70E67138684D}"/>
              </a:ext>
            </a:extLst>
          </p:cNvPr>
          <p:cNvSpPr/>
          <p:nvPr userDrawn="1"/>
        </p:nvSpPr>
        <p:spPr>
          <a:xfrm>
            <a:off x="10843579" y="5417245"/>
            <a:ext cx="1786571" cy="1783656"/>
          </a:xfrm>
          <a:prstGeom prst="roundRect">
            <a:avLst>
              <a:gd name="adj" fmla="val 20083"/>
            </a:avLst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8AD1793B-9C8D-4509-89AB-1C74A8DB4AD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427" y="5700718"/>
            <a:ext cx="802359" cy="984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549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4" r:id="rId2"/>
    <p:sldLayoutId id="2147483666" r:id="rId3"/>
    <p:sldLayoutId id="2147483667" r:id="rId4"/>
  </p:sldLayoutIdLst>
  <p:txStyles>
    <p:titleStyle>
      <a:lvl1pPr algn="l" defTabSz="914424" rtl="0" eaLnBrk="1" latinLnBrk="0" hangingPunct="1">
        <a:lnSpc>
          <a:spcPct val="90000"/>
        </a:lnSpc>
        <a:spcBef>
          <a:spcPct val="0"/>
        </a:spcBef>
        <a:buNone/>
        <a:defRPr sz="4600" b="1" kern="1200">
          <a:solidFill>
            <a:srgbClr val="E30613"/>
          </a:solidFill>
          <a:latin typeface="+mn-lt"/>
          <a:ea typeface="+mj-ea"/>
          <a:cs typeface="+mj-cs"/>
        </a:defRPr>
      </a:lvl1pPr>
    </p:titleStyle>
    <p:bodyStyle>
      <a:lvl1pPr marL="228606" indent="-228606" algn="l" defTabSz="914424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b="1" kern="1200">
          <a:solidFill>
            <a:srgbClr val="394346"/>
          </a:solidFill>
          <a:latin typeface="+mn-lt"/>
          <a:ea typeface="+mn-ea"/>
          <a:cs typeface="+mn-cs"/>
        </a:defRPr>
      </a:lvl1pPr>
      <a:lvl2pPr marL="685818" indent="-228606" algn="l" defTabSz="914424" rtl="0" eaLnBrk="1" latinLnBrk="0" hangingPunct="1">
        <a:lnSpc>
          <a:spcPct val="90000"/>
        </a:lnSpc>
        <a:spcBef>
          <a:spcPts val="498"/>
        </a:spcBef>
        <a:buFont typeface="Arial" panose="020B0604020202020204" pitchFamily="34" charset="0"/>
        <a:buChar char="•"/>
        <a:defRPr sz="2401" kern="1200">
          <a:solidFill>
            <a:srgbClr val="394346"/>
          </a:solidFill>
          <a:latin typeface="+mn-lt"/>
          <a:ea typeface="+mn-ea"/>
          <a:cs typeface="+mn-cs"/>
        </a:defRPr>
      </a:lvl2pPr>
      <a:lvl3pPr marL="1143028" indent="-228606" algn="l" defTabSz="914424" rtl="0" eaLnBrk="1" latinLnBrk="0" hangingPunct="1">
        <a:lnSpc>
          <a:spcPct val="90000"/>
        </a:lnSpc>
        <a:spcBef>
          <a:spcPts val="498"/>
        </a:spcBef>
        <a:buFont typeface="Arial" panose="020B0604020202020204" pitchFamily="34" charset="0"/>
        <a:buChar char="•"/>
        <a:defRPr sz="2000" kern="1200">
          <a:solidFill>
            <a:srgbClr val="394346"/>
          </a:solidFill>
          <a:latin typeface="+mn-lt"/>
          <a:ea typeface="+mn-ea"/>
          <a:cs typeface="+mn-cs"/>
        </a:defRPr>
      </a:lvl3pPr>
      <a:lvl4pPr marL="1600241" indent="-228606" algn="l" defTabSz="914424" rtl="0" eaLnBrk="1" latinLnBrk="0" hangingPunct="1">
        <a:lnSpc>
          <a:spcPct val="90000"/>
        </a:lnSpc>
        <a:spcBef>
          <a:spcPts val="498"/>
        </a:spcBef>
        <a:buFont typeface="Arial" panose="020B0604020202020204" pitchFamily="34" charset="0"/>
        <a:buChar char="•"/>
        <a:defRPr sz="1801" kern="1200">
          <a:solidFill>
            <a:srgbClr val="394346"/>
          </a:solidFill>
          <a:latin typeface="+mn-lt"/>
          <a:ea typeface="+mn-ea"/>
          <a:cs typeface="+mn-cs"/>
        </a:defRPr>
      </a:lvl4pPr>
      <a:lvl5pPr marL="2057452" indent="-228606" algn="l" defTabSz="914424" rtl="0" eaLnBrk="1" latinLnBrk="0" hangingPunct="1">
        <a:lnSpc>
          <a:spcPct val="90000"/>
        </a:lnSpc>
        <a:spcBef>
          <a:spcPts val="498"/>
        </a:spcBef>
        <a:buFont typeface="Arial" panose="020B0604020202020204" pitchFamily="34" charset="0"/>
        <a:buChar char="•"/>
        <a:defRPr sz="1801" kern="1200">
          <a:solidFill>
            <a:srgbClr val="394346"/>
          </a:solidFill>
          <a:latin typeface="+mn-lt"/>
          <a:ea typeface="+mn-ea"/>
          <a:cs typeface="+mn-cs"/>
        </a:defRPr>
      </a:lvl5pPr>
      <a:lvl6pPr marL="2514663" indent="-228606" algn="l" defTabSz="914424" rtl="0" eaLnBrk="1" latinLnBrk="0" hangingPunct="1">
        <a:lnSpc>
          <a:spcPct val="90000"/>
        </a:lnSpc>
        <a:spcBef>
          <a:spcPts val="498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6" algn="l" defTabSz="914424" rtl="0" eaLnBrk="1" latinLnBrk="0" hangingPunct="1">
        <a:lnSpc>
          <a:spcPct val="90000"/>
        </a:lnSpc>
        <a:spcBef>
          <a:spcPts val="498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6" algn="l" defTabSz="914424" rtl="0" eaLnBrk="1" latinLnBrk="0" hangingPunct="1">
        <a:lnSpc>
          <a:spcPct val="90000"/>
        </a:lnSpc>
        <a:spcBef>
          <a:spcPts val="498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6" algn="l" defTabSz="914424" rtl="0" eaLnBrk="1" latinLnBrk="0" hangingPunct="1">
        <a:lnSpc>
          <a:spcPct val="90000"/>
        </a:lnSpc>
        <a:spcBef>
          <a:spcPts val="498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2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11" algn="l" defTabSz="91442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24" algn="l" defTabSz="91442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6" algn="l" defTabSz="91442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0" algn="l" defTabSz="91442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1" algn="l" defTabSz="91442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ortrijkspreekt.be/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Tijdelijke aanduiding voor afbeelding 7" descr="Afbeelding met gras, buiten, weg, snelweg&#10;&#10;Automatisch gegenereerde beschrijving">
            <a:extLst>
              <a:ext uri="{FF2B5EF4-FFF2-40B4-BE49-F238E27FC236}">
                <a16:creationId xmlns:a16="http://schemas.microsoft.com/office/drawing/2014/main" id="{D66E07A1-4052-BB4E-904D-C4F5E60C6F96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" b="48"/>
          <a:stretch>
            <a:fillRect/>
          </a:stretch>
        </p:blipFill>
        <p:spPr/>
      </p:pic>
      <p:sp>
        <p:nvSpPr>
          <p:cNvPr id="3" name="Titel 2">
            <a:extLst>
              <a:ext uri="{FF2B5EF4-FFF2-40B4-BE49-F238E27FC236}">
                <a16:creationId xmlns:a16="http://schemas.microsoft.com/office/drawing/2014/main" id="{AE0140D5-E561-754A-B3A4-9FF824EF6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>
                <a:ln>
                  <a:solidFill>
                    <a:srgbClr val="00B050"/>
                  </a:solidFill>
                </a:ln>
              </a:rPr>
              <a:t>PARTICIPATIE &amp;</a:t>
            </a:r>
            <a:br>
              <a:rPr lang="nl-BE">
                <a:ln>
                  <a:solidFill>
                    <a:srgbClr val="00B050"/>
                  </a:solidFill>
                </a:ln>
              </a:rPr>
            </a:br>
            <a:r>
              <a:rPr lang="nl-BE">
                <a:ln>
                  <a:solidFill>
                    <a:srgbClr val="00B050"/>
                  </a:solidFill>
                </a:ln>
              </a:rPr>
              <a:t>KORTRIJK SPREEKT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5CDC0C4-3B93-F74A-96A9-2387E91408D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ln>
            <a:noFill/>
          </a:ln>
        </p:spPr>
        <p:txBody>
          <a:bodyPr/>
          <a:lstStyle/>
          <a:p>
            <a:r>
              <a:rPr lang="nl-BE"/>
              <a:t>Lize Meert – gebiedswerker</a:t>
            </a:r>
          </a:p>
        </p:txBody>
      </p:sp>
      <p:sp>
        <p:nvSpPr>
          <p:cNvPr id="5" name="Rechthoek: afgeronde hoeken 9">
            <a:extLst>
              <a:ext uri="{FF2B5EF4-FFF2-40B4-BE49-F238E27FC236}">
                <a16:creationId xmlns:a16="http://schemas.microsoft.com/office/drawing/2014/main" id="{C117546F-2D5C-D640-9072-1C75B0EEC7F3}"/>
              </a:ext>
            </a:extLst>
          </p:cNvPr>
          <p:cNvSpPr/>
          <p:nvPr/>
        </p:nvSpPr>
        <p:spPr>
          <a:xfrm>
            <a:off x="9690100" y="4013200"/>
            <a:ext cx="3568700" cy="4102100"/>
          </a:xfrm>
          <a:prstGeom prst="roundRect">
            <a:avLst>
              <a:gd name="adj" fmla="val 33389"/>
            </a:avLst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2F400F27-2D59-3B44-B908-D302240C1B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5477" y="4343399"/>
            <a:ext cx="1751775" cy="217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279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1DB688-7640-044F-97E7-A53A6D20D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Algemene schets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650BB98-5C29-094A-8712-9813CB2C09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/>
              <a:t>Team Gebiedswerking: 5 medewerkers</a:t>
            </a:r>
            <a:br>
              <a:rPr lang="nl-BE"/>
            </a:br>
            <a:r>
              <a:rPr lang="nl-BE" b="0"/>
              <a:t>elk actief in zowel centrum als deelgemeente</a:t>
            </a:r>
          </a:p>
          <a:p>
            <a:r>
              <a:rPr lang="nl-BE"/>
              <a:t>Taakomschrijving:</a:t>
            </a:r>
          </a:p>
          <a:p>
            <a:pPr lvl="1"/>
            <a:r>
              <a:rPr lang="nl-BE"/>
              <a:t>Inspraak, participatie en communicatie bij (ruimtelijke) projecten</a:t>
            </a:r>
            <a:br>
              <a:rPr lang="nl-BE"/>
            </a:br>
            <a:r>
              <a:rPr lang="nl-BE"/>
              <a:t>+ procesbegeleiding</a:t>
            </a:r>
          </a:p>
          <a:p>
            <a:pPr lvl="1"/>
            <a:r>
              <a:rPr lang="nl-BE"/>
              <a:t>Kortrijk Spreekt</a:t>
            </a:r>
          </a:p>
          <a:p>
            <a:pPr lvl="1"/>
            <a:r>
              <a:rPr lang="nl-BE"/>
              <a:t>Leefbaarheid</a:t>
            </a:r>
          </a:p>
          <a:p>
            <a:pPr lvl="1"/>
            <a:r>
              <a:rPr lang="nl-BE"/>
              <a:t>Detectie</a:t>
            </a:r>
          </a:p>
          <a:p>
            <a:pPr lvl="1"/>
            <a:r>
              <a:rPr lang="nl-BE"/>
              <a:t>Netwerking (intern &amp; extern)</a:t>
            </a:r>
          </a:p>
          <a:p>
            <a:pPr lvl="1"/>
            <a:r>
              <a:rPr lang="nl-BE"/>
              <a:t>Brugfunctie burger - beleid </a:t>
            </a:r>
          </a:p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7437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A4BB1C-5FB8-4AF2-B3E2-7789B51A4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461642"/>
            <a:ext cx="10663987" cy="678635"/>
          </a:xfrm>
        </p:spPr>
        <p:txBody>
          <a:bodyPr/>
          <a:lstStyle/>
          <a:p>
            <a:r>
              <a:rPr lang="nl-BE"/>
              <a:t>Participatie, inspraak &amp; procesbegeleiding</a:t>
            </a:r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E560B09A-A2BA-4A14-BB73-851BC065AF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/>
              <a:t>Van begin tot einde: </a:t>
            </a:r>
            <a:r>
              <a:rPr lang="nl-BE" b="0"/>
              <a:t>opstart, realisatie, opening, nazorg</a:t>
            </a:r>
          </a:p>
          <a:p>
            <a:r>
              <a:rPr lang="nl-BE"/>
              <a:t>Methodieken steeds op maat van het project en de omgeving/bewoners</a:t>
            </a:r>
          </a:p>
          <a:p>
            <a:pPr lvl="1"/>
            <a:r>
              <a:rPr lang="nl-BE"/>
              <a:t>Infomarkt, wandeling, werfcafés, adviesgroep, …</a:t>
            </a:r>
          </a:p>
          <a:p>
            <a:r>
              <a:rPr lang="nl-BE"/>
              <a:t>Belang om bij elke fase van het project betrokken te blijven!</a:t>
            </a:r>
          </a:p>
          <a:p>
            <a:r>
              <a:rPr lang="nl-BE"/>
              <a:t>Belang van gedragenheid bij CBS en bij stadsdiensten</a:t>
            </a:r>
          </a:p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48998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4723C7C3-A491-4C14-B0B9-870C3B1D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Kortrijk Spreekt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CE99DCC-94E3-428D-8108-72A08DC22E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/>
              <a:t>Traject gelanceerd na gemeenteverkiezingen in 2012</a:t>
            </a:r>
          </a:p>
          <a:p>
            <a:r>
              <a:rPr lang="nl-BE"/>
              <a:t>Burgers warm maken om hun mening te geven, burgers als ambassadeurs, ervaringsdeskundigen, …</a:t>
            </a:r>
          </a:p>
          <a:p>
            <a:r>
              <a:rPr lang="nl-BE"/>
              <a:t>Omvat verschillende projecten:</a:t>
            </a:r>
          </a:p>
          <a:p>
            <a:pPr lvl="1"/>
            <a:r>
              <a:rPr lang="nl-BE"/>
              <a:t>Kortrijk op toer</a:t>
            </a:r>
          </a:p>
          <a:p>
            <a:pPr lvl="1"/>
            <a:r>
              <a:rPr lang="nl-BE"/>
              <a:t>Burgerbudget</a:t>
            </a:r>
          </a:p>
          <a:p>
            <a:pPr lvl="1"/>
            <a:r>
              <a:rPr lang="nl-BE"/>
              <a:t>Digitaal Referendum</a:t>
            </a:r>
          </a:p>
          <a:p>
            <a:pPr lvl="1"/>
            <a:r>
              <a:rPr lang="nl-BE"/>
              <a:t>Gezellige wijk</a:t>
            </a:r>
          </a:p>
          <a:p>
            <a:pPr lvl="1"/>
            <a:r>
              <a:rPr lang="nl-BE">
                <a:hlinkClick r:id="rId2"/>
              </a:rPr>
              <a:t>www.kortrijkspreekt.be</a:t>
            </a:r>
            <a:r>
              <a:rPr lang="nl-BE"/>
              <a:t> – digitaal platform </a:t>
            </a:r>
            <a:r>
              <a:rPr lang="nl-BE" err="1"/>
              <a:t>citizenlab</a:t>
            </a:r>
            <a:endParaRPr lang="nl-BE"/>
          </a:p>
          <a:p>
            <a:pPr lvl="1"/>
            <a:r>
              <a:rPr lang="nl-BE"/>
              <a:t>…</a:t>
            </a:r>
          </a:p>
          <a:p>
            <a:pPr lvl="1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63260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782972-B89D-4724-81CE-79269DA58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461642"/>
            <a:ext cx="10029823" cy="678635"/>
          </a:xfrm>
        </p:spPr>
        <p:txBody>
          <a:bodyPr/>
          <a:lstStyle/>
          <a:p>
            <a:r>
              <a:rPr lang="nl-BE"/>
              <a:t>Detectie, Netwerking en Brugfunctie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3CB44D9-65FC-465B-ADB6-D4CA8843C1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/>
              <a:t>Detectie: </a:t>
            </a:r>
            <a:r>
              <a:rPr lang="nl-BE" b="0"/>
              <a:t>aanwezigheid in het gebied, opvangen van signalen, vinger aan de pols </a:t>
            </a:r>
            <a:br>
              <a:rPr lang="nl-BE" b="0"/>
            </a:br>
            <a:endParaRPr lang="nl-BE"/>
          </a:p>
          <a:p>
            <a:r>
              <a:rPr lang="nl-BE"/>
              <a:t>Netwerking: </a:t>
            </a:r>
          </a:p>
          <a:p>
            <a:pPr lvl="1"/>
            <a:r>
              <a:rPr lang="nl-BE"/>
              <a:t>Intern: met de vele collega’s &amp; teams binnen de organisatie</a:t>
            </a:r>
          </a:p>
          <a:p>
            <a:pPr lvl="1"/>
            <a:r>
              <a:rPr lang="nl-BE"/>
              <a:t>Extern: met bewoners, handelaars, horeca, lokale verenigingen en organisaties, …</a:t>
            </a:r>
            <a:br>
              <a:rPr lang="nl-BE"/>
            </a:br>
            <a:endParaRPr lang="nl-BE"/>
          </a:p>
          <a:p>
            <a:r>
              <a:rPr lang="nl-BE"/>
              <a:t>Brugfunctie: </a:t>
            </a:r>
            <a:r>
              <a:rPr lang="nl-BE" b="0"/>
              <a:t>contact tussen stadsbestuur &amp; </a:t>
            </a:r>
            <a:r>
              <a:rPr lang="nl-BE" b="0" err="1"/>
              <a:t>Kortrijkzanen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58187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782972-B89D-4724-81CE-79269DA58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Leefbaarheid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3CB44D9-65FC-465B-ADB6-D4CA8843C1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/>
              <a:t>Kleine projecten in/voor/met de wijk:</a:t>
            </a:r>
          </a:p>
          <a:p>
            <a:pPr lvl="1"/>
            <a:r>
              <a:rPr lang="nl-BE"/>
              <a:t>Door ‘vinger aan de pols’ te houden, netwerken, informele contacten, …</a:t>
            </a:r>
          </a:p>
          <a:p>
            <a:pPr lvl="1"/>
            <a:r>
              <a:rPr lang="nl-BE"/>
              <a:t>Via meldpunt 1777</a:t>
            </a:r>
          </a:p>
          <a:p>
            <a:pPr lvl="1"/>
            <a:r>
              <a:rPr lang="nl-BE"/>
              <a:t>Via </a:t>
            </a:r>
            <a:r>
              <a:rPr lang="nl-BE" err="1"/>
              <a:t>info-vergaderingen</a:t>
            </a:r>
            <a:endParaRPr lang="nl-BE"/>
          </a:p>
          <a:p>
            <a:r>
              <a:rPr lang="nl-BE"/>
              <a:t>Voorbeelden:</a:t>
            </a:r>
          </a:p>
          <a:p>
            <a:pPr lvl="1"/>
            <a:r>
              <a:rPr lang="nl-BE"/>
              <a:t>Picknickbanken</a:t>
            </a:r>
          </a:p>
          <a:p>
            <a:pPr lvl="1"/>
            <a:r>
              <a:rPr lang="nl-BE"/>
              <a:t>Boomspiegeladoptie</a:t>
            </a:r>
          </a:p>
          <a:p>
            <a:pPr lvl="1"/>
            <a:r>
              <a:rPr lang="nl-BE"/>
              <a:t>Tijdelijke invulling</a:t>
            </a:r>
          </a:p>
          <a:p>
            <a:pPr lvl="1"/>
            <a:r>
              <a:rPr lang="nl-BE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966281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C01B7D-6597-C640-AE26-34B4AFEBD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887783A-7CE4-874B-94FA-DCC724FCD2E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27262500"/>
      </p:ext>
    </p:extLst>
  </p:cSld>
  <p:clrMapOvr>
    <a:masterClrMapping/>
  </p:clrMapOvr>
</p:sld>
</file>

<file path=ppt/theme/theme1.xml><?xml version="1.0" encoding="utf-8"?>
<a:theme xmlns:a="http://schemas.openxmlformats.org/drawingml/2006/main" name="Titeldia  beel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/>
      <a:lstStyle>
        <a:defPPr algn="l">
          <a:defRPr sz="2800" b="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e2" id="{6AB0C103-E7EB-2C43-99BB-B70A5061CD02}" vid="{2EBCF8A9-924F-FB47-9B10-68AD9C11D010}"/>
    </a:ext>
  </a:extLst>
</a:theme>
</file>

<file path=ppt/theme/theme2.xml><?xml version="1.0" encoding="utf-8"?>
<a:theme xmlns:a="http://schemas.openxmlformats.org/drawingml/2006/main" name="Titeldia roo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2" id="{6AB0C103-E7EB-2C43-99BB-B70A5061CD02}" vid="{29624042-EC66-4441-929D-BAC10124B670}"/>
    </a:ext>
  </a:extLst>
</a:theme>
</file>

<file path=ppt/theme/theme3.xml><?xml version="1.0" encoding="utf-8"?>
<a:theme xmlns:a="http://schemas.openxmlformats.org/drawingml/2006/main" name="Dia titel/voetteks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2" id="{6AB0C103-E7EB-2C43-99BB-B70A5061CD02}" vid="{7FE1BB09-4967-6E43-98C4-E2A2C403CE1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c6717de-90ce-45aa-9b10-a9b0abb844fa">
      <UserInfo>
        <DisplayName>Tom Truyers</DisplayName>
        <AccountId>764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CF35B1501E22A458D1B9E8FCB7895AD" ma:contentTypeVersion="9" ma:contentTypeDescription="Een nieuw document maken." ma:contentTypeScope="" ma:versionID="547025a3112a132f22508d015327dcfd">
  <xsd:schema xmlns:xsd="http://www.w3.org/2001/XMLSchema" xmlns:xs="http://www.w3.org/2001/XMLSchema" xmlns:p="http://schemas.microsoft.com/office/2006/metadata/properties" xmlns:ns2="f6a5bef0-47b2-438f-abbb-cdc1c6a52882" xmlns:ns3="fc6717de-90ce-45aa-9b10-a9b0abb844fa" targetNamespace="http://schemas.microsoft.com/office/2006/metadata/properties" ma:root="true" ma:fieldsID="43dfa93270248516a086d9d1946fe296" ns2:_="" ns3:_="">
    <xsd:import namespace="f6a5bef0-47b2-438f-abbb-cdc1c6a52882"/>
    <xsd:import namespace="fc6717de-90ce-45aa-9b10-a9b0abb844f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a5bef0-47b2-438f-abbb-cdc1c6a5288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6717de-90ce-45aa-9b10-a9b0abb844fa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6D89AAC-30B5-4DF7-825D-F6D1D52C18A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146A67C-639F-49CC-9D46-CA8ED4241284}">
  <ds:schemaRefs>
    <ds:schemaRef ds:uri="11b20632-1b20-419c-8155-690edc27befc"/>
    <ds:schemaRef ds:uri="bc4c16c2-423e-44e6-8083-134e3e00f3ae"/>
    <ds:schemaRef ds:uri="fc6717de-90ce-45aa-9b10-a9b0abb844f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4EA2CFB-24E1-4CCE-B5AE-69A3B7124692}">
  <ds:schemaRefs>
    <ds:schemaRef ds:uri="f6a5bef0-47b2-438f-abbb-cdc1c6a52882"/>
    <ds:schemaRef ds:uri="fc6717de-90ce-45aa-9b10-a9b0abb844f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 Sjabloon Kortrijk 2021</Template>
  <TotalTime>0</TotalTime>
  <Words>253</Words>
  <Application>Microsoft Office PowerPoint</Application>
  <PresentationFormat>Breedbeeld</PresentationFormat>
  <Paragraphs>43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3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Arial</vt:lpstr>
      <vt:lpstr>Calibri</vt:lpstr>
      <vt:lpstr>Titeldia  beeld</vt:lpstr>
      <vt:lpstr>Titeldia rood</vt:lpstr>
      <vt:lpstr>Dia titel/voettekst</vt:lpstr>
      <vt:lpstr>PARTICIPATIE &amp; KORTRIJK SPREEKT</vt:lpstr>
      <vt:lpstr>Algemene schets</vt:lpstr>
      <vt:lpstr>Participatie, inspraak &amp; procesbegeleiding</vt:lpstr>
      <vt:lpstr>Kortrijk Spreekt</vt:lpstr>
      <vt:lpstr>Detectie, Netwerking en Brugfunctie</vt:lpstr>
      <vt:lpstr>Leefbaarheid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PARTICIPATIE &amp; KORTRIJK SPREEKT</dc:title>
  <dc:creator>Lize Meert</dc:creator>
  <cp:lastModifiedBy>Timmermans Nele</cp:lastModifiedBy>
  <cp:revision>2</cp:revision>
  <dcterms:created xsi:type="dcterms:W3CDTF">2021-04-29T14:38:31Z</dcterms:created>
  <dcterms:modified xsi:type="dcterms:W3CDTF">2021-05-03T14:34:54Z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0x0101009CF35B1501E22A458D1B9E8FCB7895AD</vt:lpwstr>
  </property>
  <property fmtid="{D5CDD505-2E9C-101B-9397-08002B2CF9AE}" pid="3" name="Order">
    <vt:r8>215300</vt:r8>
  </property>
  <property fmtid="{D5CDD505-2E9C-101B-9397-08002B2CF9AE}" pid="4" name="Verantwoordelijke">
    <vt:lpwstr>45</vt:lpwstr>
  </property>
  <property fmtid="{D5CDD505-2E9C-101B-9397-08002B2CF9AE}" pid="5" name="xd_Signature">
    <vt:bool>false</vt:bool>
  </property>
  <property fmtid="{D5CDD505-2E9C-101B-9397-08002B2CF9AE}" pid="6" name="SharedWithUsers">
    <vt:lpwstr>16;#Jarne Ampe</vt:lpwstr>
  </property>
  <property fmtid="{D5CDD505-2E9C-101B-9397-08002B2CF9AE}" pid="7" name="xd_ProgID">
    <vt:lpwstr/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ComplianceAssetId">
    <vt:lpwstr/>
  </property>
  <property fmtid="{D5CDD505-2E9C-101B-9397-08002B2CF9AE}" pid="11" name="TemplateUrl">
    <vt:lpwstr/>
  </property>
</Properties>
</file>