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71" r:id="rId8"/>
    <p:sldId id="272" r:id="rId9"/>
    <p:sldId id="273" r:id="rId10"/>
    <p:sldId id="265" r:id="rId11"/>
    <p:sldId id="274" r:id="rId12"/>
    <p:sldId id="263" r:id="rId13"/>
    <p:sldId id="264" r:id="rId14"/>
    <p:sldId id="262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51FFA-FCAC-4126-9656-693881BA511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19D87-884C-4E99-B3CB-7277036885E2}">
      <dgm:prSet/>
      <dgm:spPr/>
      <dgm:t>
        <a:bodyPr/>
        <a:lstStyle/>
        <a:p>
          <a:r>
            <a:rPr lang="nl-BE" dirty="0"/>
            <a:t>- Leerorganisaties</a:t>
          </a:r>
        </a:p>
        <a:p>
          <a:r>
            <a:rPr lang="nl-BE" dirty="0"/>
            <a:t>-  organisaties met lokale afdelingen</a:t>
          </a:r>
        </a:p>
        <a:p>
          <a:r>
            <a:rPr lang="nl-BE" dirty="0"/>
            <a:t>- organisaties die inzetten op beweging</a:t>
          </a:r>
        </a:p>
        <a:p>
          <a:r>
            <a:rPr lang="nl-BE" dirty="0"/>
            <a:t>-  13 regionale </a:t>
          </a:r>
          <a:r>
            <a:rPr lang="nl-BE" dirty="0" err="1"/>
            <a:t>avansa</a:t>
          </a:r>
          <a:r>
            <a:rPr lang="nl-BE" dirty="0"/>
            <a:t>-organisaties</a:t>
          </a:r>
          <a:endParaRPr lang="en-US" dirty="0"/>
        </a:p>
      </dgm:t>
    </dgm:pt>
    <dgm:pt modelId="{CE4F863F-86FB-4526-A9C3-C22F1DC5F6AA}" type="parTrans" cxnId="{3FBA1A5B-AC0E-4BDD-9751-9DE93CE002D8}">
      <dgm:prSet/>
      <dgm:spPr/>
      <dgm:t>
        <a:bodyPr/>
        <a:lstStyle/>
        <a:p>
          <a:endParaRPr lang="en-US"/>
        </a:p>
      </dgm:t>
    </dgm:pt>
    <dgm:pt modelId="{3F42E293-5F64-40A2-84F2-4D6B2D93D8B7}" type="sibTrans" cxnId="{3FBA1A5B-AC0E-4BDD-9751-9DE93CE002D8}">
      <dgm:prSet/>
      <dgm:spPr/>
      <dgm:t>
        <a:bodyPr/>
        <a:lstStyle/>
        <a:p>
          <a:endParaRPr lang="en-US"/>
        </a:p>
      </dgm:t>
    </dgm:pt>
    <dgm:pt modelId="{5CDE0C68-72EA-46D3-B858-E1AFDC726251}">
      <dgm:prSet/>
      <dgm:spPr/>
      <dgm:t>
        <a:bodyPr/>
        <a:lstStyle/>
        <a:p>
          <a:r>
            <a:rPr lang="nl-BE" dirty="0"/>
            <a:t> 9 amateurkunstenkoepels</a:t>
          </a:r>
          <a:endParaRPr lang="en-US" dirty="0"/>
        </a:p>
      </dgm:t>
    </dgm:pt>
    <dgm:pt modelId="{5FBC0486-5E75-47B6-8307-CF49ABA6ABD1}" type="parTrans" cxnId="{44565BAB-E33A-406E-9F3B-A7370897C66F}">
      <dgm:prSet/>
      <dgm:spPr/>
      <dgm:t>
        <a:bodyPr/>
        <a:lstStyle/>
        <a:p>
          <a:endParaRPr lang="en-US"/>
        </a:p>
      </dgm:t>
    </dgm:pt>
    <dgm:pt modelId="{276638C4-3475-4B01-A6ED-A48A1E37368C}" type="sibTrans" cxnId="{44565BAB-E33A-406E-9F3B-A7370897C66F}">
      <dgm:prSet/>
      <dgm:spPr/>
      <dgm:t>
        <a:bodyPr/>
        <a:lstStyle/>
        <a:p>
          <a:endParaRPr lang="en-US"/>
        </a:p>
      </dgm:t>
    </dgm:pt>
    <dgm:pt modelId="{787A4A63-4470-4A68-BB7E-6C32770E54BB}">
      <dgm:prSet/>
      <dgm:spPr/>
      <dgm:t>
        <a:bodyPr/>
        <a:lstStyle/>
        <a:p>
          <a:r>
            <a:rPr lang="nl-BE" dirty="0"/>
            <a:t>Bovenlokale organisatie (decreet bovenlokale cultuurwerking)</a:t>
          </a:r>
          <a:endParaRPr lang="en-US" dirty="0"/>
        </a:p>
      </dgm:t>
    </dgm:pt>
    <dgm:pt modelId="{D2FAEC1C-8728-40D3-AAD2-6B68814BF814}" type="parTrans" cxnId="{CA62801D-CA40-4640-B676-05119E2DE152}">
      <dgm:prSet/>
      <dgm:spPr/>
      <dgm:t>
        <a:bodyPr/>
        <a:lstStyle/>
        <a:p>
          <a:endParaRPr lang="en-US"/>
        </a:p>
      </dgm:t>
    </dgm:pt>
    <dgm:pt modelId="{29C5B2C3-4DE4-4793-92DA-D420E5C13C60}" type="sibTrans" cxnId="{CA62801D-CA40-4640-B676-05119E2DE152}">
      <dgm:prSet/>
      <dgm:spPr/>
      <dgm:t>
        <a:bodyPr/>
        <a:lstStyle/>
        <a:p>
          <a:endParaRPr lang="en-US"/>
        </a:p>
      </dgm:t>
    </dgm:pt>
    <dgm:pt modelId="{65246838-292F-4459-A5C5-E4B1215F1E64}">
      <dgm:prSet/>
      <dgm:spPr/>
      <dgm:t>
        <a:bodyPr/>
        <a:lstStyle/>
        <a:p>
          <a:r>
            <a:rPr lang="nl-BE" dirty="0"/>
            <a:t>24 Brusselse organisaties (Brusselse SCW verordening)</a:t>
          </a:r>
          <a:endParaRPr lang="en-US" dirty="0"/>
        </a:p>
      </dgm:t>
    </dgm:pt>
    <dgm:pt modelId="{3963BA48-236E-49EF-8EA9-28B1E8C6844A}" type="parTrans" cxnId="{6E0E50B7-EDFF-4C3E-A6DC-017F6033134F}">
      <dgm:prSet/>
      <dgm:spPr/>
      <dgm:t>
        <a:bodyPr/>
        <a:lstStyle/>
        <a:p>
          <a:endParaRPr lang="en-US"/>
        </a:p>
      </dgm:t>
    </dgm:pt>
    <dgm:pt modelId="{6E7B1167-A45A-444B-9BBB-D9736C47F70F}" type="sibTrans" cxnId="{6E0E50B7-EDFF-4C3E-A6DC-017F6033134F}">
      <dgm:prSet/>
      <dgm:spPr/>
      <dgm:t>
        <a:bodyPr/>
        <a:lstStyle/>
        <a:p>
          <a:endParaRPr lang="en-US"/>
        </a:p>
      </dgm:t>
    </dgm:pt>
    <dgm:pt modelId="{D9FD5B74-B716-4FB3-98CA-F0ABC1AC3967}" type="pres">
      <dgm:prSet presAssocID="{AE451FFA-FCAC-4126-9656-693881BA511B}" presName="matrix" presStyleCnt="0">
        <dgm:presLayoutVars>
          <dgm:chMax val="1"/>
          <dgm:dir/>
          <dgm:resizeHandles val="exact"/>
        </dgm:presLayoutVars>
      </dgm:prSet>
      <dgm:spPr/>
    </dgm:pt>
    <dgm:pt modelId="{07A239E1-158B-42EC-BF4A-939BA8609F1A}" type="pres">
      <dgm:prSet presAssocID="{AE451FFA-FCAC-4126-9656-693881BA511B}" presName="diamond" presStyleLbl="bgShp" presStyleIdx="0" presStyleCnt="1"/>
      <dgm:spPr/>
    </dgm:pt>
    <dgm:pt modelId="{71F72FC5-D5A9-4468-9389-B4CBEFD54D46}" type="pres">
      <dgm:prSet presAssocID="{AE451FFA-FCAC-4126-9656-693881BA511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9635FF-57AB-4D8C-83D8-9A6219CB1956}" type="pres">
      <dgm:prSet presAssocID="{AE451FFA-FCAC-4126-9656-693881BA511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F2D857-7AC9-4146-8FEB-231B6961B5CF}" type="pres">
      <dgm:prSet presAssocID="{AE451FFA-FCAC-4126-9656-693881BA511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9EA5EE-18B3-4030-A0A6-B874F7DFB404}" type="pres">
      <dgm:prSet presAssocID="{AE451FFA-FCAC-4126-9656-693881BA511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A62801D-CA40-4640-B676-05119E2DE152}" srcId="{AE451FFA-FCAC-4126-9656-693881BA511B}" destId="{787A4A63-4470-4A68-BB7E-6C32770E54BB}" srcOrd="2" destOrd="0" parTransId="{D2FAEC1C-8728-40D3-AAD2-6B68814BF814}" sibTransId="{29C5B2C3-4DE4-4793-92DA-D420E5C13C60}"/>
    <dgm:cxn modelId="{F9E77D2B-F6CF-49AE-923F-D2B9A7EB567B}" type="presOf" srcId="{787A4A63-4470-4A68-BB7E-6C32770E54BB}" destId="{5FF2D857-7AC9-4146-8FEB-231B6961B5CF}" srcOrd="0" destOrd="0" presId="urn:microsoft.com/office/officeart/2005/8/layout/matrix3"/>
    <dgm:cxn modelId="{3FBA1A5B-AC0E-4BDD-9751-9DE93CE002D8}" srcId="{AE451FFA-FCAC-4126-9656-693881BA511B}" destId="{9E619D87-884C-4E99-B3CB-7277036885E2}" srcOrd="0" destOrd="0" parTransId="{CE4F863F-86FB-4526-A9C3-C22F1DC5F6AA}" sibTransId="{3F42E293-5F64-40A2-84F2-4D6B2D93D8B7}"/>
    <dgm:cxn modelId="{163AAA4B-58E6-44B2-81D9-D72BA486F451}" type="presOf" srcId="{65246838-292F-4459-A5C5-E4B1215F1E64}" destId="{9F9EA5EE-18B3-4030-A0A6-B874F7DFB404}" srcOrd="0" destOrd="0" presId="urn:microsoft.com/office/officeart/2005/8/layout/matrix3"/>
    <dgm:cxn modelId="{44565BAB-E33A-406E-9F3B-A7370897C66F}" srcId="{AE451FFA-FCAC-4126-9656-693881BA511B}" destId="{5CDE0C68-72EA-46D3-B858-E1AFDC726251}" srcOrd="1" destOrd="0" parTransId="{5FBC0486-5E75-47B6-8307-CF49ABA6ABD1}" sibTransId="{276638C4-3475-4B01-A6ED-A48A1E37368C}"/>
    <dgm:cxn modelId="{6E0E50B7-EDFF-4C3E-A6DC-017F6033134F}" srcId="{AE451FFA-FCAC-4126-9656-693881BA511B}" destId="{65246838-292F-4459-A5C5-E4B1215F1E64}" srcOrd="3" destOrd="0" parTransId="{3963BA48-236E-49EF-8EA9-28B1E8C6844A}" sibTransId="{6E7B1167-A45A-444B-9BBB-D9736C47F70F}"/>
    <dgm:cxn modelId="{75D082B8-860C-47D1-85A3-4A11E51D7651}" type="presOf" srcId="{9E619D87-884C-4E99-B3CB-7277036885E2}" destId="{71F72FC5-D5A9-4468-9389-B4CBEFD54D46}" srcOrd="0" destOrd="0" presId="urn:microsoft.com/office/officeart/2005/8/layout/matrix3"/>
    <dgm:cxn modelId="{B7F351CE-DC6A-45C4-A081-C1E2B01CF6B5}" type="presOf" srcId="{5CDE0C68-72EA-46D3-B858-E1AFDC726251}" destId="{4A9635FF-57AB-4D8C-83D8-9A6219CB1956}" srcOrd="0" destOrd="0" presId="urn:microsoft.com/office/officeart/2005/8/layout/matrix3"/>
    <dgm:cxn modelId="{F43EE3ED-D4CF-4E85-8E73-818674F85824}" type="presOf" srcId="{AE451FFA-FCAC-4126-9656-693881BA511B}" destId="{D9FD5B74-B716-4FB3-98CA-F0ABC1AC3967}" srcOrd="0" destOrd="0" presId="urn:microsoft.com/office/officeart/2005/8/layout/matrix3"/>
    <dgm:cxn modelId="{6B65446C-D49C-4B26-8D41-CE4BAFDF1574}" type="presParOf" srcId="{D9FD5B74-B716-4FB3-98CA-F0ABC1AC3967}" destId="{07A239E1-158B-42EC-BF4A-939BA8609F1A}" srcOrd="0" destOrd="0" presId="urn:microsoft.com/office/officeart/2005/8/layout/matrix3"/>
    <dgm:cxn modelId="{362126E3-479E-451F-89C0-3DBC187230B2}" type="presParOf" srcId="{D9FD5B74-B716-4FB3-98CA-F0ABC1AC3967}" destId="{71F72FC5-D5A9-4468-9389-B4CBEFD54D46}" srcOrd="1" destOrd="0" presId="urn:microsoft.com/office/officeart/2005/8/layout/matrix3"/>
    <dgm:cxn modelId="{25D766E7-B2FB-49B6-B912-B3F98294A349}" type="presParOf" srcId="{D9FD5B74-B716-4FB3-98CA-F0ABC1AC3967}" destId="{4A9635FF-57AB-4D8C-83D8-9A6219CB1956}" srcOrd="2" destOrd="0" presId="urn:microsoft.com/office/officeart/2005/8/layout/matrix3"/>
    <dgm:cxn modelId="{873FB660-1BD3-48A8-92BE-B43EF34E372E}" type="presParOf" srcId="{D9FD5B74-B716-4FB3-98CA-F0ABC1AC3967}" destId="{5FF2D857-7AC9-4146-8FEB-231B6961B5CF}" srcOrd="3" destOrd="0" presId="urn:microsoft.com/office/officeart/2005/8/layout/matrix3"/>
    <dgm:cxn modelId="{E41A3BEA-05F8-47ED-97B1-C727C9B791E1}" type="presParOf" srcId="{D9FD5B74-B716-4FB3-98CA-F0ABC1AC3967}" destId="{9F9EA5EE-18B3-4030-A0A6-B874F7DFB4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39E1-158B-42EC-BF4A-939BA8609F1A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72FC5-D5A9-4468-9389-B4CBEFD54D46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- Leerorganisaties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-  organisaties met lokale afdelingen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- organisaties die inzetten op beweging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-  13 regionale </a:t>
          </a:r>
          <a:r>
            <a:rPr lang="nl-BE" sz="1400" kern="1200" dirty="0" err="1"/>
            <a:t>avansa</a:t>
          </a:r>
          <a:r>
            <a:rPr lang="nl-BE" sz="1400" kern="1200" dirty="0"/>
            <a:t>-organisaties</a:t>
          </a:r>
          <a:endParaRPr lang="en-US" sz="1400" kern="1200" dirty="0"/>
        </a:p>
      </dsp:txBody>
      <dsp:txXfrm>
        <a:off x="1007221" y="627745"/>
        <a:ext cx="1937228" cy="1937228"/>
      </dsp:txXfrm>
    </dsp:sp>
    <dsp:sp modelId="{4A9635FF-57AB-4D8C-83D8-9A6219CB1956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 9 amateurkunstenkoepels</a:t>
          </a:r>
          <a:endParaRPr lang="en-US" sz="1400" kern="1200" dirty="0"/>
        </a:p>
      </dsp:txBody>
      <dsp:txXfrm>
        <a:off x="3319190" y="627745"/>
        <a:ext cx="1937228" cy="1937228"/>
      </dsp:txXfrm>
    </dsp:sp>
    <dsp:sp modelId="{5FF2D857-7AC9-4146-8FEB-231B6961B5CF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Bovenlokale organisatie (decreet bovenlokale cultuurwerking)</a:t>
          </a:r>
          <a:endParaRPr lang="en-US" sz="1400" kern="1200" dirty="0"/>
        </a:p>
      </dsp:txBody>
      <dsp:txXfrm>
        <a:off x="1007221" y="2939714"/>
        <a:ext cx="1937228" cy="1937228"/>
      </dsp:txXfrm>
    </dsp:sp>
    <dsp:sp modelId="{9F9EA5EE-18B3-4030-A0A6-B874F7DFB404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24 Brusselse organisaties (Brusselse SCW verordening)</a:t>
          </a:r>
          <a:endParaRPr lang="en-US" sz="1400" kern="1200" dirty="0"/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0CB44-85B7-C744-8ABB-F2241739D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A38945-712E-BFB4-C321-15F34661D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FD20A5-BDFA-0DC2-F4FD-3CF51219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9C3B8D-86F4-04BC-3182-0EE53E92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22D90E-4C6A-D128-BDF0-A1EFAC38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86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A8921-1D8B-A551-3C87-3D48BD8A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3DFE05-1BFE-E4EE-0EE3-9F2EC7E74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02AD78-3F97-89A8-31B1-10587906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4CC956-B816-2661-B8BE-3F6BA639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948A95-9F73-AD36-4D52-F07D238A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55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6100D3-64DF-FD34-7763-B84084701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932A68-BD3A-7B24-5C33-4746F5D2D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98FB3-8D24-D695-8ED0-C303A4C1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96CD97-1BD8-6DA1-375C-FFEC39E4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516E1A-604B-245F-D6CF-01381282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3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726D4-F495-20DD-557E-1251CFC7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5B177B-1F29-F1F7-E830-40ABADAC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EB4A40-BCF0-724F-B591-B6AA9307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98AC60-8018-1D4F-B087-2674EFEE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4C743C-0412-FE79-94AF-A8397FAC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000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72D0D-9E82-46F2-239F-22850090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2283F-8EC3-14F7-380D-00E738126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E785C-F3D9-076D-ACA6-9CDCD1F1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9E726-4E20-B1D2-C2F9-5A46FF04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E1538A-915A-CC37-550A-0140D2E2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69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F7557-0BC7-C83A-7E09-1930D6A4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8A191E-FDAC-2E80-A4B9-EEF83064A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182EEA-AD38-CC3F-A4D5-698A46377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C56081-80A7-A5F4-DC66-81BEC969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7F387B-3433-3FB8-DC76-F7288F25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A16F47-E3D7-7C41-5F07-15C7FD31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18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0933A-9371-ED87-0E1A-9F28D2E9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2B096B-FE4E-41D9-B6E9-0D4C2FC39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C0DC1E-B735-A209-B886-44931E7DB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C376D-2918-066A-C6EA-163B81808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CBB41F9-8436-E2F4-35C5-73879DB35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39B981-84B0-5E14-CFCE-D7E788A8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0836BD-BDC3-6CD8-74E3-E4DF9996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DC6FEBD-5ED4-7ABC-3B06-66D3765B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11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CDCB6-92A6-D3A8-CA28-D3940D10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0B10AA-D802-7B41-91E0-2C908F3B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E95BC3-38B0-A292-EE95-E6E8C815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80887D-7689-780F-26FE-A13BBB6A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960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E38892-703D-36A2-02AB-0C383CBE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C52CA0-E670-7822-6DA0-9F7BEDBC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7A19E4-FC2F-55AD-897B-7D2F6576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9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0D643-66F7-3A36-A583-F6C9CD80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9EB41-A358-576B-89EF-448A8304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2F6136-B88B-2753-C587-F7E89B08F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FBB49E-7B43-EE14-D1E4-8D2D6258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384F7B-6DA7-7785-6849-A9651D06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93D9D3-4136-B978-EEBD-07F60C80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330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15936-15B2-082B-FFC3-EDA7F0CC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F3A381-6D45-EB56-55D6-B98473844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F77D8E-DBE0-DB7F-1C0B-C88081B8B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3B56AA-3F3E-A08C-64CE-6EC113A2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D6587A-C473-44F9-B1D3-97BB7727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C51BE9-F3C9-96EF-00AA-8682B67A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045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32F2AA-D9A8-EFBE-B737-138537A2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B0D275-D94F-ED53-5843-559032F67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3D0047-7C5F-2008-DAC0-50D77F54A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EF32-7DE2-459A-8EAF-E582E026978C}" type="datetimeFigureOut">
              <a:rPr lang="nl-BE" smtClean="0"/>
              <a:t>4/05/2022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5B4AEA-982E-813A-1E14-45F3DE50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F8E6B6-328D-D7DB-9D89-AF3A7E680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3E8DB-0220-4E09-AA10-07C5FB15C2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1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deratie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velgemsharmonieorkest.be/" TargetMode="External"/><Relationship Id="rId2" Type="http://schemas.openxmlformats.org/officeDocument/2006/relationships/hyperlink" Target="https://www.vlamo.be/verenigd-voor-het-goede-do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doek.be/theaterbudd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bs-frb.be/nl/help-people-ukraine-schenkerskring" TargetMode="External"/><Relationship Id="rId2" Type="http://schemas.openxmlformats.org/officeDocument/2006/relationships/hyperlink" Target="http://mailings.vi.be/t/d-l-flydlty-irithudic-b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g.be/kennisitem/vvsg/crisishuisvesting" TargetMode="External"/><Relationship Id="rId2" Type="http://schemas.openxmlformats.org/officeDocument/2006/relationships/hyperlink" Target="https://vluchtelingenwerk.be/veelgestelde-vragen-over-oekra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bitvzw.be/update-20-04-opvang-van-mensen-uit-oekraine-en-andere-vluchtelingen/" TargetMode="External"/><Relationship Id="rId4" Type="http://schemas.openxmlformats.org/officeDocument/2006/relationships/hyperlink" Target="https://www.orbitvzw.be/wp-content/uploads/2022/03/CHECKLIST-AANPAK-AANKOMST-NIEUWKOMERS-in-het-kader-van-de-gevolgen-van-de-oorlog-in-Oekraine01032022DEF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ZN%20KANSENHUIS" TargetMode="External"/><Relationship Id="rId2" Type="http://schemas.openxmlformats.org/officeDocument/2006/relationships/hyperlink" Target="https://icvzw.be/onze-media/nieuws/7561-welkomstpunt-oekraiense-vluchteling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dekruis.be/oekraine/" TargetMode="External"/><Relationship Id="rId4" Type="http://schemas.openxmlformats.org/officeDocument/2006/relationships/hyperlink" Target="https://www.fietsvrij.b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re.be/kennisbank/werkloze-vrijwilliger-tijdelijk-geen-aangifte-voor-hulp-aan-vluchtelingen" TargetMode="External"/><Relationship Id="rId2" Type="http://schemas.openxmlformats.org/officeDocument/2006/relationships/hyperlink" Target="https://ambrassade.be/nl/kalender/kick-off-wereldspelers-2-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cUGoDXSg8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llemsfonds.be/artikelen/2022/03/16/Standpunt-Zij-die-zich-het-verleden-niet-herinneren-zijn-gedoemd-het-te-herhalen?originNode=273" TargetMode="External"/><Relationship Id="rId13" Type="http://schemas.openxmlformats.org/officeDocument/2006/relationships/hyperlink" Target="https://www.europahuis.be/nl/over-de-eu/dossiers/actualiteit/actua-de-eu-en-oekra%C3%AFne" TargetMode="External"/><Relationship Id="rId3" Type="http://schemas.openxmlformats.org/officeDocument/2006/relationships/hyperlink" Target="https://www.vosnet.org/nieuws/standpunt-mbt-de-russische-inval-in-oekrane" TargetMode="External"/><Relationship Id="rId7" Type="http://schemas.openxmlformats.org/officeDocument/2006/relationships/hyperlink" Target="https://humanistischverbond.be/blog/834/rusland-oekraine-pesten-op-wereldniveau/" TargetMode="External"/><Relationship Id="rId12" Type="http://schemas.openxmlformats.org/officeDocument/2006/relationships/hyperlink" Target="https://www.dewereldmorgen.be/dossiers/oekraine/" TargetMode="External"/><Relationship Id="rId2" Type="http://schemas.openxmlformats.org/officeDocument/2006/relationships/hyperlink" Target="https://vrede.be/nl/nieuws/vrede-vzw-veroordeelt-de-russische-militaire-agressie-tegen-oekra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imaxi.be/nieuws/oekraine-verwoestende-oorlog-tegen-mens-en-klimaat" TargetMode="External"/><Relationship Id="rId11" Type="http://schemas.openxmlformats.org/officeDocument/2006/relationships/hyperlink" Target="https://www.amnesty-international.be/oorlog-in-oekraine" TargetMode="External"/><Relationship Id="rId5" Type="http://schemas.openxmlformats.org/officeDocument/2006/relationships/hyperlink" Target="https://www.bzn.be/nl/BZN_brief_voor_vrede" TargetMode="External"/><Relationship Id="rId10" Type="http://schemas.openxmlformats.org/officeDocument/2006/relationships/hyperlink" Target="https://www.vredesactie.be/oekraine" TargetMode="External"/><Relationship Id="rId4" Type="http://schemas.openxmlformats.org/officeDocument/2006/relationships/hyperlink" Target="https://www.paxchristi.be/nieuws/aanval-op-oekraine-reactie-pax-christi" TargetMode="External"/><Relationship Id="rId9" Type="http://schemas.openxmlformats.org/officeDocument/2006/relationships/hyperlink" Target="https://vrede.be/nl/node/52053" TargetMode="External"/><Relationship Id="rId14" Type="http://schemas.openxmlformats.org/officeDocument/2006/relationships/hyperlink" Target="https://11.be/evenementen/toon-met-je-school-jouw-solidariteit-voor-oekrai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of.vlaanderen/oekraine" TargetMode="External"/><Relationship Id="rId2" Type="http://schemas.openxmlformats.org/officeDocument/2006/relationships/hyperlink" Target="https://www.cavaria.be/steun-voor-oekra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.europa.eu/en/engage/Documents/Association%20ADR-Vlaanderen.pdf#search=action%20villages" TargetMode="External"/><Relationship Id="rId4" Type="http://schemas.openxmlformats.org/officeDocument/2006/relationships/hyperlink" Target="https://www.onafhankelijkleven.be/blog/detail/oorlog-in-oekra%C3%AFne-mensen-met-een-handicap-in-geva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uwsblad.be/cnt/dmf20220428_92106408" TargetMode="External"/><Relationship Id="rId2" Type="http://schemas.openxmlformats.org/officeDocument/2006/relationships/hyperlink" Target="https://www.paxchristi.be/nieuws/vorm-stiltecirkels-van-solidariteit-en-voor-vre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sa-ow.be/hulp-voor-oekraine" TargetMode="External"/><Relationship Id="rId2" Type="http://schemas.openxmlformats.org/officeDocument/2006/relationships/hyperlink" Target="https://www.samenferm.be/netwerk/fermhelpt/hoe-kan-jij-help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xchristi.be/nieuws/hang-de-vredesvlag-uit" TargetMode="External"/><Relationship Id="rId5" Type="http://schemas.openxmlformats.org/officeDocument/2006/relationships/hyperlink" Target="https://www.brugge.be/brugge-is-klaar-om-een-nieuwe-golf-oekraiense-vluchtelingen-op-te-vangen" TargetMode="External"/><Relationship Id="rId4" Type="http://schemas.openxmlformats.org/officeDocument/2006/relationships/hyperlink" Target="https://www.defederatie.org/assets/images/vacature-babbel-en-wandel-vrijwilliger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dgezind.be/algemeen-gezinsnieuws/kwetsbare-gezinnen/help-oekraine-wat-kun-jij-doen/" TargetMode="External"/><Relationship Id="rId7" Type="http://schemas.openxmlformats.org/officeDocument/2006/relationships/hyperlink" Target="https://www.growfunding.be/nl/projects/VESNA" TargetMode="External"/><Relationship Id="rId2" Type="http://schemas.openxmlformats.org/officeDocument/2006/relationships/hyperlink" Target="https://www.femma.be/nl/blog/artikel/hoe-kan-jij-vluchtelingen-help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ereelfonds.be/activiteiten/ludo-de-brabander-wat-nu-met-oekraine-en-rusland/" TargetMode="External"/><Relationship Id="rId5" Type="http://schemas.openxmlformats.org/officeDocument/2006/relationships/hyperlink" Target="https://www.masereelfonds.be/activiteiten/cultuur-in-dialoog-oekraine-benefiet-deel-1/" TargetMode="External"/><Relationship Id="rId4" Type="http://schemas.openxmlformats.org/officeDocument/2006/relationships/hyperlink" Target="https://markantvzw.be/markant/activiteiten/leesclub-we-lezen-een-boek-dat-verband-houdt-met-het-conflict-rusland-oekrain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euwsblad.be/cnt/dmf20220303_95838608" TargetMode="External"/><Relationship Id="rId3" Type="http://schemas.openxmlformats.org/officeDocument/2006/relationships/hyperlink" Target="https://www.nieuwsblad.be/cnt/dmf20220503_94433419" TargetMode="External"/><Relationship Id="rId7" Type="http://schemas.openxmlformats.org/officeDocument/2006/relationships/hyperlink" Target="https://www.nieuwsblad.be/cnt/dmf20220311_94404595" TargetMode="External"/><Relationship Id="rId2" Type="http://schemas.openxmlformats.org/officeDocument/2006/relationships/hyperlink" Target="https://kifkif.be/cnt/artikel/racistische-berichtgeving-over-oekraiense-vluchtelingen-bereikt-nieuw-dieptepunt-op-v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euwsblad.be/cnt/dmf20220311_95017861" TargetMode="External"/><Relationship Id="rId5" Type="http://schemas.openxmlformats.org/officeDocument/2006/relationships/hyperlink" Target="https://www.facebook.com/permalink.php?story_fbid=4685279481599192&amp;id=743683815758798" TargetMode="External"/><Relationship Id="rId4" Type="http://schemas.openxmlformats.org/officeDocument/2006/relationships/hyperlink" Target="https://www.hln.be/wetteren/pannenkoeken-ten-voordele-van-vluchtelingen-oekraine~a73923f8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handschoenen, dinosaurus&#10;&#10;Automatisch gegenereerde beschrijving">
            <a:extLst>
              <a:ext uri="{FF2B5EF4-FFF2-40B4-BE49-F238E27FC236}">
                <a16:creationId xmlns:a16="http://schemas.microsoft.com/office/drawing/2014/main" id="{2A116816-56FC-575D-463F-71C048999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15FC2C-D505-452E-3537-2402A63EC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Federatie SCW &amp; AK</a:t>
            </a:r>
            <a:endParaRPr lang="nl-BE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D48029-9139-61F7-8F3F-110DE7A1E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Sectorfederatie en belangenbehartiger: beleid beïnvloeden, informeren, ondersteunen en verbinden</a:t>
            </a:r>
          </a:p>
        </p:txBody>
      </p:sp>
    </p:spTree>
    <p:extLst>
      <p:ext uri="{BB962C8B-B14F-4D97-AF65-F5344CB8AC3E}">
        <p14:creationId xmlns:p14="http://schemas.microsoft.com/office/powerpoint/2010/main" val="219531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DEB452-D772-905F-C320-4FC8379B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3700">
                <a:solidFill>
                  <a:srgbClr val="FFFFFF"/>
                </a:solidFill>
              </a:rPr>
              <a:t>Amateurkunstenorganisaties solidair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6F1EA8-0FE1-D896-8FCB-18BC82DC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5" y="2094079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nl-NL" b="1" i="0" dirty="0">
                <a:effectLst/>
              </a:rPr>
              <a:t>VLAMO </a:t>
            </a:r>
            <a:r>
              <a:rPr lang="nl-NL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bundelt inspiratie over hoe je als muziekvereniging je solidariteit kan tonen</a:t>
            </a:r>
            <a:r>
              <a:rPr lang="nl-NL" b="0" i="0" dirty="0">
                <a:effectLst/>
              </a:rPr>
              <a:t> met Oekraïense burgers. Zo is er bijvoorbeeld het </a:t>
            </a:r>
            <a:r>
              <a:rPr lang="nl-NL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Wevelgems Harmonieorkest</a:t>
            </a:r>
            <a:r>
              <a:rPr lang="nl-NL" b="0" i="0" dirty="0">
                <a:effectLst/>
              </a:rPr>
              <a:t> dat de handen in elkaar sloeg met de Gemeente Wevelgem om geïnteresseerde gevluchte muzikanten een vrijetijdsbesteding te geven.</a:t>
            </a:r>
          </a:p>
          <a:p>
            <a:pPr marL="0" indent="0">
              <a:buNone/>
            </a:pPr>
            <a:endParaRPr lang="nl-NL" b="0" i="0" dirty="0">
              <a:effectLst/>
            </a:endParaRPr>
          </a:p>
          <a:p>
            <a:r>
              <a:rPr lang="nl-NL" b="0" i="0" dirty="0">
                <a:effectLst/>
              </a:rPr>
              <a:t>In lijn daarmee roept </a:t>
            </a:r>
            <a:r>
              <a:rPr lang="nl-NL" b="1" i="0" dirty="0">
                <a:effectLst/>
              </a:rPr>
              <a:t>OPENDOEK </a:t>
            </a:r>
            <a:r>
              <a:rPr lang="nl-NL" b="0" i="0" dirty="0">
                <a:effectLst/>
              </a:rPr>
              <a:t>theaterliefhebbers en -verenigingen op om </a:t>
            </a:r>
            <a:r>
              <a:rPr lang="nl-NL" b="0" i="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lokaal een buddy-systeem op te zetten in samenwerking met de gemeente</a:t>
            </a:r>
            <a:r>
              <a:rPr lang="nl-NL" b="0" i="0" dirty="0">
                <a:effectLst/>
              </a:rPr>
              <a:t> voor mensen op de vlucht.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236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DEB452-D772-905F-C320-4FC8379B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3700">
                <a:solidFill>
                  <a:srgbClr val="FFFFFF"/>
                </a:solidFill>
              </a:rPr>
              <a:t>Amateurkunstenorganisaties solidair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6F1EA8-0FE1-D896-8FCB-18BC82DC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10" y="1464230"/>
            <a:ext cx="9724031" cy="3683358"/>
          </a:xfrm>
        </p:spPr>
        <p:txBody>
          <a:bodyPr anchor="ctr">
            <a:normAutofit/>
          </a:bodyPr>
          <a:lstStyle/>
          <a:p>
            <a:r>
              <a:rPr lang="nl-NL" b="1" i="0" dirty="0">
                <a:effectLst/>
              </a:rPr>
              <a:t>VI.BE </a:t>
            </a:r>
            <a:r>
              <a:rPr lang="nl-NL" b="0" i="0" dirty="0">
                <a:effectLst/>
              </a:rPr>
              <a:t>geeft enkele manieren om hun collega's in Oekraïne te steunen. Zo is er de </a:t>
            </a:r>
            <a:r>
              <a:rPr lang="nl-NL" b="0" i="0" u="sng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</a:t>
            </a:r>
            <a:r>
              <a:rPr lang="nl-NL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'Stand </a:t>
            </a:r>
            <a:r>
              <a:rPr lang="nl-NL" b="0" i="0" u="sng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nl-NL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Ukraine"</a:t>
            </a:r>
            <a:r>
              <a:rPr lang="nl-NL" b="0" i="0" dirty="0">
                <a:effectLst/>
              </a:rPr>
              <a:t> en kan je </a:t>
            </a:r>
            <a:r>
              <a:rPr lang="nl-NL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financieel steunen via de schenkerskring</a:t>
            </a:r>
            <a:r>
              <a:rPr lang="nl-NL" b="0" i="0" dirty="0">
                <a:effectLst/>
              </a:rPr>
              <a:t> die opgericht werd binnen de Koning Boudewijnstichting.</a:t>
            </a:r>
          </a:p>
        </p:txBody>
      </p:sp>
    </p:spTree>
    <p:extLst>
      <p:ext uri="{BB962C8B-B14F-4D97-AF65-F5344CB8AC3E}">
        <p14:creationId xmlns:p14="http://schemas.microsoft.com/office/powerpoint/2010/main" val="280724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FE844C-DF6A-1EBD-B670-7E6ADD7E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Opvang van Vluchtelingen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9A886E-F111-67EA-2484-C18759E9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2" y="2520165"/>
            <a:ext cx="10209510" cy="4469102"/>
          </a:xfrm>
        </p:spPr>
        <p:txBody>
          <a:bodyPr anchor="ctr">
            <a:normAutofit/>
          </a:bodyPr>
          <a:lstStyle/>
          <a:p>
            <a:r>
              <a:rPr lang="nl-NL" b="1" i="0" dirty="0">
                <a:effectLst/>
              </a:rPr>
              <a:t>Vluchtelingenwerk Vlaanderen</a:t>
            </a:r>
            <a:r>
              <a:rPr lang="nl-NL" b="0" i="0" dirty="0">
                <a:effectLst/>
              </a:rPr>
              <a:t> bundelt </a:t>
            </a:r>
            <a:r>
              <a:rPr lang="nl-NL" b="0" i="0" u="sng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veelgestelde</a:t>
            </a:r>
            <a:r>
              <a:rPr lang="nl-NL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vragen over Oekraïne</a:t>
            </a:r>
            <a:r>
              <a:rPr lang="nl-NL" b="0" i="0" dirty="0">
                <a:effectLst/>
              </a:rPr>
              <a:t> en verwijst daarbij onder meer door naar de </a:t>
            </a:r>
            <a:r>
              <a:rPr lang="nl-NL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VVSG</a:t>
            </a:r>
            <a:endParaRPr lang="nl-NL" b="0" i="0" dirty="0">
              <a:effectLst/>
            </a:endParaRPr>
          </a:p>
          <a:p>
            <a:pPr marL="0" indent="0">
              <a:buNone/>
            </a:pPr>
            <a:endParaRPr lang="nl-NL" b="0" i="0" dirty="0">
              <a:effectLst/>
            </a:endParaRPr>
          </a:p>
          <a:p>
            <a:r>
              <a:rPr lang="nl-NL" dirty="0"/>
              <a:t>Vluchtelingenwerk Vlaanderen , </a:t>
            </a:r>
            <a:r>
              <a:rPr lang="nl-NL" dirty="0" err="1"/>
              <a:t>Welzijnsozrg</a:t>
            </a:r>
            <a:r>
              <a:rPr lang="nl-NL" dirty="0"/>
              <a:t>, </a:t>
            </a:r>
            <a:r>
              <a:rPr lang="nl-NL" dirty="0" err="1"/>
              <a:t>Orbit</a:t>
            </a:r>
            <a:r>
              <a:rPr lang="nl-NL" dirty="0"/>
              <a:t> en anderen pleitten ook om verder te kijken dan de korte termijn. ORBIT vzw maakte </a:t>
            </a:r>
            <a:r>
              <a:rPr lang="nl-N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 checklist </a:t>
            </a:r>
            <a:r>
              <a:rPr lang="nl-NL" dirty="0"/>
              <a:t>voor een structureel beleid.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0" i="0" dirty="0" err="1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ORBITvzw</a:t>
            </a:r>
            <a:r>
              <a:rPr lang="nl-NL" b="0" i="0" dirty="0">
                <a:effectLst/>
              </a:rPr>
              <a:t> lijstte ook hele praktische tips en ervaringen op over hoe opvang van vluchtelingen bij je thuis in zijn werk gaat</a:t>
            </a:r>
          </a:p>
          <a:p>
            <a:endParaRPr lang="nl-NL" sz="2000" b="0" i="0" dirty="0">
              <a:effectLst/>
              <a:latin typeface="Nunito" pitchFamily="2" charset="0"/>
            </a:endParaRPr>
          </a:p>
          <a:p>
            <a:endParaRPr lang="nl-NL" sz="2000" b="0" i="0" dirty="0">
              <a:effectLst/>
              <a:latin typeface="Nunito" pitchFamily="2" charset="0"/>
            </a:endParaRP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64832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67C46B-D020-BDB3-2DD6-C4E4A035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Opvang van Vluchtelingen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46914E-A627-D5A8-CEFE-517FF374C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61" y="2175316"/>
            <a:ext cx="9724031" cy="3683358"/>
          </a:xfrm>
        </p:spPr>
        <p:txBody>
          <a:bodyPr anchor="ctr">
            <a:normAutofit/>
          </a:bodyPr>
          <a:lstStyle/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Internationaal Comité </a:t>
            </a:r>
            <a:r>
              <a:rPr lang="nl-NL" dirty="0"/>
              <a:t>opende een welkomstpunt voor Oekraïense vluchtelingen</a:t>
            </a:r>
          </a:p>
          <a:p>
            <a:r>
              <a:rPr lang="nl-NL" dirty="0"/>
              <a:t>Het Bond Zonder naam </a:t>
            </a:r>
            <a:r>
              <a:rPr lang="nl-NL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kansenhuis</a:t>
            </a:r>
            <a:r>
              <a:rPr lang="nl-NL" dirty="0"/>
              <a:t> waar onder meer </a:t>
            </a:r>
            <a:r>
              <a:rPr lang="nl-NL" dirty="0" err="1"/>
              <a:t>Oekraïnse</a:t>
            </a:r>
            <a:r>
              <a:rPr lang="nl-NL" dirty="0"/>
              <a:t> vluchtelingen opgevangen worden</a:t>
            </a:r>
          </a:p>
          <a:p>
            <a:r>
              <a:rPr lang="nl-B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Mobiel 21 steunt mee de campagne </a:t>
            </a:r>
            <a:r>
              <a:rPr lang="nl-BE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#fietsvrij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b="0" i="0" dirty="0">
                <a:effectLst/>
              </a:rPr>
              <a:t>Tips voor gastgezinnen en hoe je als vrijwilliger kan helpen vind je ook op de </a:t>
            </a:r>
            <a:r>
              <a:rPr lang="nl-NL" b="0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het Rode Kruis</a:t>
            </a:r>
            <a:r>
              <a:rPr lang="nl-NL" b="0" i="0" dirty="0">
                <a:effectLst/>
              </a:rPr>
              <a:t>.</a:t>
            </a:r>
            <a:endParaRPr lang="nl-BE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22575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F83A7D-2AB4-133F-F537-28285888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Ook interessant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DE4645-167C-6360-FE50-FA67076F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2" y="2497307"/>
            <a:ext cx="9724031" cy="3683358"/>
          </a:xfrm>
        </p:spPr>
        <p:txBody>
          <a:bodyPr anchor="ctr">
            <a:noAutofit/>
          </a:bodyPr>
          <a:lstStyle/>
          <a:p>
            <a:r>
              <a:rPr lang="nl-NL" b="0" i="0" dirty="0">
                <a:effectLst/>
              </a:rPr>
              <a:t>De collega's van de </a:t>
            </a:r>
            <a:r>
              <a:rPr lang="nl-NL" b="1" i="0" dirty="0">
                <a:effectLst/>
              </a:rPr>
              <a:t>jeugdsector </a:t>
            </a:r>
            <a:r>
              <a:rPr lang="nl-NL" b="0" i="0" dirty="0">
                <a:effectLst/>
              </a:rPr>
              <a:t>starten eind april het </a:t>
            </a:r>
            <a:r>
              <a:rPr lang="nl-NL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"Wereldspelers 2.0."</a:t>
            </a:r>
            <a:r>
              <a:rPr lang="nl-NL" b="0" i="0" dirty="0">
                <a:effectLst/>
              </a:rPr>
              <a:t> om het recht op vrije tijd te garanderen voor kinderen en jongeren op de vlucht.</a:t>
            </a:r>
          </a:p>
          <a:p>
            <a:pPr marL="0" indent="0">
              <a:buNone/>
            </a:pPr>
            <a:endParaRPr lang="nl-NL" b="0" i="0" dirty="0">
              <a:effectLst/>
            </a:endParaRPr>
          </a:p>
          <a:p>
            <a:r>
              <a:rPr lang="nl-NL" b="0" i="0" dirty="0">
                <a:effectLst/>
              </a:rPr>
              <a:t>van 24 februari 2022 tot en met 28 februari 2023 hoeven </a:t>
            </a:r>
            <a:r>
              <a:rPr lang="nl-NL" b="1" i="0" dirty="0">
                <a:effectLst/>
              </a:rPr>
              <a:t>volledig en tijdelijk werklozen</a:t>
            </a:r>
            <a:r>
              <a:rPr lang="nl-NL" b="0" i="0" dirty="0">
                <a:effectLst/>
              </a:rPr>
              <a:t> </a:t>
            </a:r>
            <a:r>
              <a:rPr lang="nl-NL" b="1" i="0" dirty="0">
                <a:effectLst/>
              </a:rPr>
              <a:t>niet vooraf aangifte te doen van hun</a:t>
            </a:r>
            <a:r>
              <a:rPr lang="nl-NL" b="0" i="0" dirty="0">
                <a:effectLst/>
              </a:rPr>
              <a:t> </a:t>
            </a:r>
            <a:r>
              <a:rPr lang="nl-NL" b="1" i="0" dirty="0">
                <a:effectLst/>
              </a:rPr>
              <a:t>vrijwilligerswerk</a:t>
            </a:r>
            <a:r>
              <a:rPr lang="nl-NL" b="0" i="0" dirty="0">
                <a:effectLst/>
              </a:rPr>
              <a:t> uitgevoerd in het kader van </a:t>
            </a:r>
            <a:r>
              <a:rPr lang="nl-NL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hulp aan Oekraïne met inbegrip van hulp aan vluchtelingen</a:t>
            </a:r>
            <a:r>
              <a:rPr lang="nl-NL" b="0" i="0" dirty="0">
                <a:effectLst/>
              </a:rPr>
              <a:t>.</a:t>
            </a:r>
          </a:p>
          <a:p>
            <a:pPr marL="0" indent="0">
              <a:buNone/>
            </a:pPr>
            <a:endParaRPr lang="nl-NL" b="0" i="0" dirty="0">
              <a:effectLst/>
            </a:endParaRPr>
          </a:p>
          <a:p>
            <a:r>
              <a:rPr lang="nl-NL" b="0" i="0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Refu</a:t>
            </a:r>
            <a:r>
              <a:rPr lang="nl-NL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Interim </a:t>
            </a:r>
            <a:r>
              <a:rPr lang="nl-NL" b="0" i="0" dirty="0">
                <a:effectLst/>
              </a:rPr>
              <a:t>zoekt vrijwilligerswerk voor mensen die nieuw in België zijn.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678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B2240A-9823-60F8-499F-97906A62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BE" sz="6000">
                <a:solidFill>
                  <a:schemeClr val="bg1"/>
                </a:solidFill>
              </a:rPr>
              <a:t>Hoe ziet de sector er uit?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1E8C583-31B4-44AC-7C71-819F6C648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4962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3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B63FA5-93E6-5CE3-16E9-F0CB449A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Inval in Oekraïne: veroordelen en duiden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0B023D-2187-BAF6-5F62-13F20BA3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6" y="2231335"/>
            <a:ext cx="9968199" cy="4401816"/>
          </a:xfrm>
        </p:spPr>
        <p:txBody>
          <a:bodyPr anchor="ctr">
            <a:normAutofit lnSpcReduction="10000"/>
          </a:bodyPr>
          <a:lstStyle/>
          <a:p>
            <a:r>
              <a:rPr lang="nl-BE" dirty="0"/>
              <a:t>Verschillende organisaties veroordeelden de inval van Rusland</a:t>
            </a:r>
          </a:p>
          <a:p>
            <a:pPr lvl="1"/>
            <a:r>
              <a:rPr lang="nl-BE" sz="2800" dirty="0"/>
              <a:t>Standpunten van </a:t>
            </a:r>
            <a:r>
              <a:rPr lang="nl-BE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Vrede</a:t>
            </a:r>
            <a:r>
              <a:rPr lang="nl-BE" sz="2800" dirty="0"/>
              <a:t>, </a:t>
            </a:r>
            <a:r>
              <a:rPr lang="nl-BE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</a:t>
            </a:r>
            <a:r>
              <a:rPr lang="nl-BE" sz="2800" dirty="0"/>
              <a:t>, </a:t>
            </a:r>
            <a:r>
              <a:rPr lang="nl-BE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Pax Christi</a:t>
            </a:r>
            <a:r>
              <a:rPr lang="nl-BE" sz="2800" dirty="0"/>
              <a:t>, </a:t>
            </a:r>
            <a:r>
              <a:rPr lang="nl-BE" sz="2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Bond zonder naam</a:t>
            </a:r>
            <a:r>
              <a:rPr lang="nl-BE" sz="2800" dirty="0"/>
              <a:t>, </a:t>
            </a:r>
            <a:r>
              <a:rPr lang="nl-BE" sz="2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Climaxi</a:t>
            </a:r>
            <a:r>
              <a:rPr lang="nl-BE" sz="2800" dirty="0"/>
              <a:t>, </a:t>
            </a:r>
            <a:r>
              <a:rPr lang="nl-BE" sz="2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Humanistisch Verbond</a:t>
            </a:r>
            <a:r>
              <a:rPr lang="nl-BE" sz="2800" dirty="0"/>
              <a:t>, </a:t>
            </a:r>
            <a:r>
              <a:rPr lang="nl-BE" sz="2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Willemsfonds</a:t>
            </a:r>
            <a:endParaRPr lang="nl-BE" sz="2800" dirty="0"/>
          </a:p>
          <a:p>
            <a:pPr marL="457200" lvl="1" indent="0">
              <a:buNone/>
            </a:pPr>
            <a:endParaRPr lang="nl-BE" sz="2800" dirty="0"/>
          </a:p>
          <a:p>
            <a:r>
              <a:rPr lang="nl-BE" dirty="0"/>
              <a:t>maar geven ook extra duiding </a:t>
            </a:r>
          </a:p>
          <a:p>
            <a:pPr lvl="1"/>
            <a:r>
              <a:rPr lang="nl-BE" sz="2800" dirty="0"/>
              <a:t>Duiding door </a:t>
            </a:r>
            <a:r>
              <a:rPr lang="nl-BE" sz="2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Vrede</a:t>
            </a:r>
            <a:r>
              <a:rPr lang="nl-BE" sz="2800" dirty="0"/>
              <a:t>, </a:t>
            </a:r>
            <a:r>
              <a:rPr lang="nl-BE" sz="2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Vredesactie</a:t>
            </a:r>
            <a:r>
              <a:rPr lang="nl-BE" sz="2800" dirty="0"/>
              <a:t>, </a:t>
            </a:r>
            <a:r>
              <a:rPr lang="nl-BE" sz="28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Amnesty International</a:t>
            </a:r>
            <a:r>
              <a:rPr lang="nl-BE" sz="2800" dirty="0"/>
              <a:t>, </a:t>
            </a:r>
            <a:r>
              <a:rPr lang="nl-BE" sz="28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wereld morgen</a:t>
            </a:r>
            <a:r>
              <a:rPr lang="nl-BE" sz="2800" dirty="0"/>
              <a:t>, </a:t>
            </a:r>
            <a:r>
              <a:rPr lang="nl-BE" sz="28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Europahuis </a:t>
            </a:r>
            <a:r>
              <a:rPr lang="nl-BE" sz="2800" dirty="0" err="1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ryckevelde</a:t>
            </a:r>
            <a:endParaRPr lang="nl-BE" sz="2800" dirty="0"/>
          </a:p>
          <a:p>
            <a:pPr marL="457200" lvl="1" indent="0">
              <a:buNone/>
            </a:pPr>
            <a:endParaRPr lang="nl-BE" sz="2800" dirty="0"/>
          </a:p>
          <a:p>
            <a:r>
              <a:rPr lang="nl-NL" dirty="0"/>
              <a:t>of bieden educatief materiaal aan</a:t>
            </a:r>
          </a:p>
          <a:p>
            <a:pPr lvl="1"/>
            <a:r>
              <a:rPr lang="nl-NL" sz="2800" dirty="0"/>
              <a:t>Educatief aanbod van </a:t>
            </a:r>
            <a:r>
              <a:rPr lang="nl-NL" sz="28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Pax Christi</a:t>
            </a:r>
            <a:endParaRPr lang="nl-NL" sz="2800" dirty="0"/>
          </a:p>
          <a:p>
            <a:pPr lvl="1"/>
            <a:endParaRPr lang="nl-NL" sz="2000" dirty="0"/>
          </a:p>
          <a:p>
            <a:pPr marL="457200" lvl="1" indent="0">
              <a:buNone/>
            </a:pPr>
            <a:endParaRPr lang="nl-BE" sz="2000" dirty="0"/>
          </a:p>
          <a:p>
            <a:pPr lvl="1"/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91402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730BD7-13CA-5BCA-A031-4C15E921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Solidariteit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87C70C-EF0B-3F9D-4AF0-8FA112D5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363" y="1743959"/>
            <a:ext cx="9983267" cy="4257596"/>
          </a:xfrm>
        </p:spPr>
        <p:txBody>
          <a:bodyPr anchor="ctr">
            <a:normAutofit/>
          </a:bodyPr>
          <a:lstStyle/>
          <a:p>
            <a:r>
              <a:rPr lang="nl-B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Cavaria</a:t>
            </a:r>
            <a:r>
              <a:rPr lang="nl-BE" dirty="0"/>
              <a:t> biedt</a:t>
            </a:r>
            <a:r>
              <a:rPr lang="nl-NL" dirty="0"/>
              <a:t> inspiratie over hoe we van hieruit LGBT-gemeenschappen in Oekraïne kunnen ondersteunen</a:t>
            </a:r>
          </a:p>
          <a:p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Doof Vlaanderen </a:t>
            </a:r>
            <a:r>
              <a:rPr lang="nl-NL" dirty="0"/>
              <a:t>steunt dove en slechthorende Oekraïners</a:t>
            </a:r>
          </a:p>
          <a:p>
            <a:r>
              <a:rPr lang="nl-B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Onafhankelijk leven steunt mee </a:t>
            </a:r>
            <a:r>
              <a:rPr lang="nl-BE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oproep </a:t>
            </a:r>
            <a:r>
              <a:rPr lang="nl-B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 aandacht te hebben voor mensen met een handicap in Oekraïne</a:t>
            </a:r>
            <a:endParaRPr lang="nl-NL" dirty="0"/>
          </a:p>
          <a:p>
            <a:r>
              <a:rPr lang="nl-N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ADR-Vlaanderen</a:t>
            </a:r>
            <a:r>
              <a:rPr lang="nl-NL" dirty="0"/>
              <a:t> doet een oproep naar steden en gemeenten om jumelages aan te gaan met Oekraïense gemeenten</a:t>
            </a:r>
          </a:p>
        </p:txBody>
      </p:sp>
    </p:spTree>
    <p:extLst>
      <p:ext uri="{BB962C8B-B14F-4D97-AF65-F5344CB8AC3E}">
        <p14:creationId xmlns:p14="http://schemas.microsoft.com/office/powerpoint/2010/main" val="35440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730BD7-13CA-5BCA-A031-4C15E921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Solidariteit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87C70C-EF0B-3F9D-4AF0-8FA112D5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7" y="1885279"/>
            <a:ext cx="9992694" cy="4116276"/>
          </a:xfrm>
        </p:spPr>
        <p:txBody>
          <a:bodyPr anchor="ctr">
            <a:normAutofit/>
          </a:bodyPr>
          <a:lstStyle/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Pax Christi </a:t>
            </a:r>
            <a:r>
              <a:rPr lang="nl-NL" dirty="0"/>
              <a:t>roept op om stiltecirkels van solidariteit en voor vrede te organiseren en stelt daarvoor inhoud en materiaal ter beschikking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Lokale afdelingen van het Davidsfonds kunnen een toelage aanvragen van max. €250 om culturele activiteiten te organiseren die Oekraïense oorlogsvluchtelingen een welkome afleiding bieden. Voorbeeld van </a:t>
            </a:r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Davidsfonds Brasschaat</a:t>
            </a:r>
            <a:r>
              <a:rPr lang="nl-NL" dirty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229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57429B-8F50-D5A8-F3DB-05AC0F44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Solidariteit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8D2F9-85BD-FFC2-C622-6E02A424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497" y="2318197"/>
            <a:ext cx="9936133" cy="4092030"/>
          </a:xfrm>
        </p:spPr>
        <p:txBody>
          <a:bodyPr anchor="ctr">
            <a:normAutofit/>
          </a:bodyPr>
          <a:lstStyle/>
          <a:p>
            <a:r>
              <a:rPr lang="nl-B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FERM</a:t>
            </a:r>
            <a:r>
              <a:rPr lang="nl-BE" dirty="0"/>
              <a:t> bundelt ideeën hoe je als burger of lokale groep kan helpen</a:t>
            </a:r>
          </a:p>
          <a:p>
            <a:r>
              <a:rPr lang="nl-B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Avansa Oostende-Westhoek </a:t>
            </a:r>
            <a:r>
              <a:rPr lang="nl-BE" dirty="0"/>
              <a:t>bundelt alle initiatieven uit de regio en geeft informatie over hoe je kan helpen in de verschillende steden/gemeenten uit de regio. </a:t>
            </a:r>
            <a:r>
              <a:rPr lang="nl-NL" dirty="0"/>
              <a:t>In de toekomst ook inzetten op een buddywerking</a:t>
            </a:r>
          </a:p>
          <a:p>
            <a:r>
              <a:rPr lang="nl-N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Pasar</a:t>
            </a:r>
            <a:r>
              <a:rPr lang="nl-NL" dirty="0"/>
              <a:t> lanceerde een vacature voor een wandelbuddy en FMDO organiseert </a:t>
            </a:r>
            <a:r>
              <a:rPr lang="nl-N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Compagnons</a:t>
            </a:r>
            <a:r>
              <a:rPr lang="nl-NL" dirty="0"/>
              <a:t> </a:t>
            </a:r>
            <a:r>
              <a:rPr lang="nl-NL" dirty="0" err="1"/>
              <a:t>ism</a:t>
            </a:r>
            <a:r>
              <a:rPr lang="nl-NL" dirty="0"/>
              <a:t> de stad Brugge</a:t>
            </a:r>
          </a:p>
          <a:p>
            <a:r>
              <a:rPr lang="nl-BE" dirty="0"/>
              <a:t>Je kan ook een vredesvlag bestellen bij </a:t>
            </a:r>
            <a:r>
              <a:rPr lang="nl-BE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Pax Christi</a:t>
            </a:r>
            <a:endParaRPr lang="nl-NL" dirty="0"/>
          </a:p>
          <a:p>
            <a:endParaRPr lang="nl-BE" sz="2000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45573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57429B-8F50-D5A8-F3DB-05AC0F44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Solidariteit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8D2F9-85BD-FFC2-C622-6E02A424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95" y="2318196"/>
            <a:ext cx="10077535" cy="4539803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Femma Wereldvrouwen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lijst op hoe burgers/lokale groepen kunnen helpen en ook de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Gezinsbond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doet dit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Markant Essen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leesclub bespreekt boek dat verband houdt met conflict Rusland – Oekraïne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Masereelfonds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organiseert een benefiet en een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lezing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ism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vrede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Growfunding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kan je een project steunen ten voordele van onderwijs voor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Oekraïnse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kinderen</a:t>
            </a:r>
            <a:endParaRPr lang="nl-BE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74933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57429B-8F50-D5A8-F3DB-05AC0F44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Solidariteit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8D2F9-85BD-FFC2-C622-6E02A424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Kifkif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kaart racistische berichtgeving aan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KWB Holsbeek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kookt met een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Oekraïnse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oorlogsvluchtelinge,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KWB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Kwatrecht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organiseert pannenkoekenbak ten voordele van Oekraïne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Benefietavonden ten voordele van Oekraïne door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Linx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Ook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Samana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Lichtaart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toonde zich solidair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Verschillende Welzijnsschakels (bv.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 zamelen hulpgoederen in voor Oekraïne</a:t>
            </a:r>
          </a:p>
        </p:txBody>
      </p:sp>
    </p:spTree>
    <p:extLst>
      <p:ext uri="{BB962C8B-B14F-4D97-AF65-F5344CB8AC3E}">
        <p14:creationId xmlns:p14="http://schemas.microsoft.com/office/powerpoint/2010/main" val="152450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57429B-8F50-D5A8-F3DB-05AC0F44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rgbClr val="FFFFFF"/>
                </a:solidFill>
              </a:rPr>
              <a:t>Solidariteit met Oekraïne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8D2F9-85BD-FFC2-C622-6E02A424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866" y="1159098"/>
            <a:ext cx="10077535" cy="4539803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Avansa-organisaties: een vorming rond angst in tijden van Oorlog (Avansa </a:t>
            </a:r>
            <a:r>
              <a:rPr lang="nl-BE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alle Vilvoorde),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met MO* journalist Pieter </a:t>
            </a:r>
            <a:r>
              <a:rPr lang="nl-BE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tockmans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(Avansa Regio Gent), solidariteitsavond met Oekraïne (Avansa MZWV), lezing door prof. Tom 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Sauer</a:t>
            </a:r>
            <a:r>
              <a:rPr lang="nl-BE" dirty="0">
                <a:ea typeface="Calibri" panose="020F0502020204030204" pitchFamily="34" charset="0"/>
                <a:cs typeface="Times New Roman" panose="02020603050405020304" pitchFamily="18" charset="0"/>
              </a:rPr>
              <a:t> (A</a:t>
            </a:r>
            <a:r>
              <a:rPr kumimoji="0" lang="nl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vansa</a:t>
            </a: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Kempen)</a:t>
            </a:r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4148149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Breedbeeld</PresentationFormat>
  <Paragraphs>71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Nunito</vt:lpstr>
      <vt:lpstr>Kantoorthema</vt:lpstr>
      <vt:lpstr>De Federatie SCW &amp; AK</vt:lpstr>
      <vt:lpstr>Hoe ziet de sector er uit?</vt:lpstr>
      <vt:lpstr>Inval in Oekraïne: veroordelen en duiden</vt:lpstr>
      <vt:lpstr>Solidariteit met Oekraïne</vt:lpstr>
      <vt:lpstr>Solidariteit met Oekraïne</vt:lpstr>
      <vt:lpstr>Solidariteit met Oekraïne</vt:lpstr>
      <vt:lpstr>Solidariteit met Oekraïne</vt:lpstr>
      <vt:lpstr>Solidariteit met Oekraïne</vt:lpstr>
      <vt:lpstr>Solidariteit met Oekraïne</vt:lpstr>
      <vt:lpstr>Amateurkunstenorganisaties solidair met Oekraïne</vt:lpstr>
      <vt:lpstr>Amateurkunstenorganisaties solidair met Oekraïne</vt:lpstr>
      <vt:lpstr>Opvang van Vluchtelingen</vt:lpstr>
      <vt:lpstr>Opvang van Vluchtelingen</vt:lpstr>
      <vt:lpstr>Ook interessant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Federatie SCW &amp; AK</dc:title>
  <dc:creator>Hannes R</dc:creator>
  <cp:lastModifiedBy>Hannes R</cp:lastModifiedBy>
  <cp:revision>9</cp:revision>
  <dcterms:created xsi:type="dcterms:W3CDTF">2022-05-04T20:37:56Z</dcterms:created>
  <dcterms:modified xsi:type="dcterms:W3CDTF">2022-05-05T10:16:38Z</dcterms:modified>
</cp:coreProperties>
</file>