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49DBC"/>
    <a:srgbClr val="707CA6"/>
    <a:srgbClr val="B89DB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FA6054-6CF1-483A-BF0E-C870B3F201A5}" v="4" dt="2022-03-31T13:58:56.712"/>
    <p1510:client id="{6C6FAAF8-836F-4524-8B6A-C8B859F8D4C5}" v="11" dt="2022-03-31T14:55:06.983"/>
    <p1510:client id="{CAED6D17-574A-4F77-BDAD-21E40F269BD8}" v="42" dt="2022-03-31T10:03:23.2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58" y="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ose Silke (120)" userId="45ef7ed3-4517-417c-b6d5-b6e601a4bf8f" providerId="ADAL" clId="{CAED6D17-574A-4F77-BDAD-21E40F269BD8}"/>
    <pc:docChg chg="custSel modSld">
      <pc:chgData name="Roose Silke (120)" userId="45ef7ed3-4517-417c-b6d5-b6e601a4bf8f" providerId="ADAL" clId="{CAED6D17-574A-4F77-BDAD-21E40F269BD8}" dt="2022-03-31T10:03:27.534" v="191" actId="478"/>
      <pc:docMkLst>
        <pc:docMk/>
      </pc:docMkLst>
      <pc:sldChg chg="modTransition">
        <pc:chgData name="Roose Silke (120)" userId="45ef7ed3-4517-417c-b6d5-b6e601a4bf8f" providerId="ADAL" clId="{CAED6D17-574A-4F77-BDAD-21E40F269BD8}" dt="2022-03-31T09:28:09.771" v="156"/>
        <pc:sldMkLst>
          <pc:docMk/>
          <pc:sldMk cId="1387064444" sldId="256"/>
        </pc:sldMkLst>
      </pc:sldChg>
      <pc:sldChg chg="addSp delSp modSp mod modTransition modAnim">
        <pc:chgData name="Roose Silke (120)" userId="45ef7ed3-4517-417c-b6d5-b6e601a4bf8f" providerId="ADAL" clId="{CAED6D17-574A-4F77-BDAD-21E40F269BD8}" dt="2022-03-31T09:29:40.296" v="166" actId="2711"/>
        <pc:sldMkLst>
          <pc:docMk/>
          <pc:sldMk cId="1516662638" sldId="257"/>
        </pc:sldMkLst>
        <pc:spChg chg="mod">
          <ac:chgData name="Roose Silke (120)" userId="45ef7ed3-4517-417c-b6d5-b6e601a4bf8f" providerId="ADAL" clId="{CAED6D17-574A-4F77-BDAD-21E40F269BD8}" dt="2022-03-31T09:29:40.296" v="166" actId="2711"/>
          <ac:spMkLst>
            <pc:docMk/>
            <pc:sldMk cId="1516662638" sldId="257"/>
            <ac:spMk id="5" creationId="{E8F690B1-A2F2-41C5-8BF0-A698F2F360AA}"/>
          </ac:spMkLst>
        </pc:spChg>
        <pc:cxnChg chg="add mod">
          <ac:chgData name="Roose Silke (120)" userId="45ef7ed3-4517-417c-b6d5-b6e601a4bf8f" providerId="ADAL" clId="{CAED6D17-574A-4F77-BDAD-21E40F269BD8}" dt="2022-03-31T09:27:17.837" v="110" actId="1036"/>
          <ac:cxnSpMkLst>
            <pc:docMk/>
            <pc:sldMk cId="1516662638" sldId="257"/>
            <ac:cxnSpMk id="10" creationId="{878E93A9-6494-4487-964D-B23C33E1C7DD}"/>
          </ac:cxnSpMkLst>
        </pc:cxnChg>
        <pc:cxnChg chg="add del mod">
          <ac:chgData name="Roose Silke (120)" userId="45ef7ed3-4517-417c-b6d5-b6e601a4bf8f" providerId="ADAL" clId="{CAED6D17-574A-4F77-BDAD-21E40F269BD8}" dt="2022-03-31T09:27:23.555" v="112"/>
          <ac:cxnSpMkLst>
            <pc:docMk/>
            <pc:sldMk cId="1516662638" sldId="257"/>
            <ac:cxnSpMk id="11" creationId="{751C6C3B-CDD9-473D-9197-611C36EB09A3}"/>
          </ac:cxnSpMkLst>
        </pc:cxnChg>
      </pc:sldChg>
      <pc:sldChg chg="addSp modSp modTransition modAnim">
        <pc:chgData name="Roose Silke (120)" userId="45ef7ed3-4517-417c-b6d5-b6e601a4bf8f" providerId="ADAL" clId="{CAED6D17-574A-4F77-BDAD-21E40F269BD8}" dt="2022-03-31T09:58:58.272" v="178" actId="6549"/>
        <pc:sldMkLst>
          <pc:docMk/>
          <pc:sldMk cId="3100111420" sldId="258"/>
        </pc:sldMkLst>
        <pc:spChg chg="mod">
          <ac:chgData name="Roose Silke (120)" userId="45ef7ed3-4517-417c-b6d5-b6e601a4bf8f" providerId="ADAL" clId="{CAED6D17-574A-4F77-BDAD-21E40F269BD8}" dt="2022-03-31T09:58:58.272" v="178" actId="6549"/>
          <ac:spMkLst>
            <pc:docMk/>
            <pc:sldMk cId="3100111420" sldId="258"/>
            <ac:spMk id="5" creationId="{3D3CE4D2-0617-431A-A043-E38ECF3F22DC}"/>
          </ac:spMkLst>
        </pc:spChg>
        <pc:cxnChg chg="add mod">
          <ac:chgData name="Roose Silke (120)" userId="45ef7ed3-4517-417c-b6d5-b6e601a4bf8f" providerId="ADAL" clId="{CAED6D17-574A-4F77-BDAD-21E40F269BD8}" dt="2022-03-31T09:27:25.646" v="113"/>
          <ac:cxnSpMkLst>
            <pc:docMk/>
            <pc:sldMk cId="3100111420" sldId="258"/>
            <ac:cxnSpMk id="9" creationId="{9637F0DA-6D74-4A26-ABD6-9D50B6D06BD0}"/>
          </ac:cxnSpMkLst>
        </pc:cxnChg>
      </pc:sldChg>
      <pc:sldChg chg="addSp modSp modTransition modAnim">
        <pc:chgData name="Roose Silke (120)" userId="45ef7ed3-4517-417c-b6d5-b6e601a4bf8f" providerId="ADAL" clId="{CAED6D17-574A-4F77-BDAD-21E40F269BD8}" dt="2022-03-31T09:29:32.797" v="165" actId="2711"/>
        <pc:sldMkLst>
          <pc:docMk/>
          <pc:sldMk cId="2100406330" sldId="259"/>
        </pc:sldMkLst>
        <pc:spChg chg="mod">
          <ac:chgData name="Roose Silke (120)" userId="45ef7ed3-4517-417c-b6d5-b6e601a4bf8f" providerId="ADAL" clId="{CAED6D17-574A-4F77-BDAD-21E40F269BD8}" dt="2022-03-31T09:29:32.797" v="165" actId="2711"/>
          <ac:spMkLst>
            <pc:docMk/>
            <pc:sldMk cId="2100406330" sldId="259"/>
            <ac:spMk id="5" creationId="{2D32FE99-DDBE-4133-B2CA-B66F075ED6DA}"/>
          </ac:spMkLst>
        </pc:spChg>
        <pc:cxnChg chg="add mod">
          <ac:chgData name="Roose Silke (120)" userId="45ef7ed3-4517-417c-b6d5-b6e601a4bf8f" providerId="ADAL" clId="{CAED6D17-574A-4F77-BDAD-21E40F269BD8}" dt="2022-03-31T09:27:27.358" v="114"/>
          <ac:cxnSpMkLst>
            <pc:docMk/>
            <pc:sldMk cId="2100406330" sldId="259"/>
            <ac:cxnSpMk id="9" creationId="{2A656A44-A1D5-4AEF-9DB9-4B4A336F2859}"/>
          </ac:cxnSpMkLst>
        </pc:cxnChg>
      </pc:sldChg>
      <pc:sldChg chg="addSp modSp modTransition modAnim">
        <pc:chgData name="Roose Silke (120)" userId="45ef7ed3-4517-417c-b6d5-b6e601a4bf8f" providerId="ADAL" clId="{CAED6D17-574A-4F77-BDAD-21E40F269BD8}" dt="2022-03-31T09:28:35.120" v="160"/>
        <pc:sldMkLst>
          <pc:docMk/>
          <pc:sldMk cId="1943738242" sldId="260"/>
        </pc:sldMkLst>
        <pc:cxnChg chg="add mod">
          <ac:chgData name="Roose Silke (120)" userId="45ef7ed3-4517-417c-b6d5-b6e601a4bf8f" providerId="ADAL" clId="{CAED6D17-574A-4F77-BDAD-21E40F269BD8}" dt="2022-03-31T09:27:29.061" v="115"/>
          <ac:cxnSpMkLst>
            <pc:docMk/>
            <pc:sldMk cId="1943738242" sldId="260"/>
            <ac:cxnSpMk id="10" creationId="{30C518A8-30A6-48E7-BC92-1DB9A4031F63}"/>
          </ac:cxnSpMkLst>
        </pc:cxnChg>
      </pc:sldChg>
      <pc:sldChg chg="addSp modSp modTransition modAnim">
        <pc:chgData name="Roose Silke (120)" userId="45ef7ed3-4517-417c-b6d5-b6e601a4bf8f" providerId="ADAL" clId="{CAED6D17-574A-4F77-BDAD-21E40F269BD8}" dt="2022-03-31T09:59:32.266" v="179" actId="12"/>
        <pc:sldMkLst>
          <pc:docMk/>
          <pc:sldMk cId="2752373453" sldId="261"/>
        </pc:sldMkLst>
        <pc:spChg chg="mod">
          <ac:chgData name="Roose Silke (120)" userId="45ef7ed3-4517-417c-b6d5-b6e601a4bf8f" providerId="ADAL" clId="{CAED6D17-574A-4F77-BDAD-21E40F269BD8}" dt="2022-03-31T09:59:32.266" v="179" actId="12"/>
          <ac:spMkLst>
            <pc:docMk/>
            <pc:sldMk cId="2752373453" sldId="261"/>
            <ac:spMk id="5" creationId="{171EAC38-D073-4A11-B21B-CC745CC36A66}"/>
          </ac:spMkLst>
        </pc:spChg>
        <pc:cxnChg chg="add mod">
          <ac:chgData name="Roose Silke (120)" userId="45ef7ed3-4517-417c-b6d5-b6e601a4bf8f" providerId="ADAL" clId="{CAED6D17-574A-4F77-BDAD-21E40F269BD8}" dt="2022-03-31T09:27:30.354" v="116"/>
          <ac:cxnSpMkLst>
            <pc:docMk/>
            <pc:sldMk cId="2752373453" sldId="261"/>
            <ac:cxnSpMk id="9" creationId="{C70247F2-A916-40B0-99F8-E7C46C0CF9D4}"/>
          </ac:cxnSpMkLst>
        </pc:cxnChg>
      </pc:sldChg>
      <pc:sldChg chg="addSp modSp mod modTransition modAnim">
        <pc:chgData name="Roose Silke (120)" userId="45ef7ed3-4517-417c-b6d5-b6e601a4bf8f" providerId="ADAL" clId="{CAED6D17-574A-4F77-BDAD-21E40F269BD8}" dt="2022-03-31T10:02:18.341" v="180"/>
        <pc:sldMkLst>
          <pc:docMk/>
          <pc:sldMk cId="165373984" sldId="262"/>
        </pc:sldMkLst>
        <pc:spChg chg="mod">
          <ac:chgData name="Roose Silke (120)" userId="45ef7ed3-4517-417c-b6d5-b6e601a4bf8f" providerId="ADAL" clId="{CAED6D17-574A-4F77-BDAD-21E40F269BD8}" dt="2022-03-31T09:30:04.771" v="168" actId="2711"/>
          <ac:spMkLst>
            <pc:docMk/>
            <pc:sldMk cId="165373984" sldId="262"/>
            <ac:spMk id="5" creationId="{52ECC5BF-40BB-43DF-915B-BFF7EE6F9F26}"/>
          </ac:spMkLst>
        </pc:spChg>
        <pc:cxnChg chg="add mod">
          <ac:chgData name="Roose Silke (120)" userId="45ef7ed3-4517-417c-b6d5-b6e601a4bf8f" providerId="ADAL" clId="{CAED6D17-574A-4F77-BDAD-21E40F269BD8}" dt="2022-03-31T09:27:31.591" v="117"/>
          <ac:cxnSpMkLst>
            <pc:docMk/>
            <pc:sldMk cId="165373984" sldId="262"/>
            <ac:cxnSpMk id="9" creationId="{90400E55-A05B-42DF-A19B-EA66AD09A25A}"/>
          </ac:cxnSpMkLst>
        </pc:cxnChg>
      </pc:sldChg>
      <pc:sldChg chg="addSp modSp mod modTransition modAnim">
        <pc:chgData name="Roose Silke (120)" userId="45ef7ed3-4517-417c-b6d5-b6e601a4bf8f" providerId="ADAL" clId="{CAED6D17-574A-4F77-BDAD-21E40F269BD8}" dt="2022-03-31T10:02:21.294" v="181"/>
        <pc:sldMkLst>
          <pc:docMk/>
          <pc:sldMk cId="3890318275" sldId="263"/>
        </pc:sldMkLst>
        <pc:spChg chg="mod">
          <ac:chgData name="Roose Silke (120)" userId="45ef7ed3-4517-417c-b6d5-b6e601a4bf8f" providerId="ADAL" clId="{CAED6D17-574A-4F77-BDAD-21E40F269BD8}" dt="2022-03-31T09:30:34.150" v="170" actId="2711"/>
          <ac:spMkLst>
            <pc:docMk/>
            <pc:sldMk cId="3890318275" sldId="263"/>
            <ac:spMk id="5" creationId="{B20FB542-10D3-4E7C-A5EA-86AF8D7D31F2}"/>
          </ac:spMkLst>
        </pc:spChg>
        <pc:cxnChg chg="add mod">
          <ac:chgData name="Roose Silke (120)" userId="45ef7ed3-4517-417c-b6d5-b6e601a4bf8f" providerId="ADAL" clId="{CAED6D17-574A-4F77-BDAD-21E40F269BD8}" dt="2022-03-31T09:27:33.787" v="118"/>
          <ac:cxnSpMkLst>
            <pc:docMk/>
            <pc:sldMk cId="3890318275" sldId="263"/>
            <ac:cxnSpMk id="9" creationId="{D23512C8-D275-4AAF-84C1-55F54A3E450D}"/>
          </ac:cxnSpMkLst>
        </pc:cxnChg>
      </pc:sldChg>
      <pc:sldChg chg="addSp modSp mod modTransition modAnim">
        <pc:chgData name="Roose Silke (120)" userId="45ef7ed3-4517-417c-b6d5-b6e601a4bf8f" providerId="ADAL" clId="{CAED6D17-574A-4F77-BDAD-21E40F269BD8}" dt="2022-03-31T10:02:23.283" v="182"/>
        <pc:sldMkLst>
          <pc:docMk/>
          <pc:sldMk cId="1333602450" sldId="264"/>
        </pc:sldMkLst>
        <pc:spChg chg="mod">
          <ac:chgData name="Roose Silke (120)" userId="45ef7ed3-4517-417c-b6d5-b6e601a4bf8f" providerId="ADAL" clId="{CAED6D17-574A-4F77-BDAD-21E40F269BD8}" dt="2022-03-31T09:30:39.671" v="171" actId="2711"/>
          <ac:spMkLst>
            <pc:docMk/>
            <pc:sldMk cId="1333602450" sldId="264"/>
            <ac:spMk id="5" creationId="{5A187995-DEAA-4C88-B4C0-86881B41AADC}"/>
          </ac:spMkLst>
        </pc:spChg>
        <pc:cxnChg chg="add mod">
          <ac:chgData name="Roose Silke (120)" userId="45ef7ed3-4517-417c-b6d5-b6e601a4bf8f" providerId="ADAL" clId="{CAED6D17-574A-4F77-BDAD-21E40F269BD8}" dt="2022-03-31T09:27:36.037" v="119"/>
          <ac:cxnSpMkLst>
            <pc:docMk/>
            <pc:sldMk cId="1333602450" sldId="264"/>
            <ac:cxnSpMk id="9" creationId="{D6D036F6-44E6-4543-8FD5-D78AF92E2BA4}"/>
          </ac:cxnSpMkLst>
        </pc:cxnChg>
      </pc:sldChg>
      <pc:sldChg chg="addSp modSp mod modTransition modAnim">
        <pc:chgData name="Roose Silke (120)" userId="45ef7ed3-4517-417c-b6d5-b6e601a4bf8f" providerId="ADAL" clId="{CAED6D17-574A-4F77-BDAD-21E40F269BD8}" dt="2022-03-31T10:02:25.924" v="183"/>
        <pc:sldMkLst>
          <pc:docMk/>
          <pc:sldMk cId="815989521" sldId="265"/>
        </pc:sldMkLst>
        <pc:spChg chg="mod">
          <ac:chgData name="Roose Silke (120)" userId="45ef7ed3-4517-417c-b6d5-b6e601a4bf8f" providerId="ADAL" clId="{CAED6D17-574A-4F77-BDAD-21E40F269BD8}" dt="2022-03-31T09:30:46.730" v="172" actId="2711"/>
          <ac:spMkLst>
            <pc:docMk/>
            <pc:sldMk cId="815989521" sldId="265"/>
            <ac:spMk id="5" creationId="{20F62240-472B-410D-93FB-B07D60F21BFD}"/>
          </ac:spMkLst>
        </pc:spChg>
        <pc:cxnChg chg="add mod">
          <ac:chgData name="Roose Silke (120)" userId="45ef7ed3-4517-417c-b6d5-b6e601a4bf8f" providerId="ADAL" clId="{CAED6D17-574A-4F77-BDAD-21E40F269BD8}" dt="2022-03-31T09:27:38.232" v="120"/>
          <ac:cxnSpMkLst>
            <pc:docMk/>
            <pc:sldMk cId="815989521" sldId="265"/>
            <ac:cxnSpMk id="9" creationId="{5093776C-E1B8-469A-8685-86B23FC42DCC}"/>
          </ac:cxnSpMkLst>
        </pc:cxnChg>
      </pc:sldChg>
      <pc:sldChg chg="addSp modSp mod modTransition modAnim">
        <pc:chgData name="Roose Silke (120)" userId="45ef7ed3-4517-417c-b6d5-b6e601a4bf8f" providerId="ADAL" clId="{CAED6D17-574A-4F77-BDAD-21E40F269BD8}" dt="2022-03-31T10:02:36.501" v="185"/>
        <pc:sldMkLst>
          <pc:docMk/>
          <pc:sldMk cId="2328595090" sldId="266"/>
        </pc:sldMkLst>
        <pc:spChg chg="mod">
          <ac:chgData name="Roose Silke (120)" userId="45ef7ed3-4517-417c-b6d5-b6e601a4bf8f" providerId="ADAL" clId="{CAED6D17-574A-4F77-BDAD-21E40F269BD8}" dt="2022-03-31T09:30:54.065" v="173" actId="2711"/>
          <ac:spMkLst>
            <pc:docMk/>
            <pc:sldMk cId="2328595090" sldId="266"/>
            <ac:spMk id="5" creationId="{1382FC03-D7D9-4020-861A-C04C7D1982B3}"/>
          </ac:spMkLst>
        </pc:spChg>
        <pc:spChg chg="mod">
          <ac:chgData name="Roose Silke (120)" userId="45ef7ed3-4517-417c-b6d5-b6e601a4bf8f" providerId="ADAL" clId="{CAED6D17-574A-4F77-BDAD-21E40F269BD8}" dt="2022-03-31T09:30:58.730" v="174" actId="2711"/>
          <ac:spMkLst>
            <pc:docMk/>
            <pc:sldMk cId="2328595090" sldId="266"/>
            <ac:spMk id="8" creationId="{248A3F17-2B39-49E3-9AE4-D0AA7FE00933}"/>
          </ac:spMkLst>
        </pc:spChg>
        <pc:cxnChg chg="add mod">
          <ac:chgData name="Roose Silke (120)" userId="45ef7ed3-4517-417c-b6d5-b6e601a4bf8f" providerId="ADAL" clId="{CAED6D17-574A-4F77-BDAD-21E40F269BD8}" dt="2022-03-31T09:27:40.144" v="121"/>
          <ac:cxnSpMkLst>
            <pc:docMk/>
            <pc:sldMk cId="2328595090" sldId="266"/>
            <ac:cxnSpMk id="10" creationId="{E1D6EDC2-8353-4C58-8F40-99D3C563B43E}"/>
          </ac:cxnSpMkLst>
        </pc:cxnChg>
      </pc:sldChg>
      <pc:sldChg chg="addSp modSp mod modTransition modAnim">
        <pc:chgData name="Roose Silke (120)" userId="45ef7ed3-4517-417c-b6d5-b6e601a4bf8f" providerId="ADAL" clId="{CAED6D17-574A-4F77-BDAD-21E40F269BD8}" dt="2022-03-31T10:02:39.119" v="186"/>
        <pc:sldMkLst>
          <pc:docMk/>
          <pc:sldMk cId="1963630751" sldId="267"/>
        </pc:sldMkLst>
        <pc:spChg chg="mod">
          <ac:chgData name="Roose Silke (120)" userId="45ef7ed3-4517-417c-b6d5-b6e601a4bf8f" providerId="ADAL" clId="{CAED6D17-574A-4F77-BDAD-21E40F269BD8}" dt="2022-03-31T09:31:07.223" v="175" actId="2711"/>
          <ac:spMkLst>
            <pc:docMk/>
            <pc:sldMk cId="1963630751" sldId="267"/>
            <ac:spMk id="10" creationId="{8ED7ED0E-EF4D-475E-B5CC-E01610102903}"/>
          </ac:spMkLst>
        </pc:spChg>
        <pc:cxnChg chg="add mod">
          <ac:chgData name="Roose Silke (120)" userId="45ef7ed3-4517-417c-b6d5-b6e601a4bf8f" providerId="ADAL" clId="{CAED6D17-574A-4F77-BDAD-21E40F269BD8}" dt="2022-03-31T09:27:41.921" v="122"/>
          <ac:cxnSpMkLst>
            <pc:docMk/>
            <pc:sldMk cId="1963630751" sldId="267"/>
            <ac:cxnSpMk id="12" creationId="{FA3EE23F-B76E-443B-8E70-29EB0DF469F2}"/>
          </ac:cxnSpMkLst>
        </pc:cxnChg>
      </pc:sldChg>
      <pc:sldChg chg="addSp modSp mod modTransition modAnim">
        <pc:chgData name="Roose Silke (120)" userId="45ef7ed3-4517-417c-b6d5-b6e601a4bf8f" providerId="ADAL" clId="{CAED6D17-574A-4F77-BDAD-21E40F269BD8}" dt="2022-03-31T10:02:43.554" v="187"/>
        <pc:sldMkLst>
          <pc:docMk/>
          <pc:sldMk cId="3169357034" sldId="268"/>
        </pc:sldMkLst>
        <pc:spChg chg="mod">
          <ac:chgData name="Roose Silke (120)" userId="45ef7ed3-4517-417c-b6d5-b6e601a4bf8f" providerId="ADAL" clId="{CAED6D17-574A-4F77-BDAD-21E40F269BD8}" dt="2022-03-31T09:31:17.629" v="176" actId="2711"/>
          <ac:spMkLst>
            <pc:docMk/>
            <pc:sldMk cId="3169357034" sldId="268"/>
            <ac:spMk id="6" creationId="{FB6FC4F5-9931-490A-AA3D-8D855716181F}"/>
          </ac:spMkLst>
        </pc:spChg>
        <pc:cxnChg chg="add mod">
          <ac:chgData name="Roose Silke (120)" userId="45ef7ed3-4517-417c-b6d5-b6e601a4bf8f" providerId="ADAL" clId="{CAED6D17-574A-4F77-BDAD-21E40F269BD8}" dt="2022-03-31T09:27:49.381" v="124"/>
          <ac:cxnSpMkLst>
            <pc:docMk/>
            <pc:sldMk cId="3169357034" sldId="268"/>
            <ac:cxnSpMk id="9" creationId="{EF27FA01-FE8C-4A63-B01F-1E528B5BDEFD}"/>
          </ac:cxnSpMkLst>
        </pc:cxnChg>
      </pc:sldChg>
      <pc:sldChg chg="addSp delSp modSp mod modTransition modAnim">
        <pc:chgData name="Roose Silke (120)" userId="45ef7ed3-4517-417c-b6d5-b6e601a4bf8f" providerId="ADAL" clId="{CAED6D17-574A-4F77-BDAD-21E40F269BD8}" dt="2022-03-31T10:03:27.534" v="191" actId="478"/>
        <pc:sldMkLst>
          <pc:docMk/>
          <pc:sldMk cId="1607462188" sldId="269"/>
        </pc:sldMkLst>
        <pc:spChg chg="mod">
          <ac:chgData name="Roose Silke (120)" userId="45ef7ed3-4517-417c-b6d5-b6e601a4bf8f" providerId="ADAL" clId="{CAED6D17-574A-4F77-BDAD-21E40F269BD8}" dt="2022-03-31T09:31:27.599" v="177" actId="2711"/>
          <ac:spMkLst>
            <pc:docMk/>
            <pc:sldMk cId="1607462188" sldId="269"/>
            <ac:spMk id="11" creationId="{8B2513B0-A73F-4FC4-9A4B-21AF2282318B}"/>
          </ac:spMkLst>
        </pc:spChg>
        <pc:spChg chg="add del mod">
          <ac:chgData name="Roose Silke (120)" userId="45ef7ed3-4517-417c-b6d5-b6e601a4bf8f" providerId="ADAL" clId="{CAED6D17-574A-4F77-BDAD-21E40F269BD8}" dt="2022-03-31T10:03:27.534" v="191" actId="478"/>
          <ac:spMkLst>
            <pc:docMk/>
            <pc:sldMk cId="1607462188" sldId="269"/>
            <ac:spMk id="15" creationId="{2239B477-9DCF-46B8-9762-10F8E9D4C07F}"/>
          </ac:spMkLst>
        </pc:spChg>
        <pc:cxnChg chg="add mod">
          <ac:chgData name="Roose Silke (120)" userId="45ef7ed3-4517-417c-b6d5-b6e601a4bf8f" providerId="ADAL" clId="{CAED6D17-574A-4F77-BDAD-21E40F269BD8}" dt="2022-03-31T09:28:01.169" v="155" actId="1035"/>
          <ac:cxnSpMkLst>
            <pc:docMk/>
            <pc:sldMk cId="1607462188" sldId="269"/>
            <ac:cxnSpMk id="13" creationId="{A72D38F2-73DE-4CD1-A4C2-D453B1A1BF19}"/>
          </ac:cxnSpMkLst>
        </pc:cxnChg>
        <pc:cxnChg chg="add del mod">
          <ac:chgData name="Roose Silke (120)" userId="45ef7ed3-4517-417c-b6d5-b6e601a4bf8f" providerId="ADAL" clId="{CAED6D17-574A-4F77-BDAD-21E40F269BD8}" dt="2022-03-31T09:27:55.277" v="126" actId="478"/>
          <ac:cxnSpMkLst>
            <pc:docMk/>
            <pc:sldMk cId="1607462188" sldId="269"/>
            <ac:cxnSpMk id="14" creationId="{40834955-5291-41BC-BAB8-00A406F17DD0}"/>
          </ac:cxnSpMkLst>
        </pc:cxnChg>
      </pc:sldChg>
    </pc:docChg>
  </pc:docChgLst>
  <pc:docChgLst>
    <pc:chgData name="Vandesteene Jill (120)" userId="S::jill.vandesteene@cm.be::6d3630d0-19d1-4e23-a234-959117d084ca" providerId="AD" clId="Web-{47FA6054-6CF1-483A-BF0E-C870B3F201A5}"/>
    <pc:docChg chg="modSld">
      <pc:chgData name="Vandesteene Jill (120)" userId="S::jill.vandesteene@cm.be::6d3630d0-19d1-4e23-a234-959117d084ca" providerId="AD" clId="Web-{47FA6054-6CF1-483A-BF0E-C870B3F201A5}" dt="2022-03-31T13:58:52.618" v="2" actId="20577"/>
      <pc:docMkLst>
        <pc:docMk/>
      </pc:docMkLst>
      <pc:sldChg chg="modSp">
        <pc:chgData name="Vandesteene Jill (120)" userId="S::jill.vandesteene@cm.be::6d3630d0-19d1-4e23-a234-959117d084ca" providerId="AD" clId="Web-{47FA6054-6CF1-483A-BF0E-C870B3F201A5}" dt="2022-03-31T13:58:52.618" v="2" actId="20577"/>
        <pc:sldMkLst>
          <pc:docMk/>
          <pc:sldMk cId="165373984" sldId="262"/>
        </pc:sldMkLst>
        <pc:spChg chg="mod">
          <ac:chgData name="Vandesteene Jill (120)" userId="S::jill.vandesteene@cm.be::6d3630d0-19d1-4e23-a234-959117d084ca" providerId="AD" clId="Web-{47FA6054-6CF1-483A-BF0E-C870B3F201A5}" dt="2022-03-31T13:58:52.618" v="2" actId="20577"/>
          <ac:spMkLst>
            <pc:docMk/>
            <pc:sldMk cId="165373984" sldId="262"/>
            <ac:spMk id="5" creationId="{52ECC5BF-40BB-43DF-915B-BFF7EE6F9F26}"/>
          </ac:spMkLst>
        </pc:spChg>
      </pc:sldChg>
    </pc:docChg>
  </pc:docChgLst>
  <pc:docChgLst>
    <pc:chgData name="Vandesteene Jill (120)" userId="S::jill.vandesteene@cm.be::6d3630d0-19d1-4e23-a234-959117d084ca" providerId="AD" clId="Web-{6C6FAAF8-836F-4524-8B6A-C8B859F8D4C5}"/>
    <pc:docChg chg="modSld">
      <pc:chgData name="Vandesteene Jill (120)" userId="S::jill.vandesteene@cm.be::6d3630d0-19d1-4e23-a234-959117d084ca" providerId="AD" clId="Web-{6C6FAAF8-836F-4524-8B6A-C8B859F8D4C5}" dt="2022-03-31T14:55:06.983" v="13" actId="20577"/>
      <pc:docMkLst>
        <pc:docMk/>
      </pc:docMkLst>
      <pc:sldChg chg="modSp">
        <pc:chgData name="Vandesteene Jill (120)" userId="S::jill.vandesteene@cm.be::6d3630d0-19d1-4e23-a234-959117d084ca" providerId="AD" clId="Web-{6C6FAAF8-836F-4524-8B6A-C8B859F8D4C5}" dt="2022-03-31T14:55:06.983" v="13" actId="20577"/>
        <pc:sldMkLst>
          <pc:docMk/>
          <pc:sldMk cId="1607462188" sldId="269"/>
        </pc:sldMkLst>
        <pc:spChg chg="mod">
          <ac:chgData name="Vandesteene Jill (120)" userId="S::jill.vandesteene@cm.be::6d3630d0-19d1-4e23-a234-959117d084ca" providerId="AD" clId="Web-{6C6FAAF8-836F-4524-8B6A-C8B859F8D4C5}" dt="2022-03-31T14:55:06.983" v="13" actId="20577"/>
          <ac:spMkLst>
            <pc:docMk/>
            <pc:sldMk cId="1607462188" sldId="269"/>
            <ac:spMk id="6" creationId="{B2EFE039-EDA4-49CF-922E-20BF86B0118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E7BD3F-1EDE-4DBF-8D1D-EF7F2BEDFDCF}"/>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nl-BE"/>
          </a:p>
        </p:txBody>
      </p:sp>
      <p:sp>
        <p:nvSpPr>
          <p:cNvPr id="3" name="Ondertitel 2">
            <a:extLst>
              <a:ext uri="{FF2B5EF4-FFF2-40B4-BE49-F238E27FC236}">
                <a16:creationId xmlns:a16="http://schemas.microsoft.com/office/drawing/2014/main" id="{CE33FFC1-0CD0-4909-9D03-B29BDE43FB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BE"/>
          </a:p>
        </p:txBody>
      </p:sp>
      <p:sp>
        <p:nvSpPr>
          <p:cNvPr id="4" name="Tijdelijke aanduiding voor datum 3">
            <a:extLst>
              <a:ext uri="{FF2B5EF4-FFF2-40B4-BE49-F238E27FC236}">
                <a16:creationId xmlns:a16="http://schemas.microsoft.com/office/drawing/2014/main" id="{BECA7FEB-99F1-4EF0-9F14-7E3C628A4FB3}"/>
              </a:ext>
            </a:extLst>
          </p:cNvPr>
          <p:cNvSpPr>
            <a:spLocks noGrp="1"/>
          </p:cNvSpPr>
          <p:nvPr>
            <p:ph type="dt" sz="half" idx="10"/>
          </p:nvPr>
        </p:nvSpPr>
        <p:spPr/>
        <p:txBody>
          <a:bodyPr/>
          <a:lstStyle/>
          <a:p>
            <a:fld id="{1A78382F-C333-46D0-B86E-610AF381D188}" type="datetimeFigureOut">
              <a:rPr lang="nl-BE" smtClean="0"/>
              <a:t>31/03/2022</a:t>
            </a:fld>
            <a:endParaRPr lang="nl-BE"/>
          </a:p>
        </p:txBody>
      </p:sp>
      <p:sp>
        <p:nvSpPr>
          <p:cNvPr id="5" name="Tijdelijke aanduiding voor voettekst 4">
            <a:extLst>
              <a:ext uri="{FF2B5EF4-FFF2-40B4-BE49-F238E27FC236}">
                <a16:creationId xmlns:a16="http://schemas.microsoft.com/office/drawing/2014/main" id="{3D58D3CA-5D0D-451D-B0AD-BAE37F9CCC8B}"/>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A526CF9B-860C-48FE-A728-1833EC3443F6}"/>
              </a:ext>
            </a:extLst>
          </p:cNvPr>
          <p:cNvSpPr>
            <a:spLocks noGrp="1"/>
          </p:cNvSpPr>
          <p:nvPr>
            <p:ph type="sldNum" sz="quarter" idx="12"/>
          </p:nvPr>
        </p:nvSpPr>
        <p:spPr/>
        <p:txBody>
          <a:bodyPr/>
          <a:lstStyle/>
          <a:p>
            <a:fld id="{B755AE93-8C20-41BA-87A3-2921F422825E}" type="slidenum">
              <a:rPr lang="nl-BE" smtClean="0"/>
              <a:t>‹nr.›</a:t>
            </a:fld>
            <a:endParaRPr lang="nl-BE"/>
          </a:p>
        </p:txBody>
      </p:sp>
    </p:spTree>
    <p:extLst>
      <p:ext uri="{BB962C8B-B14F-4D97-AF65-F5344CB8AC3E}">
        <p14:creationId xmlns:p14="http://schemas.microsoft.com/office/powerpoint/2010/main" val="2323165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D2CB9B-A4FA-4912-A001-07674DCBA74D}"/>
              </a:ext>
            </a:extLst>
          </p:cNvPr>
          <p:cNvSpPr>
            <a:spLocks noGrp="1"/>
          </p:cNvSpPr>
          <p:nvPr>
            <p:ph type="title"/>
          </p:nvPr>
        </p:nvSpPr>
        <p:spPr/>
        <p:txBody>
          <a:bodyPr/>
          <a:lstStyle/>
          <a:p>
            <a:r>
              <a:rPr lang="nl-NL"/>
              <a:t>Klik om stijl te bewerken</a:t>
            </a:r>
            <a:endParaRPr lang="nl-BE"/>
          </a:p>
        </p:txBody>
      </p:sp>
      <p:sp>
        <p:nvSpPr>
          <p:cNvPr id="3" name="Tijdelijke aanduiding voor verticale tekst 2">
            <a:extLst>
              <a:ext uri="{FF2B5EF4-FFF2-40B4-BE49-F238E27FC236}">
                <a16:creationId xmlns:a16="http://schemas.microsoft.com/office/drawing/2014/main" id="{F826542D-1F48-45BF-8846-13478BBAE458}"/>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5DE97EB0-AEC0-4D7E-AD03-203317D32D30}"/>
              </a:ext>
            </a:extLst>
          </p:cNvPr>
          <p:cNvSpPr>
            <a:spLocks noGrp="1"/>
          </p:cNvSpPr>
          <p:nvPr>
            <p:ph type="dt" sz="half" idx="10"/>
          </p:nvPr>
        </p:nvSpPr>
        <p:spPr/>
        <p:txBody>
          <a:bodyPr/>
          <a:lstStyle/>
          <a:p>
            <a:fld id="{1A78382F-C333-46D0-B86E-610AF381D188}" type="datetimeFigureOut">
              <a:rPr lang="nl-BE" smtClean="0"/>
              <a:t>31/03/2022</a:t>
            </a:fld>
            <a:endParaRPr lang="nl-BE"/>
          </a:p>
        </p:txBody>
      </p:sp>
      <p:sp>
        <p:nvSpPr>
          <p:cNvPr id="5" name="Tijdelijke aanduiding voor voettekst 4">
            <a:extLst>
              <a:ext uri="{FF2B5EF4-FFF2-40B4-BE49-F238E27FC236}">
                <a16:creationId xmlns:a16="http://schemas.microsoft.com/office/drawing/2014/main" id="{A6E83DDC-C6D3-4645-932C-1B2D93872FA7}"/>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A75C076F-E13A-45B7-BA39-AC2E92786931}"/>
              </a:ext>
            </a:extLst>
          </p:cNvPr>
          <p:cNvSpPr>
            <a:spLocks noGrp="1"/>
          </p:cNvSpPr>
          <p:nvPr>
            <p:ph type="sldNum" sz="quarter" idx="12"/>
          </p:nvPr>
        </p:nvSpPr>
        <p:spPr/>
        <p:txBody>
          <a:bodyPr/>
          <a:lstStyle/>
          <a:p>
            <a:fld id="{B755AE93-8C20-41BA-87A3-2921F422825E}" type="slidenum">
              <a:rPr lang="nl-BE" smtClean="0"/>
              <a:t>‹nr.›</a:t>
            </a:fld>
            <a:endParaRPr lang="nl-BE"/>
          </a:p>
        </p:txBody>
      </p:sp>
    </p:spTree>
    <p:extLst>
      <p:ext uri="{BB962C8B-B14F-4D97-AF65-F5344CB8AC3E}">
        <p14:creationId xmlns:p14="http://schemas.microsoft.com/office/powerpoint/2010/main" val="1142900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593D061D-D486-4039-AE8F-C0F8E104A7D1}"/>
              </a:ext>
            </a:extLst>
          </p:cNvPr>
          <p:cNvSpPr>
            <a:spLocks noGrp="1"/>
          </p:cNvSpPr>
          <p:nvPr>
            <p:ph type="title" orient="vert"/>
          </p:nvPr>
        </p:nvSpPr>
        <p:spPr>
          <a:xfrm>
            <a:off x="8724900" y="365125"/>
            <a:ext cx="2628900" cy="5811838"/>
          </a:xfrm>
        </p:spPr>
        <p:txBody>
          <a:bodyPr vert="eaVert"/>
          <a:lstStyle/>
          <a:p>
            <a:r>
              <a:rPr lang="nl-NL"/>
              <a:t>Klik om stijl te bewerken</a:t>
            </a:r>
            <a:endParaRPr lang="nl-BE"/>
          </a:p>
        </p:txBody>
      </p:sp>
      <p:sp>
        <p:nvSpPr>
          <p:cNvPr id="3" name="Tijdelijke aanduiding voor verticale tekst 2">
            <a:extLst>
              <a:ext uri="{FF2B5EF4-FFF2-40B4-BE49-F238E27FC236}">
                <a16:creationId xmlns:a16="http://schemas.microsoft.com/office/drawing/2014/main" id="{F7CE7653-7AFD-4767-BE96-FDD99B8ED004}"/>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89EC970E-4C07-4A29-AC58-6C7CA6208449}"/>
              </a:ext>
            </a:extLst>
          </p:cNvPr>
          <p:cNvSpPr>
            <a:spLocks noGrp="1"/>
          </p:cNvSpPr>
          <p:nvPr>
            <p:ph type="dt" sz="half" idx="10"/>
          </p:nvPr>
        </p:nvSpPr>
        <p:spPr/>
        <p:txBody>
          <a:bodyPr/>
          <a:lstStyle/>
          <a:p>
            <a:fld id="{1A78382F-C333-46D0-B86E-610AF381D188}" type="datetimeFigureOut">
              <a:rPr lang="nl-BE" smtClean="0"/>
              <a:t>31/03/2022</a:t>
            </a:fld>
            <a:endParaRPr lang="nl-BE"/>
          </a:p>
        </p:txBody>
      </p:sp>
      <p:sp>
        <p:nvSpPr>
          <p:cNvPr id="5" name="Tijdelijke aanduiding voor voettekst 4">
            <a:extLst>
              <a:ext uri="{FF2B5EF4-FFF2-40B4-BE49-F238E27FC236}">
                <a16:creationId xmlns:a16="http://schemas.microsoft.com/office/drawing/2014/main" id="{3523AF2F-0450-44BB-B269-34A1A2E68852}"/>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B79FACC7-E7A8-4366-95A0-C9C5A5BCAEB7}"/>
              </a:ext>
            </a:extLst>
          </p:cNvPr>
          <p:cNvSpPr>
            <a:spLocks noGrp="1"/>
          </p:cNvSpPr>
          <p:nvPr>
            <p:ph type="sldNum" sz="quarter" idx="12"/>
          </p:nvPr>
        </p:nvSpPr>
        <p:spPr/>
        <p:txBody>
          <a:bodyPr/>
          <a:lstStyle/>
          <a:p>
            <a:fld id="{B755AE93-8C20-41BA-87A3-2921F422825E}" type="slidenum">
              <a:rPr lang="nl-BE" smtClean="0"/>
              <a:t>‹nr.›</a:t>
            </a:fld>
            <a:endParaRPr lang="nl-BE"/>
          </a:p>
        </p:txBody>
      </p:sp>
    </p:spTree>
    <p:extLst>
      <p:ext uri="{BB962C8B-B14F-4D97-AF65-F5344CB8AC3E}">
        <p14:creationId xmlns:p14="http://schemas.microsoft.com/office/powerpoint/2010/main" val="1612343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3035C1-29F0-43E8-9196-2905DEF8DA68}"/>
              </a:ext>
            </a:extLst>
          </p:cNvPr>
          <p:cNvSpPr>
            <a:spLocks noGrp="1"/>
          </p:cNvSpPr>
          <p:nvPr>
            <p:ph type="title"/>
          </p:nvPr>
        </p:nvSpPr>
        <p:spPr/>
        <p:txBody>
          <a:body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D8AACB8B-19D8-48AA-A9F2-38388AE0443C}"/>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BD014640-DE8C-4DFA-80CE-7518C74C68AB}"/>
              </a:ext>
            </a:extLst>
          </p:cNvPr>
          <p:cNvSpPr>
            <a:spLocks noGrp="1"/>
          </p:cNvSpPr>
          <p:nvPr>
            <p:ph type="dt" sz="half" idx="10"/>
          </p:nvPr>
        </p:nvSpPr>
        <p:spPr/>
        <p:txBody>
          <a:bodyPr/>
          <a:lstStyle/>
          <a:p>
            <a:fld id="{1A78382F-C333-46D0-B86E-610AF381D188}" type="datetimeFigureOut">
              <a:rPr lang="nl-BE" smtClean="0"/>
              <a:t>31/03/2022</a:t>
            </a:fld>
            <a:endParaRPr lang="nl-BE"/>
          </a:p>
        </p:txBody>
      </p:sp>
      <p:sp>
        <p:nvSpPr>
          <p:cNvPr id="5" name="Tijdelijke aanduiding voor voettekst 4">
            <a:extLst>
              <a:ext uri="{FF2B5EF4-FFF2-40B4-BE49-F238E27FC236}">
                <a16:creationId xmlns:a16="http://schemas.microsoft.com/office/drawing/2014/main" id="{39F4CFC1-42FD-43DC-9E1C-7BA00D6CF244}"/>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1539D4EF-6949-4F65-8D60-A801F0CD676A}"/>
              </a:ext>
            </a:extLst>
          </p:cNvPr>
          <p:cNvSpPr>
            <a:spLocks noGrp="1"/>
          </p:cNvSpPr>
          <p:nvPr>
            <p:ph type="sldNum" sz="quarter" idx="12"/>
          </p:nvPr>
        </p:nvSpPr>
        <p:spPr/>
        <p:txBody>
          <a:bodyPr/>
          <a:lstStyle/>
          <a:p>
            <a:fld id="{B755AE93-8C20-41BA-87A3-2921F422825E}" type="slidenum">
              <a:rPr lang="nl-BE" smtClean="0"/>
              <a:t>‹nr.›</a:t>
            </a:fld>
            <a:endParaRPr lang="nl-BE"/>
          </a:p>
        </p:txBody>
      </p:sp>
    </p:spTree>
    <p:extLst>
      <p:ext uri="{BB962C8B-B14F-4D97-AF65-F5344CB8AC3E}">
        <p14:creationId xmlns:p14="http://schemas.microsoft.com/office/powerpoint/2010/main" val="1503496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A04AA2-6479-45B4-97DC-A7654F03C6E5}"/>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B7E197EA-A16C-4975-9365-99AA40FA15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27F51F76-F921-4267-A6DB-4D2F166B087B}"/>
              </a:ext>
            </a:extLst>
          </p:cNvPr>
          <p:cNvSpPr>
            <a:spLocks noGrp="1"/>
          </p:cNvSpPr>
          <p:nvPr>
            <p:ph type="dt" sz="half" idx="10"/>
          </p:nvPr>
        </p:nvSpPr>
        <p:spPr/>
        <p:txBody>
          <a:bodyPr/>
          <a:lstStyle/>
          <a:p>
            <a:fld id="{1A78382F-C333-46D0-B86E-610AF381D188}" type="datetimeFigureOut">
              <a:rPr lang="nl-BE" smtClean="0"/>
              <a:t>31/03/2022</a:t>
            </a:fld>
            <a:endParaRPr lang="nl-BE"/>
          </a:p>
        </p:txBody>
      </p:sp>
      <p:sp>
        <p:nvSpPr>
          <p:cNvPr id="5" name="Tijdelijke aanduiding voor voettekst 4">
            <a:extLst>
              <a:ext uri="{FF2B5EF4-FFF2-40B4-BE49-F238E27FC236}">
                <a16:creationId xmlns:a16="http://schemas.microsoft.com/office/drawing/2014/main" id="{E1C0B272-6A48-41D7-8B0F-C999826AC71B}"/>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1892DEAF-C1C8-4CE0-9F67-4652434FE17E}"/>
              </a:ext>
            </a:extLst>
          </p:cNvPr>
          <p:cNvSpPr>
            <a:spLocks noGrp="1"/>
          </p:cNvSpPr>
          <p:nvPr>
            <p:ph type="sldNum" sz="quarter" idx="12"/>
          </p:nvPr>
        </p:nvSpPr>
        <p:spPr/>
        <p:txBody>
          <a:bodyPr/>
          <a:lstStyle/>
          <a:p>
            <a:fld id="{B755AE93-8C20-41BA-87A3-2921F422825E}" type="slidenum">
              <a:rPr lang="nl-BE" smtClean="0"/>
              <a:t>‹nr.›</a:t>
            </a:fld>
            <a:endParaRPr lang="nl-BE"/>
          </a:p>
        </p:txBody>
      </p:sp>
    </p:spTree>
    <p:extLst>
      <p:ext uri="{BB962C8B-B14F-4D97-AF65-F5344CB8AC3E}">
        <p14:creationId xmlns:p14="http://schemas.microsoft.com/office/powerpoint/2010/main" val="244103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13709A-8F11-40EB-B4D8-C6F294C9353D}"/>
              </a:ext>
            </a:extLst>
          </p:cNvPr>
          <p:cNvSpPr>
            <a:spLocks noGrp="1"/>
          </p:cNvSpPr>
          <p:nvPr>
            <p:ph type="title"/>
          </p:nvPr>
        </p:nvSpPr>
        <p:spPr/>
        <p:txBody>
          <a:body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9B0B9E96-BC4C-434A-A022-08EDA303CB7F}"/>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inhoud 3">
            <a:extLst>
              <a:ext uri="{FF2B5EF4-FFF2-40B4-BE49-F238E27FC236}">
                <a16:creationId xmlns:a16="http://schemas.microsoft.com/office/drawing/2014/main" id="{DFFE0DBA-8E7A-410C-AA20-7245412E196F}"/>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datum 4">
            <a:extLst>
              <a:ext uri="{FF2B5EF4-FFF2-40B4-BE49-F238E27FC236}">
                <a16:creationId xmlns:a16="http://schemas.microsoft.com/office/drawing/2014/main" id="{8ACB6F5B-5496-4348-BA06-BFBB2F03C00B}"/>
              </a:ext>
            </a:extLst>
          </p:cNvPr>
          <p:cNvSpPr>
            <a:spLocks noGrp="1"/>
          </p:cNvSpPr>
          <p:nvPr>
            <p:ph type="dt" sz="half" idx="10"/>
          </p:nvPr>
        </p:nvSpPr>
        <p:spPr/>
        <p:txBody>
          <a:bodyPr/>
          <a:lstStyle/>
          <a:p>
            <a:fld id="{1A78382F-C333-46D0-B86E-610AF381D188}" type="datetimeFigureOut">
              <a:rPr lang="nl-BE" smtClean="0"/>
              <a:t>31/03/2022</a:t>
            </a:fld>
            <a:endParaRPr lang="nl-BE"/>
          </a:p>
        </p:txBody>
      </p:sp>
      <p:sp>
        <p:nvSpPr>
          <p:cNvPr id="6" name="Tijdelijke aanduiding voor voettekst 5">
            <a:extLst>
              <a:ext uri="{FF2B5EF4-FFF2-40B4-BE49-F238E27FC236}">
                <a16:creationId xmlns:a16="http://schemas.microsoft.com/office/drawing/2014/main" id="{9587F093-598E-49FD-88BE-584302C6C6E5}"/>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4718D7A5-3D67-47EA-910F-88978F9AE89C}"/>
              </a:ext>
            </a:extLst>
          </p:cNvPr>
          <p:cNvSpPr>
            <a:spLocks noGrp="1"/>
          </p:cNvSpPr>
          <p:nvPr>
            <p:ph type="sldNum" sz="quarter" idx="12"/>
          </p:nvPr>
        </p:nvSpPr>
        <p:spPr/>
        <p:txBody>
          <a:bodyPr/>
          <a:lstStyle/>
          <a:p>
            <a:fld id="{B755AE93-8C20-41BA-87A3-2921F422825E}" type="slidenum">
              <a:rPr lang="nl-BE" smtClean="0"/>
              <a:t>‹nr.›</a:t>
            </a:fld>
            <a:endParaRPr lang="nl-BE"/>
          </a:p>
        </p:txBody>
      </p:sp>
    </p:spTree>
    <p:extLst>
      <p:ext uri="{BB962C8B-B14F-4D97-AF65-F5344CB8AC3E}">
        <p14:creationId xmlns:p14="http://schemas.microsoft.com/office/powerpoint/2010/main" val="245175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5F8FAE-5567-4924-8206-68DBA9364BEF}"/>
              </a:ext>
            </a:extLst>
          </p:cNvPr>
          <p:cNvSpPr>
            <a:spLocks noGrp="1"/>
          </p:cNvSpPr>
          <p:nvPr>
            <p:ph type="title"/>
          </p:nvPr>
        </p:nvSpPr>
        <p:spPr>
          <a:xfrm>
            <a:off x="839788" y="365125"/>
            <a:ext cx="10515600" cy="1325563"/>
          </a:xfrm>
        </p:spPr>
        <p:txBody>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E3606F21-238C-4F2E-B318-E751206B2F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EA856F59-3797-4A29-8279-5331F921626E}"/>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tekst 4">
            <a:extLst>
              <a:ext uri="{FF2B5EF4-FFF2-40B4-BE49-F238E27FC236}">
                <a16:creationId xmlns:a16="http://schemas.microsoft.com/office/drawing/2014/main" id="{6F89B2E2-BCF8-41F4-854C-A8562E8D4B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5495A87-DAF1-4D5F-8EB9-3EDA4F6DEFB4}"/>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7" name="Tijdelijke aanduiding voor datum 6">
            <a:extLst>
              <a:ext uri="{FF2B5EF4-FFF2-40B4-BE49-F238E27FC236}">
                <a16:creationId xmlns:a16="http://schemas.microsoft.com/office/drawing/2014/main" id="{3C5BA030-6A32-4F9B-A4EB-C1EDE30EBD9D}"/>
              </a:ext>
            </a:extLst>
          </p:cNvPr>
          <p:cNvSpPr>
            <a:spLocks noGrp="1"/>
          </p:cNvSpPr>
          <p:nvPr>
            <p:ph type="dt" sz="half" idx="10"/>
          </p:nvPr>
        </p:nvSpPr>
        <p:spPr/>
        <p:txBody>
          <a:bodyPr/>
          <a:lstStyle/>
          <a:p>
            <a:fld id="{1A78382F-C333-46D0-B86E-610AF381D188}" type="datetimeFigureOut">
              <a:rPr lang="nl-BE" smtClean="0"/>
              <a:t>31/03/2022</a:t>
            </a:fld>
            <a:endParaRPr lang="nl-BE"/>
          </a:p>
        </p:txBody>
      </p:sp>
      <p:sp>
        <p:nvSpPr>
          <p:cNvPr id="8" name="Tijdelijke aanduiding voor voettekst 7">
            <a:extLst>
              <a:ext uri="{FF2B5EF4-FFF2-40B4-BE49-F238E27FC236}">
                <a16:creationId xmlns:a16="http://schemas.microsoft.com/office/drawing/2014/main" id="{CA02C2B4-F213-4902-A3FF-5DA40D78C3EF}"/>
              </a:ext>
            </a:extLst>
          </p:cNvPr>
          <p:cNvSpPr>
            <a:spLocks noGrp="1"/>
          </p:cNvSpPr>
          <p:nvPr>
            <p:ph type="ftr" sz="quarter" idx="11"/>
          </p:nvPr>
        </p:nvSpPr>
        <p:spPr/>
        <p:txBody>
          <a:bodyPr/>
          <a:lstStyle/>
          <a:p>
            <a:endParaRPr lang="nl-BE"/>
          </a:p>
        </p:txBody>
      </p:sp>
      <p:sp>
        <p:nvSpPr>
          <p:cNvPr id="9" name="Tijdelijke aanduiding voor dianummer 8">
            <a:extLst>
              <a:ext uri="{FF2B5EF4-FFF2-40B4-BE49-F238E27FC236}">
                <a16:creationId xmlns:a16="http://schemas.microsoft.com/office/drawing/2014/main" id="{8C8AA3FD-8A5C-4FD3-A82F-8594DB3DC053}"/>
              </a:ext>
            </a:extLst>
          </p:cNvPr>
          <p:cNvSpPr>
            <a:spLocks noGrp="1"/>
          </p:cNvSpPr>
          <p:nvPr>
            <p:ph type="sldNum" sz="quarter" idx="12"/>
          </p:nvPr>
        </p:nvSpPr>
        <p:spPr/>
        <p:txBody>
          <a:bodyPr/>
          <a:lstStyle/>
          <a:p>
            <a:fld id="{B755AE93-8C20-41BA-87A3-2921F422825E}" type="slidenum">
              <a:rPr lang="nl-BE" smtClean="0"/>
              <a:t>‹nr.›</a:t>
            </a:fld>
            <a:endParaRPr lang="nl-BE"/>
          </a:p>
        </p:txBody>
      </p:sp>
    </p:spTree>
    <p:extLst>
      <p:ext uri="{BB962C8B-B14F-4D97-AF65-F5344CB8AC3E}">
        <p14:creationId xmlns:p14="http://schemas.microsoft.com/office/powerpoint/2010/main" val="2034822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223312-B637-4CD0-A958-1AECFEA3BB0D}"/>
              </a:ext>
            </a:extLst>
          </p:cNvPr>
          <p:cNvSpPr>
            <a:spLocks noGrp="1"/>
          </p:cNvSpPr>
          <p:nvPr>
            <p:ph type="title"/>
          </p:nvPr>
        </p:nvSpPr>
        <p:spPr/>
        <p:txBody>
          <a:bodyPr/>
          <a:lstStyle/>
          <a:p>
            <a:r>
              <a:rPr lang="nl-NL"/>
              <a:t>Klik om stijl te bewerken</a:t>
            </a:r>
            <a:endParaRPr lang="nl-BE"/>
          </a:p>
        </p:txBody>
      </p:sp>
      <p:sp>
        <p:nvSpPr>
          <p:cNvPr id="3" name="Tijdelijke aanduiding voor datum 2">
            <a:extLst>
              <a:ext uri="{FF2B5EF4-FFF2-40B4-BE49-F238E27FC236}">
                <a16:creationId xmlns:a16="http://schemas.microsoft.com/office/drawing/2014/main" id="{B8DB588E-2BFF-4551-8E1B-560B54FC49D9}"/>
              </a:ext>
            </a:extLst>
          </p:cNvPr>
          <p:cNvSpPr>
            <a:spLocks noGrp="1"/>
          </p:cNvSpPr>
          <p:nvPr>
            <p:ph type="dt" sz="half" idx="10"/>
          </p:nvPr>
        </p:nvSpPr>
        <p:spPr/>
        <p:txBody>
          <a:bodyPr/>
          <a:lstStyle/>
          <a:p>
            <a:fld id="{1A78382F-C333-46D0-B86E-610AF381D188}" type="datetimeFigureOut">
              <a:rPr lang="nl-BE" smtClean="0"/>
              <a:t>31/03/2022</a:t>
            </a:fld>
            <a:endParaRPr lang="nl-BE"/>
          </a:p>
        </p:txBody>
      </p:sp>
      <p:sp>
        <p:nvSpPr>
          <p:cNvPr id="4" name="Tijdelijke aanduiding voor voettekst 3">
            <a:extLst>
              <a:ext uri="{FF2B5EF4-FFF2-40B4-BE49-F238E27FC236}">
                <a16:creationId xmlns:a16="http://schemas.microsoft.com/office/drawing/2014/main" id="{04E82B84-3B12-48F8-9D21-4C12F30CCDE8}"/>
              </a:ext>
            </a:extLst>
          </p:cNvPr>
          <p:cNvSpPr>
            <a:spLocks noGrp="1"/>
          </p:cNvSpPr>
          <p:nvPr>
            <p:ph type="ftr" sz="quarter" idx="11"/>
          </p:nvPr>
        </p:nvSpPr>
        <p:spPr/>
        <p:txBody>
          <a:bodyPr/>
          <a:lstStyle/>
          <a:p>
            <a:endParaRPr lang="nl-BE"/>
          </a:p>
        </p:txBody>
      </p:sp>
      <p:sp>
        <p:nvSpPr>
          <p:cNvPr id="5" name="Tijdelijke aanduiding voor dianummer 4">
            <a:extLst>
              <a:ext uri="{FF2B5EF4-FFF2-40B4-BE49-F238E27FC236}">
                <a16:creationId xmlns:a16="http://schemas.microsoft.com/office/drawing/2014/main" id="{5C52116D-4B92-43AC-A206-D856B7A945FD}"/>
              </a:ext>
            </a:extLst>
          </p:cNvPr>
          <p:cNvSpPr>
            <a:spLocks noGrp="1"/>
          </p:cNvSpPr>
          <p:nvPr>
            <p:ph type="sldNum" sz="quarter" idx="12"/>
          </p:nvPr>
        </p:nvSpPr>
        <p:spPr/>
        <p:txBody>
          <a:bodyPr/>
          <a:lstStyle/>
          <a:p>
            <a:fld id="{B755AE93-8C20-41BA-87A3-2921F422825E}" type="slidenum">
              <a:rPr lang="nl-BE" smtClean="0"/>
              <a:t>‹nr.›</a:t>
            </a:fld>
            <a:endParaRPr lang="nl-BE"/>
          </a:p>
        </p:txBody>
      </p:sp>
    </p:spTree>
    <p:extLst>
      <p:ext uri="{BB962C8B-B14F-4D97-AF65-F5344CB8AC3E}">
        <p14:creationId xmlns:p14="http://schemas.microsoft.com/office/powerpoint/2010/main" val="1708637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66063B1E-1F97-448A-9816-DA86F2A285B5}"/>
              </a:ext>
            </a:extLst>
          </p:cNvPr>
          <p:cNvSpPr>
            <a:spLocks noGrp="1"/>
          </p:cNvSpPr>
          <p:nvPr>
            <p:ph type="dt" sz="half" idx="10"/>
          </p:nvPr>
        </p:nvSpPr>
        <p:spPr/>
        <p:txBody>
          <a:bodyPr/>
          <a:lstStyle/>
          <a:p>
            <a:fld id="{1A78382F-C333-46D0-B86E-610AF381D188}" type="datetimeFigureOut">
              <a:rPr lang="nl-BE" smtClean="0"/>
              <a:t>31/03/2022</a:t>
            </a:fld>
            <a:endParaRPr lang="nl-BE"/>
          </a:p>
        </p:txBody>
      </p:sp>
      <p:sp>
        <p:nvSpPr>
          <p:cNvPr id="3" name="Tijdelijke aanduiding voor voettekst 2">
            <a:extLst>
              <a:ext uri="{FF2B5EF4-FFF2-40B4-BE49-F238E27FC236}">
                <a16:creationId xmlns:a16="http://schemas.microsoft.com/office/drawing/2014/main" id="{1926A2DF-1BE8-45F9-97B2-B0BF5162D0C7}"/>
              </a:ext>
            </a:extLst>
          </p:cNvPr>
          <p:cNvSpPr>
            <a:spLocks noGrp="1"/>
          </p:cNvSpPr>
          <p:nvPr>
            <p:ph type="ftr" sz="quarter" idx="11"/>
          </p:nvPr>
        </p:nvSpPr>
        <p:spPr/>
        <p:txBody>
          <a:bodyPr/>
          <a:lstStyle/>
          <a:p>
            <a:endParaRPr lang="nl-BE"/>
          </a:p>
        </p:txBody>
      </p:sp>
      <p:sp>
        <p:nvSpPr>
          <p:cNvPr id="4" name="Tijdelijke aanduiding voor dianummer 3">
            <a:extLst>
              <a:ext uri="{FF2B5EF4-FFF2-40B4-BE49-F238E27FC236}">
                <a16:creationId xmlns:a16="http://schemas.microsoft.com/office/drawing/2014/main" id="{362E322A-3F6C-4E72-BF09-FBA8AFA79B41}"/>
              </a:ext>
            </a:extLst>
          </p:cNvPr>
          <p:cNvSpPr>
            <a:spLocks noGrp="1"/>
          </p:cNvSpPr>
          <p:nvPr>
            <p:ph type="sldNum" sz="quarter" idx="12"/>
          </p:nvPr>
        </p:nvSpPr>
        <p:spPr/>
        <p:txBody>
          <a:bodyPr/>
          <a:lstStyle/>
          <a:p>
            <a:fld id="{B755AE93-8C20-41BA-87A3-2921F422825E}" type="slidenum">
              <a:rPr lang="nl-BE" smtClean="0"/>
              <a:t>‹nr.›</a:t>
            </a:fld>
            <a:endParaRPr lang="nl-BE"/>
          </a:p>
        </p:txBody>
      </p:sp>
    </p:spTree>
    <p:extLst>
      <p:ext uri="{BB962C8B-B14F-4D97-AF65-F5344CB8AC3E}">
        <p14:creationId xmlns:p14="http://schemas.microsoft.com/office/powerpoint/2010/main" val="4025942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5420BD-18B6-43E6-AE19-3310E130A32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582BD364-002E-451E-A844-75FFF4F4C2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tekst 3">
            <a:extLst>
              <a:ext uri="{FF2B5EF4-FFF2-40B4-BE49-F238E27FC236}">
                <a16:creationId xmlns:a16="http://schemas.microsoft.com/office/drawing/2014/main" id="{BE073B1D-3978-4AD1-BE20-43CE3BB0B8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C5AEA28-98D2-491D-B4B4-488E6F879E68}"/>
              </a:ext>
            </a:extLst>
          </p:cNvPr>
          <p:cNvSpPr>
            <a:spLocks noGrp="1"/>
          </p:cNvSpPr>
          <p:nvPr>
            <p:ph type="dt" sz="half" idx="10"/>
          </p:nvPr>
        </p:nvSpPr>
        <p:spPr/>
        <p:txBody>
          <a:bodyPr/>
          <a:lstStyle/>
          <a:p>
            <a:fld id="{1A78382F-C333-46D0-B86E-610AF381D188}" type="datetimeFigureOut">
              <a:rPr lang="nl-BE" smtClean="0"/>
              <a:t>31/03/2022</a:t>
            </a:fld>
            <a:endParaRPr lang="nl-BE"/>
          </a:p>
        </p:txBody>
      </p:sp>
      <p:sp>
        <p:nvSpPr>
          <p:cNvPr id="6" name="Tijdelijke aanduiding voor voettekst 5">
            <a:extLst>
              <a:ext uri="{FF2B5EF4-FFF2-40B4-BE49-F238E27FC236}">
                <a16:creationId xmlns:a16="http://schemas.microsoft.com/office/drawing/2014/main" id="{F5D5EADA-2DB9-4550-BCB9-A58A974E0EF6}"/>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7E794186-8A4D-4C85-BA26-110D7EB8E1B0}"/>
              </a:ext>
            </a:extLst>
          </p:cNvPr>
          <p:cNvSpPr>
            <a:spLocks noGrp="1"/>
          </p:cNvSpPr>
          <p:nvPr>
            <p:ph type="sldNum" sz="quarter" idx="12"/>
          </p:nvPr>
        </p:nvSpPr>
        <p:spPr/>
        <p:txBody>
          <a:bodyPr/>
          <a:lstStyle/>
          <a:p>
            <a:fld id="{B755AE93-8C20-41BA-87A3-2921F422825E}" type="slidenum">
              <a:rPr lang="nl-BE" smtClean="0"/>
              <a:t>‹nr.›</a:t>
            </a:fld>
            <a:endParaRPr lang="nl-BE"/>
          </a:p>
        </p:txBody>
      </p:sp>
    </p:spTree>
    <p:extLst>
      <p:ext uri="{BB962C8B-B14F-4D97-AF65-F5344CB8AC3E}">
        <p14:creationId xmlns:p14="http://schemas.microsoft.com/office/powerpoint/2010/main" val="1724220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4AD5DE-1569-4442-9065-915BD8F95F62}"/>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nl-BE"/>
          </a:p>
        </p:txBody>
      </p:sp>
      <p:sp>
        <p:nvSpPr>
          <p:cNvPr id="3" name="Tijdelijke aanduiding voor afbeelding 2">
            <a:extLst>
              <a:ext uri="{FF2B5EF4-FFF2-40B4-BE49-F238E27FC236}">
                <a16:creationId xmlns:a16="http://schemas.microsoft.com/office/drawing/2014/main" id="{6EE8729C-4E5E-4CD4-91CC-6F9C6A253E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a:extLst>
              <a:ext uri="{FF2B5EF4-FFF2-40B4-BE49-F238E27FC236}">
                <a16:creationId xmlns:a16="http://schemas.microsoft.com/office/drawing/2014/main" id="{322619CE-1385-483A-8E00-5E295B23A4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D9AB8D21-F175-4BB6-90BE-68F0AF7045ED}"/>
              </a:ext>
            </a:extLst>
          </p:cNvPr>
          <p:cNvSpPr>
            <a:spLocks noGrp="1"/>
          </p:cNvSpPr>
          <p:nvPr>
            <p:ph type="dt" sz="half" idx="10"/>
          </p:nvPr>
        </p:nvSpPr>
        <p:spPr/>
        <p:txBody>
          <a:bodyPr/>
          <a:lstStyle/>
          <a:p>
            <a:fld id="{1A78382F-C333-46D0-B86E-610AF381D188}" type="datetimeFigureOut">
              <a:rPr lang="nl-BE" smtClean="0"/>
              <a:t>31/03/2022</a:t>
            </a:fld>
            <a:endParaRPr lang="nl-BE"/>
          </a:p>
        </p:txBody>
      </p:sp>
      <p:sp>
        <p:nvSpPr>
          <p:cNvPr id="6" name="Tijdelijke aanduiding voor voettekst 5">
            <a:extLst>
              <a:ext uri="{FF2B5EF4-FFF2-40B4-BE49-F238E27FC236}">
                <a16:creationId xmlns:a16="http://schemas.microsoft.com/office/drawing/2014/main" id="{58470354-1F35-452D-A3CA-7A1527460872}"/>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C1FB0D03-ACE2-4B33-AE29-FC4776E91B28}"/>
              </a:ext>
            </a:extLst>
          </p:cNvPr>
          <p:cNvSpPr>
            <a:spLocks noGrp="1"/>
          </p:cNvSpPr>
          <p:nvPr>
            <p:ph type="sldNum" sz="quarter" idx="12"/>
          </p:nvPr>
        </p:nvSpPr>
        <p:spPr/>
        <p:txBody>
          <a:bodyPr/>
          <a:lstStyle/>
          <a:p>
            <a:fld id="{B755AE93-8C20-41BA-87A3-2921F422825E}" type="slidenum">
              <a:rPr lang="nl-BE" smtClean="0"/>
              <a:t>‹nr.›</a:t>
            </a:fld>
            <a:endParaRPr lang="nl-BE"/>
          </a:p>
        </p:txBody>
      </p:sp>
    </p:spTree>
    <p:extLst>
      <p:ext uri="{BB962C8B-B14F-4D97-AF65-F5344CB8AC3E}">
        <p14:creationId xmlns:p14="http://schemas.microsoft.com/office/powerpoint/2010/main" val="3953235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D22AFE47-4C26-446C-B40E-961C88E30C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6CD7EA74-764F-4C63-ACD6-6D45B6BD13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BCB1BDCE-E5EE-46DA-AAE5-FD17E298FE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78382F-C333-46D0-B86E-610AF381D188}" type="datetimeFigureOut">
              <a:rPr lang="nl-BE" smtClean="0"/>
              <a:t>31/03/2022</a:t>
            </a:fld>
            <a:endParaRPr lang="nl-BE"/>
          </a:p>
        </p:txBody>
      </p:sp>
      <p:sp>
        <p:nvSpPr>
          <p:cNvPr id="5" name="Tijdelijke aanduiding voor voettekst 4">
            <a:extLst>
              <a:ext uri="{FF2B5EF4-FFF2-40B4-BE49-F238E27FC236}">
                <a16:creationId xmlns:a16="http://schemas.microsoft.com/office/drawing/2014/main" id="{276BECFB-068E-4AAE-8330-7EB08A6359A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Tijdelijke aanduiding voor dianummer 5">
            <a:extLst>
              <a:ext uri="{FF2B5EF4-FFF2-40B4-BE49-F238E27FC236}">
                <a16:creationId xmlns:a16="http://schemas.microsoft.com/office/drawing/2014/main" id="{AED7BD44-033B-4DDB-82D1-54DA5EEDA7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55AE93-8C20-41BA-87A3-2921F422825E}" type="slidenum">
              <a:rPr lang="nl-BE" smtClean="0"/>
              <a:t>‹nr.›</a:t>
            </a:fld>
            <a:endParaRPr lang="nl-BE"/>
          </a:p>
        </p:txBody>
      </p:sp>
    </p:spTree>
    <p:extLst>
      <p:ext uri="{BB962C8B-B14F-4D97-AF65-F5344CB8AC3E}">
        <p14:creationId xmlns:p14="http://schemas.microsoft.com/office/powerpoint/2010/main" val="1239045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riziv.fgov.be/nl/themas/kost-terugbetaling/financiele-toegankelijkheid/Paginas/maximumfactuur-(maf)-houdt-medische-kosten-binnen-perken.asp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www.nzvl.be/content/inschrijving-oekra%C3%AFense-vluchtelingen" TargetMode="External"/><Relationship Id="rId13" Type="http://schemas.openxmlformats.org/officeDocument/2006/relationships/hyperlink" Target="https://www.lm-ml.be/nl?msclkid=8613dabdaf6311ec9d30cc2dd05c89f5" TargetMode="External"/><Relationship Id="rId18" Type="http://schemas.openxmlformats.org/officeDocument/2006/relationships/hyperlink" Target="https://www.caami-hziv.fgov.be/fr/r%C3%A9fugi%C3%A9s-ukrainiens" TargetMode="External"/><Relationship Id="rId3" Type="http://schemas.openxmlformats.org/officeDocument/2006/relationships/hyperlink" Target="https://www.cm.be/international/ukraine" TargetMode="External"/><Relationship Id="rId7" Type="http://schemas.openxmlformats.org/officeDocument/2006/relationships/hyperlink" Target="https://www.mutualia.be/" TargetMode="External"/><Relationship Id="rId12" Type="http://schemas.openxmlformats.org/officeDocument/2006/relationships/hyperlink" Target="https://www.solidaris-wallonie.be/?msclkid=00c8a7a8af3011ecb77bac3448d2558b" TargetMode="External"/><Relationship Id="rId17" Type="http://schemas.openxmlformats.org/officeDocument/2006/relationships/hyperlink" Target="https://www.caami-hziv.fgov.be/nl/oekra%C3%AFense-vluchtelingen" TargetMode="External"/><Relationship Id="rId2" Type="http://schemas.openxmlformats.org/officeDocument/2006/relationships/image" Target="../media/image1.png"/><Relationship Id="rId16" Type="http://schemas.openxmlformats.org/officeDocument/2006/relationships/hyperlink" Target="http://www.freie.be/" TargetMode="External"/><Relationship Id="rId1" Type="http://schemas.openxmlformats.org/officeDocument/2006/relationships/slideLayout" Target="../slideLayouts/slideLayout2.xml"/><Relationship Id="rId6" Type="http://schemas.openxmlformats.org/officeDocument/2006/relationships/hyperlink" Target="https://www.lamn.be/" TargetMode="External"/><Relationship Id="rId11" Type="http://schemas.openxmlformats.org/officeDocument/2006/relationships/hyperlink" Target="https://www.bing.com/ck/a?!&amp;&amp;p=bf5cae4b574cd7cd8de7caa76ffadf9b35ad2aa3fa4e05b25c533a3566f1f29cJmltdHM9MTY0ODUzODEyNSZpZ3VpZD01MmNiYjdkZC04ZTdiLTQ3NTktODQ0ZS0wNDgyYTIyYmExNDUmaW5zaWQ9NTE4MA&amp;ptn=3&amp;fclid=00c878d6-af30-11ec-919b-c28e0228ef97&amp;u=a1aHR0cHM6Ly93d3cuc29saWRhcmlzLmJlLz9tc2Nsa2lkPTAwYzg3OGQ2YWYzMDExZWM5MTliYzI4ZTAyMjhlZjk3&amp;ntb=1" TargetMode="External"/><Relationship Id="rId5" Type="http://schemas.openxmlformats.org/officeDocument/2006/relationships/hyperlink" Target="http://www.vnz.be/" TargetMode="External"/><Relationship Id="rId15" Type="http://schemas.openxmlformats.org/officeDocument/2006/relationships/hyperlink" Target="http://www.partenamut.be/" TargetMode="External"/><Relationship Id="rId10" Type="http://schemas.openxmlformats.org/officeDocument/2006/relationships/hyperlink" Target="https://eur01.safelinks.protection.outlook.com/?url=https%3A%2F%2Fwww.fsmb.be%2Fnl&amp;data=04%7C01%7CJill.Vandesteene%40cm.be%7Cabb11da25f5442b87ceb08da1322c4d4%7C1bdf41c047344e28b2542c1ee63ae9f9%7C0%7C0%7C637843337507079267%7CUnknown%7CTWFpbGZsb3d8eyJWIjoiMC4wLjAwMDAiLCJQIjoiV2luMzIiLCJBTiI6Ik1haWwiLCJXVCI6Mn0%3D%7C1000&amp;sdata=Dy4VKsrb5V%2B7ohq%2BA62rqsGlPrbNzM6Y%2FPm3t8TPPe8%3D&amp;reserved=0" TargetMode="External"/><Relationship Id="rId4" Type="http://schemas.openxmlformats.org/officeDocument/2006/relationships/hyperlink" Target="http://www.mc.be/ukraine" TargetMode="External"/><Relationship Id="rId9" Type="http://schemas.openxmlformats.org/officeDocument/2006/relationships/hyperlink" Target="https://eur01.safelinks.protection.outlook.com/?url=https%3A%2F%2Fwww.devoorzorg-bondmoyson.be%2F&amp;data=04%7C01%7CJill.Vandesteene%40cm.be%7Cabb11da25f5442b87ceb08da1322c4d4%7C1bdf41c047344e28b2542c1ee63ae9f9%7C0%7C0%7C637843337507079267%7CUnknown%7CTWFpbGZsb3d8eyJWIjoiMC4wLjAwMDAiLCJQIjoiV2luMzIiLCJBTiI6Ik1haWwiLCJXVCI6Mn0%3D%7C1000&amp;sdata=XfR7p4S15Tb8yZd3xA7Ubo8GLaN1XHqnTiqpSJMqtwg%3D&amp;reserved=0" TargetMode="External"/><Relationship Id="rId14" Type="http://schemas.openxmlformats.org/officeDocument/2006/relationships/hyperlink" Target="https://www.helan.be/nl/wat-te-doen-bij/praktische-vragen/oekrain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ofi.ibz.be/nl/themes/ukraine/tijdelijke-beschermin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vlaanderen.be/vlaanderen-helpt-oekraine/verblijfsmogelijkheden-en-rechtspositie#q-f4d7dda3-72ba-4fe3-a020-8f7776c3a26b" TargetMode="External"/><Relationship Id="rId2" Type="http://schemas.openxmlformats.org/officeDocument/2006/relationships/hyperlink" Target="https://dofi.ibz.be/nl/themes/ukraine/registratiecentrum"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www.vlaanderen.be/vlaanderen-helpt-oekraine/verblijfsmogelijkheden-en-rechtspositie" TargetMode="External"/><Relationship Id="rId7" Type="http://schemas.openxmlformats.org/officeDocument/2006/relationships/hyperlink" Target="https://www.groeipakket.be/Oekra%C3%AFne" TargetMode="External"/><Relationship Id="rId2" Type="http://schemas.openxmlformats.org/officeDocument/2006/relationships/hyperlink" Target="https://dofi.ibz.be/nl/themes/ukraine/tijdelijke-bescherming" TargetMode="External"/><Relationship Id="rId1" Type="http://schemas.openxmlformats.org/officeDocument/2006/relationships/slideLayout" Target="../slideLayouts/slideLayout2.xml"/><Relationship Id="rId6" Type="http://schemas.openxmlformats.org/officeDocument/2006/relationships/hyperlink" Target="https://www.vlaanderen.be/vlaanderen-helpt-oekraine/onderwijs" TargetMode="External"/><Relationship Id="rId5" Type="http://schemas.openxmlformats.org/officeDocument/2006/relationships/hyperlink" Target="https://www.riziv.fgov.be/nl/nieuws/Paginas/belgische-verzekering-geneeskundige-verzorging-oekraiense-vluchtelingen.aspx" TargetMode="External"/><Relationship Id="rId4" Type="http://schemas.openxmlformats.org/officeDocument/2006/relationships/hyperlink" Target="https://www.vlaanderen.be/vlaanderen-helpt-oekraine/werk"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ofi.ibz.be/nl/themes/ukraine/tijdelijke-beschermin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riziv.fgov.be/SiteCollectionDocuments/oekraine_ziekteverzekering.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riziv.fgov.be/SiteCollectionDocuments/oekraine_voorbeeld_attesttijdelijkebescherming.pdf" TargetMode="External"/><Relationship Id="rId2" Type="http://schemas.openxmlformats.org/officeDocument/2006/relationships/hyperlink" Target="https://www.riziv.fgov.be/SiteCollectionDocuments/oekraine_voorbeeld_bewijsvanregistratie.pdf"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agii.be/nieuws/oekraine-verblijfsmogelijkheden-en-rechtspositie-in-belgie#Aansluiting-bij-de-publieke-ziekteverzekerin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riziv.fgov.be/nl/themas/kost-terugbetaling/financiele-toegankelijkheid/Paginas/verhoogde-tegemoetkoming-betere-vergoeding-medische-kosten.asp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F2FE4C-C426-44A9-8A9A-EE506DB9E9D9}"/>
              </a:ext>
            </a:extLst>
          </p:cNvPr>
          <p:cNvSpPr>
            <a:spLocks noGrp="1"/>
          </p:cNvSpPr>
          <p:nvPr>
            <p:ph type="ctrTitle"/>
          </p:nvPr>
        </p:nvSpPr>
        <p:spPr>
          <a:xfrm>
            <a:off x="790575" y="1122363"/>
            <a:ext cx="11216005" cy="2387600"/>
          </a:xfrm>
        </p:spPr>
        <p:txBody>
          <a:bodyPr>
            <a:normAutofit fontScale="90000"/>
          </a:bodyPr>
          <a:lstStyle/>
          <a:p>
            <a:pPr algn="l"/>
            <a:r>
              <a:rPr lang="nl-BE" sz="6000" dirty="0">
                <a:solidFill>
                  <a:srgbClr val="949DBC"/>
                </a:solidFill>
              </a:rPr>
              <a:t>Oekraïense vluchtelingen met </a:t>
            </a:r>
            <a:r>
              <a:rPr lang="nl-BE" sz="6000" b="1" dirty="0">
                <a:solidFill>
                  <a:srgbClr val="949DBC"/>
                </a:solidFill>
              </a:rPr>
              <a:t>statuut tijdelijke bescherming en de inschrijving bij de mutualiteit</a:t>
            </a:r>
            <a:endParaRPr lang="nl-BE" dirty="0">
              <a:solidFill>
                <a:srgbClr val="949DBC"/>
              </a:solidFill>
            </a:endParaRPr>
          </a:p>
        </p:txBody>
      </p:sp>
      <p:pic>
        <p:nvPicPr>
          <p:cNvPr id="4" name="Picture 2" descr="Nationaal Intermutualistisch College (NIC)">
            <a:extLst>
              <a:ext uri="{FF2B5EF4-FFF2-40B4-BE49-F238E27FC236}">
                <a16:creationId xmlns:a16="http://schemas.microsoft.com/office/drawing/2014/main" id="{E7ACFE7B-8887-4388-ABD5-13326CE00F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04780" y="13338"/>
            <a:ext cx="1701800" cy="727326"/>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6">
            <a:extLst>
              <a:ext uri="{FF2B5EF4-FFF2-40B4-BE49-F238E27FC236}">
                <a16:creationId xmlns:a16="http://schemas.microsoft.com/office/drawing/2014/main" id="{DE8EA373-0E63-4687-8F95-413721382749}"/>
              </a:ext>
            </a:extLst>
          </p:cNvPr>
          <p:cNvSpPr/>
          <p:nvPr/>
        </p:nvSpPr>
        <p:spPr>
          <a:xfrm>
            <a:off x="3175" y="6400800"/>
            <a:ext cx="12188825" cy="457200"/>
          </a:xfrm>
          <a:prstGeom prst="rect">
            <a:avLst/>
          </a:prstGeom>
          <a:solidFill>
            <a:srgbClr val="707CA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nl-BE" dirty="0"/>
          </a:p>
        </p:txBody>
      </p:sp>
      <p:sp>
        <p:nvSpPr>
          <p:cNvPr id="9" name="Subtitle 2">
            <a:extLst>
              <a:ext uri="{FF2B5EF4-FFF2-40B4-BE49-F238E27FC236}">
                <a16:creationId xmlns:a16="http://schemas.microsoft.com/office/drawing/2014/main" id="{EA6DCFFA-F805-4012-A26A-75DFD7F48E09}"/>
              </a:ext>
            </a:extLst>
          </p:cNvPr>
          <p:cNvSpPr txBox="1">
            <a:spLocks/>
          </p:cNvSpPr>
          <p:nvPr/>
        </p:nvSpPr>
        <p:spPr>
          <a:xfrm>
            <a:off x="790575" y="4103195"/>
            <a:ext cx="10058400" cy="1143000"/>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9pPr>
          </a:lstStyle>
          <a:p>
            <a:r>
              <a:rPr lang="nl-NL" dirty="0"/>
              <a:t>Lore Lybeer</a:t>
            </a:r>
            <a:endParaRPr lang="en-US" dirty="0"/>
          </a:p>
        </p:txBody>
      </p:sp>
      <p:sp>
        <p:nvSpPr>
          <p:cNvPr id="10" name="Rectangle 5">
            <a:extLst>
              <a:ext uri="{FF2B5EF4-FFF2-40B4-BE49-F238E27FC236}">
                <a16:creationId xmlns:a16="http://schemas.microsoft.com/office/drawing/2014/main" id="{F051C657-FC6B-4041-9965-E9B157AEC8BC}"/>
              </a:ext>
            </a:extLst>
          </p:cNvPr>
          <p:cNvSpPr/>
          <p:nvPr/>
        </p:nvSpPr>
        <p:spPr>
          <a:xfrm>
            <a:off x="15" y="6334316"/>
            <a:ext cx="12188825" cy="64008"/>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87064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B39F1AF8-5363-43F6-A609-19F13D422BFE}"/>
              </a:ext>
            </a:extLst>
          </p:cNvPr>
          <p:cNvSpPr>
            <a:spLocks noGrp="1"/>
          </p:cNvSpPr>
          <p:nvPr>
            <p:ph type="title"/>
          </p:nvPr>
        </p:nvSpPr>
        <p:spPr>
          <a:xfrm>
            <a:off x="442913" y="739878"/>
            <a:ext cx="11306175" cy="706778"/>
          </a:xfrm>
        </p:spPr>
        <p:txBody>
          <a:bodyPr>
            <a:noAutofit/>
          </a:bodyPr>
          <a:lstStyle/>
          <a:p>
            <a:r>
              <a:rPr lang="nl-BE" sz="4800" b="1" dirty="0">
                <a:solidFill>
                  <a:srgbClr val="707CA6"/>
                </a:solidFill>
              </a:rPr>
              <a:t>Maximumfactuur</a:t>
            </a:r>
          </a:p>
        </p:txBody>
      </p:sp>
      <p:sp>
        <p:nvSpPr>
          <p:cNvPr id="5" name="Tijdelijke aanduiding voor inhoud 2">
            <a:extLst>
              <a:ext uri="{FF2B5EF4-FFF2-40B4-BE49-F238E27FC236}">
                <a16:creationId xmlns:a16="http://schemas.microsoft.com/office/drawing/2014/main" id="{20F62240-472B-410D-93FB-B07D60F21BFD}"/>
              </a:ext>
            </a:extLst>
          </p:cNvPr>
          <p:cNvSpPr>
            <a:spLocks noGrp="1"/>
          </p:cNvSpPr>
          <p:nvPr>
            <p:ph idx="1"/>
          </p:nvPr>
        </p:nvSpPr>
        <p:spPr>
          <a:xfrm>
            <a:off x="442913" y="1945929"/>
            <a:ext cx="11306175" cy="4454871"/>
          </a:xfrm>
        </p:spPr>
        <p:txBody>
          <a:bodyPr vert="horz" lIns="90000" tIns="45720" rIns="91440" bIns="45720" rtlCol="0" anchor="t">
            <a:normAutofit/>
          </a:bodyPr>
          <a:lstStyle/>
          <a:p>
            <a:r>
              <a:rPr lang="nl-BE" sz="1800" dirty="0">
                <a:solidFill>
                  <a:srgbClr val="949DBC"/>
                </a:solidFill>
                <a:latin typeface="+mj-lt"/>
                <a:cs typeface="Arial" panose="020B0604020202020204" pitchFamily="34" charset="0"/>
              </a:rPr>
              <a:t>In normale omstandigheden berekenen we de </a:t>
            </a:r>
            <a:r>
              <a:rPr lang="nl-BE" sz="1800" dirty="0">
                <a:solidFill>
                  <a:srgbClr val="949DBC"/>
                </a:solidFill>
                <a:latin typeface="+mj-lt"/>
                <a:cs typeface="Arial" panose="020B0604020202020204" pitchFamily="34" charset="0"/>
                <a:hlinkClick r:id="rId2"/>
              </a:rPr>
              <a:t>maximumfactuur</a:t>
            </a:r>
            <a:r>
              <a:rPr lang="nl-BE" sz="1800" dirty="0">
                <a:solidFill>
                  <a:srgbClr val="949DBC"/>
                </a:solidFill>
                <a:latin typeface="+mj-lt"/>
                <a:cs typeface="Arial" panose="020B0604020202020204" pitchFamily="34" charset="0"/>
              </a:rPr>
              <a:t>, die de uitgaven van een gezin beperkt, aan de hand van de personen die op eenzelfde adres ingeschreven staan.</a:t>
            </a:r>
          </a:p>
          <a:p>
            <a:r>
              <a:rPr lang="nl-BE" sz="1800" dirty="0">
                <a:solidFill>
                  <a:srgbClr val="949DBC"/>
                </a:solidFill>
                <a:latin typeface="+mj-lt"/>
                <a:cs typeface="Arial" panose="020B0604020202020204" pitchFamily="34" charset="0"/>
              </a:rPr>
              <a:t>In deze specifieke situatie beschouwen wij Oekraïense vluchtelingen, die in een gastgezin verblijven, niet als deel van dit gezin. </a:t>
            </a:r>
          </a:p>
          <a:p>
            <a:r>
              <a:rPr lang="nl-BE" sz="1800" dirty="0">
                <a:solidFill>
                  <a:srgbClr val="949DBC"/>
                </a:solidFill>
                <a:latin typeface="+mj-lt"/>
                <a:cs typeface="Arial" panose="020B0604020202020204" pitchFamily="34" charset="0"/>
              </a:rPr>
              <a:t>We beschouwen hen wel als een apart gezin, samen met hun personen ten laste, zolang ze dezelfde hoofdverblijfplaats hebben.</a:t>
            </a:r>
          </a:p>
          <a:p>
            <a:r>
              <a:rPr lang="nl-BE" sz="1800" dirty="0">
                <a:solidFill>
                  <a:srgbClr val="FF0000"/>
                </a:solidFill>
                <a:latin typeface="+mj-lt"/>
                <a:cs typeface="Arial" panose="020B0604020202020204" pitchFamily="34" charset="0"/>
              </a:rPr>
              <a:t>Recht op MAF wordt geopend indien er op 1 januari een inschrijving in het rijksregister was. Er is nog geen duidelijkheid of voor de vluchtelingen uit Oekraïne hierop een uitzondering wordt gemaakt.</a:t>
            </a:r>
          </a:p>
          <a:p>
            <a:endParaRPr lang="nl-BE" sz="1800" dirty="0">
              <a:solidFill>
                <a:srgbClr val="949DBC"/>
              </a:solidFill>
              <a:cs typeface="Arial" panose="020B0604020202020204" pitchFamily="34" charset="0"/>
            </a:endParaRPr>
          </a:p>
          <a:p>
            <a:pPr marL="0" indent="0">
              <a:buNone/>
            </a:pPr>
            <a:endParaRPr lang="nl-BE" sz="1800" dirty="0">
              <a:solidFill>
                <a:srgbClr val="949DBC"/>
              </a:solidFill>
              <a:cs typeface="Arial" panose="020B0604020202020204" pitchFamily="34" charset="0"/>
            </a:endParaRPr>
          </a:p>
        </p:txBody>
      </p:sp>
      <p:pic>
        <p:nvPicPr>
          <p:cNvPr id="6" name="Picture 2" descr="Nationaal Intermutualistisch College (NIC)">
            <a:extLst>
              <a:ext uri="{FF2B5EF4-FFF2-40B4-BE49-F238E27FC236}">
                <a16:creationId xmlns:a16="http://schemas.microsoft.com/office/drawing/2014/main" id="{33679D19-D6AE-44D3-A377-D233F4411D0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04780" y="13338"/>
            <a:ext cx="1701800" cy="727326"/>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846373F0-6E1F-411C-9D33-7D8AEEC7BDD3}"/>
              </a:ext>
            </a:extLst>
          </p:cNvPr>
          <p:cNvSpPr/>
          <p:nvPr/>
        </p:nvSpPr>
        <p:spPr>
          <a:xfrm>
            <a:off x="3175" y="6400800"/>
            <a:ext cx="12188825" cy="457200"/>
          </a:xfrm>
          <a:prstGeom prst="rect">
            <a:avLst/>
          </a:prstGeom>
          <a:solidFill>
            <a:srgbClr val="707CA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nl-BE" dirty="0"/>
          </a:p>
        </p:txBody>
      </p:sp>
      <p:sp>
        <p:nvSpPr>
          <p:cNvPr id="8" name="Rectangle 5">
            <a:extLst>
              <a:ext uri="{FF2B5EF4-FFF2-40B4-BE49-F238E27FC236}">
                <a16:creationId xmlns:a16="http://schemas.microsoft.com/office/drawing/2014/main" id="{3C820D06-08DF-4CAC-A620-178DE05B1537}"/>
              </a:ext>
            </a:extLst>
          </p:cNvPr>
          <p:cNvSpPr/>
          <p:nvPr/>
        </p:nvSpPr>
        <p:spPr>
          <a:xfrm>
            <a:off x="15" y="6334316"/>
            <a:ext cx="12188825" cy="64008"/>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sp>
      <p:cxnSp>
        <p:nvCxnSpPr>
          <p:cNvPr id="9" name="Straight Connector 9">
            <a:extLst>
              <a:ext uri="{FF2B5EF4-FFF2-40B4-BE49-F238E27FC236}">
                <a16:creationId xmlns:a16="http://schemas.microsoft.com/office/drawing/2014/main" id="{5093776C-E1B8-469A-8685-86B23FC42DCC}"/>
              </a:ext>
            </a:extLst>
          </p:cNvPr>
          <p:cNvCxnSpPr/>
          <p:nvPr/>
        </p:nvCxnSpPr>
        <p:spPr>
          <a:xfrm>
            <a:off x="533259" y="1793090"/>
            <a:ext cx="1096365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598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13A6D320-01BA-4B22-9FA7-0354180FB410}"/>
              </a:ext>
            </a:extLst>
          </p:cNvPr>
          <p:cNvSpPr>
            <a:spLocks noGrp="1"/>
          </p:cNvSpPr>
          <p:nvPr>
            <p:ph type="title"/>
          </p:nvPr>
        </p:nvSpPr>
        <p:spPr>
          <a:xfrm>
            <a:off x="442913" y="739878"/>
            <a:ext cx="11306175" cy="706778"/>
          </a:xfrm>
        </p:spPr>
        <p:txBody>
          <a:bodyPr>
            <a:noAutofit/>
          </a:bodyPr>
          <a:lstStyle/>
          <a:p>
            <a:r>
              <a:rPr lang="nl-BE" sz="4800" b="1" dirty="0">
                <a:solidFill>
                  <a:srgbClr val="707CA6"/>
                </a:solidFill>
              </a:rPr>
              <a:t>Aansluiting bij de Vlaamse Sociale Bescherming (VSB)</a:t>
            </a:r>
          </a:p>
        </p:txBody>
      </p:sp>
      <p:sp>
        <p:nvSpPr>
          <p:cNvPr id="5" name="Tijdelijke aanduiding voor inhoud 2">
            <a:extLst>
              <a:ext uri="{FF2B5EF4-FFF2-40B4-BE49-F238E27FC236}">
                <a16:creationId xmlns:a16="http://schemas.microsoft.com/office/drawing/2014/main" id="{1382FC03-D7D9-4020-861A-C04C7D1982B3}"/>
              </a:ext>
            </a:extLst>
          </p:cNvPr>
          <p:cNvSpPr>
            <a:spLocks noGrp="1"/>
          </p:cNvSpPr>
          <p:nvPr>
            <p:ph idx="1"/>
          </p:nvPr>
        </p:nvSpPr>
        <p:spPr>
          <a:xfrm>
            <a:off x="442914" y="2173196"/>
            <a:ext cx="5110162" cy="4227604"/>
          </a:xfrm>
        </p:spPr>
        <p:txBody>
          <a:bodyPr vert="horz" lIns="90000" tIns="45720" rIns="91440" bIns="45720" rtlCol="0" anchor="t">
            <a:normAutofit/>
          </a:bodyPr>
          <a:lstStyle/>
          <a:p>
            <a:r>
              <a:rPr lang="nl-BE" sz="1800" dirty="0">
                <a:solidFill>
                  <a:srgbClr val="949DBC"/>
                </a:solidFill>
                <a:latin typeface="+mj-lt"/>
                <a:cs typeface="Arial" panose="020B0604020202020204" pitchFamily="34" charset="0"/>
              </a:rPr>
              <a:t>Bij woonplaats in </a:t>
            </a:r>
            <a:r>
              <a:rPr lang="nl-BE" sz="1800" b="1" dirty="0">
                <a:solidFill>
                  <a:srgbClr val="949DBC"/>
                </a:solidFill>
                <a:latin typeface="+mj-lt"/>
                <a:cs typeface="Arial" panose="020B0604020202020204" pitchFamily="34" charset="0"/>
              </a:rPr>
              <a:t>Vlaanderen</a:t>
            </a:r>
            <a:r>
              <a:rPr lang="nl-BE" sz="1800" dirty="0">
                <a:solidFill>
                  <a:srgbClr val="949DBC"/>
                </a:solidFill>
                <a:latin typeface="+mj-lt"/>
                <a:cs typeface="Arial" panose="020B0604020202020204" pitchFamily="34" charset="0"/>
              </a:rPr>
              <a:t> </a:t>
            </a:r>
          </a:p>
          <a:p>
            <a:pPr lvl="1"/>
            <a:r>
              <a:rPr lang="nl-BE" sz="1400" dirty="0">
                <a:solidFill>
                  <a:srgbClr val="949DBC"/>
                </a:solidFill>
                <a:latin typeface="+mj-lt"/>
                <a:cs typeface="Arial" panose="020B0604020202020204" pitchFamily="34" charset="0"/>
              </a:rPr>
              <a:t>vallen ze onder de aansluitplicht vanaf 26 jaar. </a:t>
            </a:r>
          </a:p>
          <a:p>
            <a:pPr lvl="1"/>
            <a:endParaRPr lang="nl-BE" sz="1400" dirty="0">
              <a:solidFill>
                <a:srgbClr val="949DBC"/>
              </a:solidFill>
              <a:latin typeface="+mj-lt"/>
              <a:cs typeface="Arial" panose="020B0604020202020204" pitchFamily="34" charset="0"/>
            </a:endParaRPr>
          </a:p>
          <a:p>
            <a:pPr lvl="1"/>
            <a:r>
              <a:rPr lang="nl-BE" sz="1400" dirty="0">
                <a:solidFill>
                  <a:srgbClr val="949DBC"/>
                </a:solidFill>
                <a:latin typeface="+mj-lt"/>
                <a:cs typeface="Arial" panose="020B0604020202020204" pitchFamily="34" charset="0"/>
              </a:rPr>
              <a:t>kunnen ze enkel officieel aansluiten bij VSB (d.w.z. mét betaling van de zorgpremie).</a:t>
            </a:r>
          </a:p>
          <a:p>
            <a:pPr lvl="1"/>
            <a:endParaRPr lang="nl-BE" sz="1400" dirty="0">
              <a:solidFill>
                <a:srgbClr val="949DBC"/>
              </a:solidFill>
              <a:latin typeface="+mj-lt"/>
              <a:cs typeface="Arial" panose="020B0604020202020204" pitchFamily="34" charset="0"/>
            </a:endParaRPr>
          </a:p>
          <a:p>
            <a:pPr lvl="1"/>
            <a:r>
              <a:rPr lang="nl-BE" sz="1400" dirty="0">
                <a:solidFill>
                  <a:srgbClr val="949DBC"/>
                </a:solidFill>
                <a:latin typeface="+mj-lt"/>
                <a:cs typeface="Arial" panose="020B0604020202020204" pitchFamily="34" charset="0"/>
              </a:rPr>
              <a:t>hebben ze geen recht op de verlaagde zorgpremie gezien ze niet voldoen aan de woonvoorwaarde (5 opeenvolgende kalenderjaren wonen in Vlaanderen/Brussel of sociaal verzekerd zijn in een lidstaat van de EU, EER of Zwitserland.)</a:t>
            </a:r>
          </a:p>
          <a:p>
            <a:endParaRPr lang="nl-BE" sz="1800" dirty="0">
              <a:solidFill>
                <a:srgbClr val="949DBC"/>
              </a:solidFill>
              <a:cs typeface="Arial" panose="020B0604020202020204" pitchFamily="34" charset="0"/>
            </a:endParaRPr>
          </a:p>
          <a:p>
            <a:pPr marL="0" indent="0">
              <a:buNone/>
            </a:pPr>
            <a:endParaRPr lang="nl-BE" sz="1800" dirty="0">
              <a:solidFill>
                <a:srgbClr val="949DBC"/>
              </a:solidFill>
              <a:cs typeface="Arial" panose="020B0604020202020204" pitchFamily="34" charset="0"/>
            </a:endParaRPr>
          </a:p>
          <a:p>
            <a:pPr marL="0" indent="0">
              <a:buNone/>
            </a:pPr>
            <a:endParaRPr lang="nl-BE" sz="1800" dirty="0">
              <a:solidFill>
                <a:srgbClr val="949DBC"/>
              </a:solidFill>
              <a:cs typeface="Arial" panose="020B0604020202020204" pitchFamily="34" charset="0"/>
            </a:endParaRPr>
          </a:p>
        </p:txBody>
      </p:sp>
      <p:pic>
        <p:nvPicPr>
          <p:cNvPr id="6" name="Picture 2" descr="Nationaal Intermutualistisch College (NIC)">
            <a:extLst>
              <a:ext uri="{FF2B5EF4-FFF2-40B4-BE49-F238E27FC236}">
                <a16:creationId xmlns:a16="http://schemas.microsoft.com/office/drawing/2014/main" id="{992590EE-54A1-4F1B-9DB8-54F7F569FA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04780" y="13338"/>
            <a:ext cx="1701800" cy="727326"/>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7AE4D107-DE27-414C-B136-F0EA9FE0DA92}"/>
              </a:ext>
            </a:extLst>
          </p:cNvPr>
          <p:cNvSpPr/>
          <p:nvPr/>
        </p:nvSpPr>
        <p:spPr>
          <a:xfrm>
            <a:off x="3175" y="6400800"/>
            <a:ext cx="12188825" cy="457200"/>
          </a:xfrm>
          <a:prstGeom prst="rect">
            <a:avLst/>
          </a:prstGeom>
          <a:solidFill>
            <a:srgbClr val="707CA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nl-BE" dirty="0"/>
          </a:p>
        </p:txBody>
      </p:sp>
      <p:sp>
        <p:nvSpPr>
          <p:cNvPr id="8" name="Tijdelijke aanduiding voor inhoud 2">
            <a:extLst>
              <a:ext uri="{FF2B5EF4-FFF2-40B4-BE49-F238E27FC236}">
                <a16:creationId xmlns:a16="http://schemas.microsoft.com/office/drawing/2014/main" id="{248A3F17-2B39-49E3-9AE4-D0AA7FE00933}"/>
              </a:ext>
            </a:extLst>
          </p:cNvPr>
          <p:cNvSpPr txBox="1">
            <a:spLocks/>
          </p:cNvSpPr>
          <p:nvPr/>
        </p:nvSpPr>
        <p:spPr>
          <a:xfrm>
            <a:off x="6096000" y="2173196"/>
            <a:ext cx="5110162" cy="4227604"/>
          </a:xfrm>
          <a:prstGeom prst="rect">
            <a:avLst/>
          </a:prstGeom>
        </p:spPr>
        <p:txBody>
          <a:bodyPr vert="horz" lIns="9000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nl-BE" sz="1800" dirty="0">
                <a:solidFill>
                  <a:srgbClr val="949DBC"/>
                </a:solidFill>
                <a:latin typeface="+mj-lt"/>
                <a:cs typeface="Arial" panose="020B0604020202020204" pitchFamily="34" charset="0"/>
              </a:rPr>
              <a:t>Bij woonplaats in </a:t>
            </a:r>
            <a:r>
              <a:rPr lang="nl-BE" sz="1800" b="1" dirty="0">
                <a:solidFill>
                  <a:srgbClr val="949DBC"/>
                </a:solidFill>
                <a:latin typeface="+mj-lt"/>
                <a:cs typeface="Arial" panose="020B0604020202020204" pitchFamily="34" charset="0"/>
              </a:rPr>
              <a:t>Brussel</a:t>
            </a:r>
            <a:r>
              <a:rPr lang="nl-BE" sz="1800" dirty="0">
                <a:solidFill>
                  <a:srgbClr val="949DBC"/>
                </a:solidFill>
                <a:latin typeface="+mj-lt"/>
                <a:cs typeface="Arial" panose="020B0604020202020204" pitchFamily="34" charset="0"/>
              </a:rPr>
              <a:t> </a:t>
            </a:r>
          </a:p>
          <a:p>
            <a:pPr lvl="1"/>
            <a:r>
              <a:rPr lang="nl-BE" sz="1400" dirty="0">
                <a:solidFill>
                  <a:srgbClr val="949DBC"/>
                </a:solidFill>
                <a:latin typeface="+mj-lt"/>
                <a:cs typeface="Arial" panose="020B0604020202020204" pitchFamily="34" charset="0"/>
              </a:rPr>
              <a:t>vallen ze onder de vrijwillige aansluitbaarheid.</a:t>
            </a:r>
          </a:p>
          <a:p>
            <a:pPr lvl="1"/>
            <a:endParaRPr lang="nl-BE" sz="1400" dirty="0">
              <a:solidFill>
                <a:srgbClr val="949DBC"/>
              </a:solidFill>
              <a:latin typeface="+mj-lt"/>
              <a:cs typeface="Arial" panose="020B0604020202020204" pitchFamily="34" charset="0"/>
            </a:endParaRPr>
          </a:p>
          <a:p>
            <a:pPr lvl="1"/>
            <a:endParaRPr lang="nl-BE" sz="1400" dirty="0">
              <a:solidFill>
                <a:srgbClr val="949DBC"/>
              </a:solidFill>
              <a:latin typeface="+mj-lt"/>
              <a:cs typeface="Arial" panose="020B0604020202020204" pitchFamily="34" charset="0"/>
            </a:endParaRPr>
          </a:p>
          <a:p>
            <a:pPr lvl="1"/>
            <a:r>
              <a:rPr lang="nl-BE" sz="1400" dirty="0">
                <a:solidFill>
                  <a:srgbClr val="949DBC"/>
                </a:solidFill>
                <a:latin typeface="+mj-lt"/>
                <a:cs typeface="Arial" panose="020B0604020202020204" pitchFamily="34" charset="0"/>
              </a:rPr>
              <a:t>kunnen ze officieel (met betaling van de zorgpremie) of administratief aansluiten bij VSB.</a:t>
            </a:r>
          </a:p>
          <a:p>
            <a:pPr lvl="1"/>
            <a:endParaRPr lang="nl-BE" sz="1400" dirty="0">
              <a:solidFill>
                <a:srgbClr val="949DBC"/>
              </a:solidFill>
              <a:latin typeface="+mj-lt"/>
              <a:cs typeface="Arial" panose="020B0604020202020204" pitchFamily="34" charset="0"/>
            </a:endParaRPr>
          </a:p>
          <a:p>
            <a:pPr lvl="1"/>
            <a:r>
              <a:rPr lang="nl-BE" sz="1400" dirty="0">
                <a:solidFill>
                  <a:srgbClr val="949DBC"/>
                </a:solidFill>
                <a:latin typeface="+mj-lt"/>
                <a:cs typeface="Arial" panose="020B0604020202020204" pitchFamily="34" charset="0"/>
              </a:rPr>
              <a:t>hebben ze geen recht op de verlaagde zorgpremie gezien ze niet voldoen aan de woonvoorwaarde (5 opeenvolgende kalenderjaren wonen in Vlaanderen/Brussel of sociaal verzekerd zijn in een lidstaat van de EU, EER of Zwitserland.)</a:t>
            </a:r>
          </a:p>
          <a:p>
            <a:endParaRPr lang="nl-BE" sz="1800" dirty="0">
              <a:solidFill>
                <a:srgbClr val="949DBC"/>
              </a:solidFill>
              <a:cs typeface="Arial" panose="020B0604020202020204" pitchFamily="34" charset="0"/>
            </a:endParaRPr>
          </a:p>
          <a:p>
            <a:pPr marL="0" indent="0">
              <a:buFont typeface="Arial" panose="020B0604020202020204" pitchFamily="34" charset="0"/>
              <a:buNone/>
            </a:pPr>
            <a:endParaRPr lang="nl-BE" sz="1800" dirty="0">
              <a:solidFill>
                <a:srgbClr val="949DBC"/>
              </a:solidFill>
              <a:cs typeface="Arial" panose="020B0604020202020204" pitchFamily="34" charset="0"/>
            </a:endParaRPr>
          </a:p>
        </p:txBody>
      </p:sp>
      <p:sp>
        <p:nvSpPr>
          <p:cNvPr id="9" name="Rectangle 5">
            <a:extLst>
              <a:ext uri="{FF2B5EF4-FFF2-40B4-BE49-F238E27FC236}">
                <a16:creationId xmlns:a16="http://schemas.microsoft.com/office/drawing/2014/main" id="{EC172136-B168-4DA8-8CD0-ECB46CDB8FFA}"/>
              </a:ext>
            </a:extLst>
          </p:cNvPr>
          <p:cNvSpPr/>
          <p:nvPr/>
        </p:nvSpPr>
        <p:spPr>
          <a:xfrm>
            <a:off x="15" y="6334316"/>
            <a:ext cx="12188825" cy="64008"/>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sp>
      <p:cxnSp>
        <p:nvCxnSpPr>
          <p:cNvPr id="10" name="Straight Connector 9">
            <a:extLst>
              <a:ext uri="{FF2B5EF4-FFF2-40B4-BE49-F238E27FC236}">
                <a16:creationId xmlns:a16="http://schemas.microsoft.com/office/drawing/2014/main" id="{E1D6EDC2-8353-4C58-8F40-99D3C563B43E}"/>
              </a:ext>
            </a:extLst>
          </p:cNvPr>
          <p:cNvCxnSpPr/>
          <p:nvPr/>
        </p:nvCxnSpPr>
        <p:spPr>
          <a:xfrm>
            <a:off x="533259" y="1793090"/>
            <a:ext cx="1096365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8595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Effect transition="in" filter="fade">
                                      <p:cBhvr>
                                        <p:cTn id="13" dur="500"/>
                                        <p:tgtEl>
                                          <p:spTgt spid="5">
                                            <p:txEl>
                                              <p:pRg st="3" end="3"/>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
                                            <p:txEl>
                                              <p:pRg st="5" end="5"/>
                                            </p:txEl>
                                          </p:spTgt>
                                        </p:tgtEl>
                                        <p:attrNameLst>
                                          <p:attrName>style.visibility</p:attrName>
                                        </p:attrNameLst>
                                      </p:cBhvr>
                                      <p:to>
                                        <p:strVal val="visible"/>
                                      </p:to>
                                    </p:set>
                                    <p:animEffect transition="in" filter="fade">
                                      <p:cBhvr>
                                        <p:cTn id="16" dur="500"/>
                                        <p:tgtEl>
                                          <p:spTgt spid="5">
                                            <p:txEl>
                                              <p:pRg st="5" end="5"/>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6563D83E-8247-46A8-9296-064EDBB2C8A2}"/>
              </a:ext>
            </a:extLst>
          </p:cNvPr>
          <p:cNvSpPr>
            <a:spLocks noGrp="1"/>
          </p:cNvSpPr>
          <p:nvPr>
            <p:ph type="title"/>
          </p:nvPr>
        </p:nvSpPr>
        <p:spPr>
          <a:xfrm>
            <a:off x="442913" y="739878"/>
            <a:ext cx="11306175" cy="706778"/>
          </a:xfrm>
        </p:spPr>
        <p:txBody>
          <a:bodyPr>
            <a:noAutofit/>
          </a:bodyPr>
          <a:lstStyle/>
          <a:p>
            <a:r>
              <a:rPr lang="nl-BE" sz="4800" b="1" dirty="0">
                <a:solidFill>
                  <a:srgbClr val="707CA6"/>
                </a:solidFill>
              </a:rPr>
              <a:t>Op welke pijlers van VSB kunnen ze </a:t>
            </a:r>
            <a:br>
              <a:rPr lang="nl-BE" sz="4800" b="1" dirty="0">
                <a:solidFill>
                  <a:srgbClr val="707CA6"/>
                </a:solidFill>
              </a:rPr>
            </a:br>
            <a:r>
              <a:rPr lang="nl-BE" sz="4800" b="1" dirty="0">
                <a:solidFill>
                  <a:srgbClr val="707CA6"/>
                </a:solidFill>
              </a:rPr>
              <a:t>beroep doen?</a:t>
            </a:r>
          </a:p>
        </p:txBody>
      </p:sp>
      <p:pic>
        <p:nvPicPr>
          <p:cNvPr id="6" name="Picture 2" descr="Nationaal Intermutualistisch College (NIC)">
            <a:extLst>
              <a:ext uri="{FF2B5EF4-FFF2-40B4-BE49-F238E27FC236}">
                <a16:creationId xmlns:a16="http://schemas.microsoft.com/office/drawing/2014/main" id="{48125E58-2AF8-4259-87FA-A527546C7E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04780" y="13338"/>
            <a:ext cx="1701800" cy="727326"/>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8B52B9C5-3A75-4A02-AE5D-759051A52E5F}"/>
              </a:ext>
            </a:extLst>
          </p:cNvPr>
          <p:cNvSpPr/>
          <p:nvPr/>
        </p:nvSpPr>
        <p:spPr>
          <a:xfrm>
            <a:off x="3175" y="6400800"/>
            <a:ext cx="12188825" cy="457200"/>
          </a:xfrm>
          <a:prstGeom prst="rect">
            <a:avLst/>
          </a:prstGeom>
          <a:solidFill>
            <a:srgbClr val="707CA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nl-BE" dirty="0"/>
          </a:p>
        </p:txBody>
      </p:sp>
      <p:sp>
        <p:nvSpPr>
          <p:cNvPr id="10" name="Tijdelijke aanduiding voor inhoud 2">
            <a:extLst>
              <a:ext uri="{FF2B5EF4-FFF2-40B4-BE49-F238E27FC236}">
                <a16:creationId xmlns:a16="http://schemas.microsoft.com/office/drawing/2014/main" id="{8ED7ED0E-EF4D-475E-B5CC-E01610102903}"/>
              </a:ext>
            </a:extLst>
          </p:cNvPr>
          <p:cNvSpPr>
            <a:spLocks noGrp="1"/>
          </p:cNvSpPr>
          <p:nvPr>
            <p:ph idx="1"/>
          </p:nvPr>
        </p:nvSpPr>
        <p:spPr>
          <a:xfrm>
            <a:off x="442913" y="2250729"/>
            <a:ext cx="11306175" cy="4454871"/>
          </a:xfrm>
        </p:spPr>
        <p:txBody>
          <a:bodyPr vert="horz" lIns="90000" tIns="45720" rIns="91440" bIns="45720" rtlCol="0" anchor="t">
            <a:normAutofit/>
          </a:bodyPr>
          <a:lstStyle/>
          <a:p>
            <a:r>
              <a:rPr lang="nl-BE" sz="1800" dirty="0">
                <a:solidFill>
                  <a:srgbClr val="949DBC"/>
                </a:solidFill>
                <a:latin typeface="+mj-lt"/>
                <a:cs typeface="Arial" panose="020B0604020202020204" pitchFamily="34" charset="0"/>
              </a:rPr>
              <a:t>Ze komen in aanmerking voor:</a:t>
            </a:r>
          </a:p>
          <a:p>
            <a:pPr lvl="1"/>
            <a:r>
              <a:rPr lang="nl-BE" sz="1400" dirty="0">
                <a:solidFill>
                  <a:srgbClr val="949DBC"/>
                </a:solidFill>
                <a:latin typeface="+mj-lt"/>
                <a:cs typeface="Arial" panose="020B0604020202020204" pitchFamily="34" charset="0"/>
              </a:rPr>
              <a:t>zorgbudgetten bij minderjarigen aangezien voor hen de woonvoorwaarde niet van toepassing is,</a:t>
            </a:r>
          </a:p>
          <a:p>
            <a:endParaRPr lang="nl-BE" sz="1800" dirty="0">
              <a:solidFill>
                <a:srgbClr val="949DBC"/>
              </a:solidFill>
              <a:latin typeface="+mj-lt"/>
              <a:cs typeface="Arial" panose="020B0604020202020204" pitchFamily="34" charset="0"/>
            </a:endParaRPr>
          </a:p>
          <a:p>
            <a:r>
              <a:rPr lang="nl-BE" sz="1800" dirty="0">
                <a:solidFill>
                  <a:srgbClr val="949DBC"/>
                </a:solidFill>
                <a:latin typeface="+mj-lt"/>
                <a:cs typeface="Arial" panose="020B0604020202020204" pitchFamily="34" charset="0"/>
              </a:rPr>
              <a:t> Meerderjarige Oekraïense vluchtelingen komen niet in aanmerking voor </a:t>
            </a:r>
          </a:p>
          <a:p>
            <a:pPr lvl="1"/>
            <a:r>
              <a:rPr lang="nl-BE" sz="1400" dirty="0">
                <a:solidFill>
                  <a:srgbClr val="949DBC"/>
                </a:solidFill>
                <a:latin typeface="+mj-lt"/>
                <a:cs typeface="Arial" panose="020B0604020202020204" pitchFamily="34" charset="0"/>
              </a:rPr>
              <a:t>de zorgbudgetten van de Vlaamse sociale bescherming, aangezien ze niet aan de woonvoorwaarde voldoen (minstens 10 kalenderjaren, waarvan 5 opeenvolgende kalenderjaren in Vlaanderen of Brussel wonen, of sociaal verzekerd zijn in een EU- of EER-lidstaat of in Zwitserland). </a:t>
            </a:r>
          </a:p>
          <a:p>
            <a:endParaRPr lang="nl-BE" sz="1800" dirty="0">
              <a:solidFill>
                <a:srgbClr val="949DBC"/>
              </a:solidFill>
              <a:cs typeface="Arial" panose="020B0604020202020204" pitchFamily="34" charset="0"/>
            </a:endParaRPr>
          </a:p>
          <a:p>
            <a:pPr marL="0" indent="0">
              <a:buNone/>
            </a:pPr>
            <a:endParaRPr lang="nl-BE" sz="1800" dirty="0">
              <a:solidFill>
                <a:srgbClr val="949DBC"/>
              </a:solidFill>
              <a:cs typeface="Arial" panose="020B0604020202020204" pitchFamily="34" charset="0"/>
            </a:endParaRPr>
          </a:p>
        </p:txBody>
      </p:sp>
      <p:sp>
        <p:nvSpPr>
          <p:cNvPr id="11" name="Rectangle 5">
            <a:extLst>
              <a:ext uri="{FF2B5EF4-FFF2-40B4-BE49-F238E27FC236}">
                <a16:creationId xmlns:a16="http://schemas.microsoft.com/office/drawing/2014/main" id="{7ECD52C4-52EE-45D2-B1A7-FB91FD43D701}"/>
              </a:ext>
            </a:extLst>
          </p:cNvPr>
          <p:cNvSpPr/>
          <p:nvPr/>
        </p:nvSpPr>
        <p:spPr>
          <a:xfrm>
            <a:off x="15" y="6334316"/>
            <a:ext cx="12188825" cy="64008"/>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9">
            <a:extLst>
              <a:ext uri="{FF2B5EF4-FFF2-40B4-BE49-F238E27FC236}">
                <a16:creationId xmlns:a16="http://schemas.microsoft.com/office/drawing/2014/main" id="{FA3EE23F-B76E-443B-8E70-29EB0DF469F2}"/>
              </a:ext>
            </a:extLst>
          </p:cNvPr>
          <p:cNvCxnSpPr/>
          <p:nvPr/>
        </p:nvCxnSpPr>
        <p:spPr>
          <a:xfrm>
            <a:off x="533259" y="1793090"/>
            <a:ext cx="1096365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3630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xEl>
                                              <p:pRg st="1" end="1"/>
                                            </p:txEl>
                                          </p:spTgt>
                                        </p:tgtEl>
                                        <p:attrNameLst>
                                          <p:attrName>style.visibility</p:attrName>
                                        </p:attrNameLst>
                                      </p:cBhvr>
                                      <p:to>
                                        <p:strVal val="visible"/>
                                      </p:to>
                                    </p:set>
                                    <p:animEffect transition="in" filter="fade">
                                      <p:cBhvr>
                                        <p:cTn id="10" dur="500"/>
                                        <p:tgtEl>
                                          <p:spTgt spid="10">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animEffect transition="in" filter="fade">
                                      <p:cBhvr>
                                        <p:cTn id="15" dur="500"/>
                                        <p:tgtEl>
                                          <p:spTgt spid="10">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0">
                                            <p:txEl>
                                              <p:pRg st="4" end="4"/>
                                            </p:txEl>
                                          </p:spTgt>
                                        </p:tgtEl>
                                        <p:attrNameLst>
                                          <p:attrName>style.visibility</p:attrName>
                                        </p:attrNameLst>
                                      </p:cBhvr>
                                      <p:to>
                                        <p:strVal val="visible"/>
                                      </p:to>
                                    </p:set>
                                    <p:animEffect transition="in" filter="fade">
                                      <p:cBhvr>
                                        <p:cTn id="18" dur="5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CF0A19B0-B959-4C6A-9DFA-FD33FCC30665}"/>
              </a:ext>
            </a:extLst>
          </p:cNvPr>
          <p:cNvSpPr>
            <a:spLocks noGrp="1"/>
          </p:cNvSpPr>
          <p:nvPr>
            <p:ph type="title"/>
          </p:nvPr>
        </p:nvSpPr>
        <p:spPr>
          <a:xfrm>
            <a:off x="442913" y="739878"/>
            <a:ext cx="11306175" cy="706778"/>
          </a:xfrm>
        </p:spPr>
        <p:txBody>
          <a:bodyPr>
            <a:noAutofit/>
          </a:bodyPr>
          <a:lstStyle/>
          <a:p>
            <a:r>
              <a:rPr lang="nl-BE" sz="4800" b="1" dirty="0">
                <a:solidFill>
                  <a:srgbClr val="707CA6"/>
                </a:solidFill>
              </a:rPr>
              <a:t>Internationale overeenkomsten</a:t>
            </a:r>
          </a:p>
        </p:txBody>
      </p:sp>
      <p:pic>
        <p:nvPicPr>
          <p:cNvPr id="5" name="Picture 2" descr="Nationaal Intermutualistisch College (NIC)">
            <a:extLst>
              <a:ext uri="{FF2B5EF4-FFF2-40B4-BE49-F238E27FC236}">
                <a16:creationId xmlns:a16="http://schemas.microsoft.com/office/drawing/2014/main" id="{5C58E82B-E9EB-4C6E-8EBB-02A8B30970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04780" y="13338"/>
            <a:ext cx="1701800" cy="727326"/>
          </a:xfrm>
          <a:prstGeom prst="rect">
            <a:avLst/>
          </a:prstGeom>
          <a:noFill/>
          <a:extLst>
            <a:ext uri="{909E8E84-426E-40DD-AFC4-6F175D3DCCD1}">
              <a14:hiddenFill xmlns:a14="http://schemas.microsoft.com/office/drawing/2010/main">
                <a:solidFill>
                  <a:srgbClr val="FFFFFF"/>
                </a:solidFill>
              </a14:hiddenFill>
            </a:ext>
          </a:extLst>
        </p:spPr>
      </p:pic>
      <p:sp>
        <p:nvSpPr>
          <p:cNvPr id="6" name="Tijdelijke aanduiding voor inhoud 2">
            <a:extLst>
              <a:ext uri="{FF2B5EF4-FFF2-40B4-BE49-F238E27FC236}">
                <a16:creationId xmlns:a16="http://schemas.microsoft.com/office/drawing/2014/main" id="{FB6FC4F5-9931-490A-AA3D-8D855716181F}"/>
              </a:ext>
            </a:extLst>
          </p:cNvPr>
          <p:cNvSpPr>
            <a:spLocks noGrp="1"/>
          </p:cNvSpPr>
          <p:nvPr>
            <p:ph idx="1"/>
          </p:nvPr>
        </p:nvSpPr>
        <p:spPr>
          <a:xfrm>
            <a:off x="442913" y="1945929"/>
            <a:ext cx="11306175" cy="4454871"/>
          </a:xfrm>
        </p:spPr>
        <p:txBody>
          <a:bodyPr vert="horz" lIns="90000" tIns="45720" rIns="91440" bIns="45720" rtlCol="0" anchor="t">
            <a:normAutofit/>
          </a:bodyPr>
          <a:lstStyle/>
          <a:p>
            <a:r>
              <a:rPr lang="nl-BE" sz="1800" dirty="0">
                <a:solidFill>
                  <a:srgbClr val="949DBC"/>
                </a:solidFill>
                <a:latin typeface="+mj-lt"/>
                <a:cs typeface="Arial" panose="020B0604020202020204" pitchFamily="34" charset="0"/>
              </a:rPr>
              <a:t>De Oekraïense vluchtelingen hebben recht op de aflevering van een </a:t>
            </a:r>
            <a:r>
              <a:rPr lang="nl-BE" sz="1800" b="1" dirty="0">
                <a:solidFill>
                  <a:srgbClr val="949DBC"/>
                </a:solidFill>
                <a:latin typeface="+mj-lt"/>
                <a:cs typeface="Arial" panose="020B0604020202020204" pitchFamily="34" charset="0"/>
              </a:rPr>
              <a:t>Europese Ziekteverzekeringskaart </a:t>
            </a:r>
            <a:r>
              <a:rPr lang="nl-BE" sz="1800" dirty="0">
                <a:solidFill>
                  <a:srgbClr val="949DBC"/>
                </a:solidFill>
                <a:latin typeface="+mj-lt"/>
                <a:cs typeface="Arial" panose="020B0604020202020204" pitchFamily="34" charset="0"/>
              </a:rPr>
              <a:t>(EZVK) indien ze ingeschreven zijn bij een mutualiteit.</a:t>
            </a:r>
          </a:p>
          <a:p>
            <a:r>
              <a:rPr lang="nl-BE" sz="1800" dirty="0">
                <a:solidFill>
                  <a:srgbClr val="949DBC"/>
                </a:solidFill>
                <a:latin typeface="+mj-lt"/>
                <a:cs typeface="Arial" panose="020B0604020202020204" pitchFamily="34" charset="0"/>
              </a:rPr>
              <a:t>Met deze EZVK hebben ze recht op </a:t>
            </a:r>
            <a:r>
              <a:rPr lang="nl-BE" sz="1800" b="1" dirty="0">
                <a:solidFill>
                  <a:srgbClr val="949DBC"/>
                </a:solidFill>
                <a:latin typeface="+mj-lt"/>
                <a:cs typeface="Arial" panose="020B0604020202020204" pitchFamily="34" charset="0"/>
              </a:rPr>
              <a:t>tussenkomst van medisch noodzakelijke zorgen in een ander EU land </a:t>
            </a:r>
            <a:r>
              <a:rPr lang="nl-BE" sz="1800" dirty="0">
                <a:solidFill>
                  <a:srgbClr val="949DBC"/>
                </a:solidFill>
                <a:latin typeface="+mj-lt"/>
                <a:cs typeface="Arial" panose="020B0604020202020204" pitchFamily="34" charset="0"/>
              </a:rPr>
              <a:t>(met uitzondering van Denemarken) of in het Verenigd Koninkrijk bij tijdelijk verblijf.</a:t>
            </a:r>
          </a:p>
          <a:p>
            <a:r>
              <a:rPr lang="nl-BE" sz="1800" dirty="0">
                <a:solidFill>
                  <a:srgbClr val="949DBC"/>
                </a:solidFill>
                <a:latin typeface="+mj-lt"/>
                <a:cs typeface="Arial" panose="020B0604020202020204" pitchFamily="34" charset="0"/>
              </a:rPr>
              <a:t>Ook hebben zij recht op de aflevering van een </a:t>
            </a:r>
            <a:r>
              <a:rPr lang="nl-BE" sz="1800" b="1" dirty="0">
                <a:solidFill>
                  <a:srgbClr val="949DBC"/>
                </a:solidFill>
                <a:latin typeface="+mj-lt"/>
                <a:cs typeface="Arial" panose="020B0604020202020204" pitchFamily="34" charset="0"/>
              </a:rPr>
              <a:t>S2-formulier voor geplande verzorging </a:t>
            </a:r>
            <a:r>
              <a:rPr lang="nl-BE" sz="1800" dirty="0">
                <a:solidFill>
                  <a:srgbClr val="949DBC"/>
                </a:solidFill>
                <a:latin typeface="+mj-lt"/>
                <a:cs typeface="Arial" panose="020B0604020202020204" pitchFamily="34" charset="0"/>
              </a:rPr>
              <a:t>mits goedkeuring van de adviserend-arts, </a:t>
            </a:r>
          </a:p>
          <a:p>
            <a:pPr marL="0" indent="0">
              <a:buNone/>
            </a:pPr>
            <a:endParaRPr lang="nl-BE" sz="1800" dirty="0">
              <a:solidFill>
                <a:srgbClr val="949DBC"/>
              </a:solidFill>
              <a:cs typeface="Arial" panose="020B0604020202020204" pitchFamily="34" charset="0"/>
            </a:endParaRPr>
          </a:p>
        </p:txBody>
      </p:sp>
      <p:sp>
        <p:nvSpPr>
          <p:cNvPr id="7" name="Rectangle 6">
            <a:extLst>
              <a:ext uri="{FF2B5EF4-FFF2-40B4-BE49-F238E27FC236}">
                <a16:creationId xmlns:a16="http://schemas.microsoft.com/office/drawing/2014/main" id="{5F117F13-B425-427B-8C36-63BAC98127A1}"/>
              </a:ext>
            </a:extLst>
          </p:cNvPr>
          <p:cNvSpPr/>
          <p:nvPr/>
        </p:nvSpPr>
        <p:spPr>
          <a:xfrm>
            <a:off x="3175" y="6400800"/>
            <a:ext cx="12188825" cy="457200"/>
          </a:xfrm>
          <a:prstGeom prst="rect">
            <a:avLst/>
          </a:prstGeom>
          <a:solidFill>
            <a:srgbClr val="707CA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nl-BE" dirty="0"/>
          </a:p>
        </p:txBody>
      </p:sp>
      <p:sp>
        <p:nvSpPr>
          <p:cNvPr id="8" name="Rectangle 5">
            <a:extLst>
              <a:ext uri="{FF2B5EF4-FFF2-40B4-BE49-F238E27FC236}">
                <a16:creationId xmlns:a16="http://schemas.microsoft.com/office/drawing/2014/main" id="{9FA5A151-C7D2-4237-8624-58D4AD38BFC4}"/>
              </a:ext>
            </a:extLst>
          </p:cNvPr>
          <p:cNvSpPr/>
          <p:nvPr/>
        </p:nvSpPr>
        <p:spPr>
          <a:xfrm>
            <a:off x="15" y="6334316"/>
            <a:ext cx="12188825" cy="64008"/>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sp>
      <p:cxnSp>
        <p:nvCxnSpPr>
          <p:cNvPr id="9" name="Straight Connector 9">
            <a:extLst>
              <a:ext uri="{FF2B5EF4-FFF2-40B4-BE49-F238E27FC236}">
                <a16:creationId xmlns:a16="http://schemas.microsoft.com/office/drawing/2014/main" id="{EF27FA01-FE8C-4A63-B01F-1E528B5BDEFD}"/>
              </a:ext>
            </a:extLst>
          </p:cNvPr>
          <p:cNvCxnSpPr/>
          <p:nvPr/>
        </p:nvCxnSpPr>
        <p:spPr>
          <a:xfrm>
            <a:off x="533259" y="1793090"/>
            <a:ext cx="1096365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9357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E5BFDB02-3EF3-495D-B3C1-A99AB70D029F}"/>
              </a:ext>
            </a:extLst>
          </p:cNvPr>
          <p:cNvSpPr>
            <a:spLocks noGrp="1"/>
          </p:cNvSpPr>
          <p:nvPr>
            <p:ph type="title"/>
          </p:nvPr>
        </p:nvSpPr>
        <p:spPr>
          <a:xfrm>
            <a:off x="442913" y="558903"/>
            <a:ext cx="11306175" cy="706778"/>
          </a:xfrm>
        </p:spPr>
        <p:txBody>
          <a:bodyPr>
            <a:noAutofit/>
          </a:bodyPr>
          <a:lstStyle/>
          <a:p>
            <a:r>
              <a:rPr lang="nl-BE" sz="4800" b="1" dirty="0" err="1">
                <a:solidFill>
                  <a:srgbClr val="707CA6"/>
                </a:solidFill>
              </a:rPr>
              <a:t>Intermutualistische</a:t>
            </a:r>
            <a:r>
              <a:rPr lang="nl-BE" sz="4800" b="1" dirty="0">
                <a:solidFill>
                  <a:srgbClr val="707CA6"/>
                </a:solidFill>
              </a:rPr>
              <a:t> aanpak</a:t>
            </a:r>
          </a:p>
        </p:txBody>
      </p:sp>
      <p:pic>
        <p:nvPicPr>
          <p:cNvPr id="5" name="Picture 2" descr="Nationaal Intermutualistisch College (NIC)">
            <a:extLst>
              <a:ext uri="{FF2B5EF4-FFF2-40B4-BE49-F238E27FC236}">
                <a16:creationId xmlns:a16="http://schemas.microsoft.com/office/drawing/2014/main" id="{1AD399C6-6B6F-4585-AE82-06E4D8C11B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04780" y="13338"/>
            <a:ext cx="1701800" cy="727326"/>
          </a:xfrm>
          <a:prstGeom prst="rect">
            <a:avLst/>
          </a:prstGeom>
          <a:noFill/>
          <a:extLst>
            <a:ext uri="{909E8E84-426E-40DD-AFC4-6F175D3DCCD1}">
              <a14:hiddenFill xmlns:a14="http://schemas.microsoft.com/office/drawing/2010/main">
                <a:solidFill>
                  <a:srgbClr val="FFFFFF"/>
                </a:solidFill>
              </a14:hiddenFill>
            </a:ext>
          </a:extLst>
        </p:spPr>
      </p:pic>
      <p:sp>
        <p:nvSpPr>
          <p:cNvPr id="6" name="Tijdelijke aanduiding voor inhoud 2">
            <a:extLst>
              <a:ext uri="{FF2B5EF4-FFF2-40B4-BE49-F238E27FC236}">
                <a16:creationId xmlns:a16="http://schemas.microsoft.com/office/drawing/2014/main" id="{B2EFE039-EDA4-49CF-922E-20BF86B01183}"/>
              </a:ext>
            </a:extLst>
          </p:cNvPr>
          <p:cNvSpPr>
            <a:spLocks noGrp="1"/>
          </p:cNvSpPr>
          <p:nvPr>
            <p:ph idx="1"/>
          </p:nvPr>
        </p:nvSpPr>
        <p:spPr>
          <a:xfrm>
            <a:off x="442913" y="1656125"/>
            <a:ext cx="5986462" cy="4900358"/>
          </a:xfrm>
        </p:spPr>
        <p:txBody>
          <a:bodyPr vert="horz" lIns="90000" tIns="45720" rIns="91440" bIns="45720" rtlCol="0" anchor="t">
            <a:normAutofit/>
          </a:bodyPr>
          <a:lstStyle/>
          <a:p>
            <a:pPr algn="l" rtl="0" fontAlgn="base"/>
            <a:r>
              <a:rPr lang="nl-BE" sz="1400" b="0" i="1" u="sng" strike="noStrike" dirty="0">
                <a:solidFill>
                  <a:srgbClr val="000000"/>
                </a:solidFill>
                <a:effectLst/>
                <a:latin typeface="Segoe UI"/>
                <a:cs typeface="Segoe UI"/>
                <a:hlinkClick r:id="rId3"/>
              </a:rPr>
              <a:t>CM</a:t>
            </a:r>
            <a:r>
              <a:rPr lang="nl-BE" sz="1400" b="0" i="0" dirty="0">
                <a:solidFill>
                  <a:srgbClr val="0000FF"/>
                </a:solidFill>
                <a:effectLst/>
                <a:latin typeface="Segoe UI"/>
                <a:cs typeface="Segoe UI"/>
              </a:rPr>
              <a:t> </a:t>
            </a:r>
            <a:endParaRPr lang="nl-BE" sz="1400" b="0" i="0">
              <a:solidFill>
                <a:srgbClr val="000000"/>
              </a:solidFill>
              <a:effectLst/>
              <a:latin typeface="Segoe UI"/>
              <a:ea typeface="verdana"/>
              <a:cs typeface="Segoe UI"/>
            </a:endParaRPr>
          </a:p>
          <a:p>
            <a:pPr algn="l" rtl="0" fontAlgn="base">
              <a:buFont typeface="Arial" panose="020B0604020202020204" pitchFamily="34" charset="0"/>
              <a:buChar char="•"/>
            </a:pPr>
            <a:r>
              <a:rPr lang="nl-BE" sz="1400" b="0" i="1" u="sng" strike="noStrike" dirty="0">
                <a:solidFill>
                  <a:srgbClr val="000000"/>
                </a:solidFill>
                <a:effectLst/>
                <a:latin typeface="Segoe UI"/>
                <a:cs typeface="Segoe UI"/>
                <a:hlinkClick r:id="rId4"/>
              </a:rPr>
              <a:t>MC</a:t>
            </a:r>
            <a:r>
              <a:rPr lang="nl-BE" sz="1400" b="0" i="0" dirty="0">
                <a:solidFill>
                  <a:srgbClr val="0000FF"/>
                </a:solidFill>
                <a:effectLst/>
                <a:latin typeface="Segoe UI"/>
                <a:cs typeface="Segoe UI"/>
              </a:rPr>
              <a:t> </a:t>
            </a:r>
            <a:endParaRPr lang="nl-BE" sz="1400" b="0" i="0" dirty="0">
              <a:solidFill>
                <a:srgbClr val="000000"/>
              </a:solidFill>
              <a:effectLst/>
              <a:latin typeface="Segoe UI"/>
              <a:cs typeface="Segoe UI"/>
            </a:endParaRPr>
          </a:p>
          <a:p>
            <a:pPr algn="l" rtl="0" fontAlgn="base">
              <a:buFont typeface="Arial" panose="020B0604020202020204" pitchFamily="34" charset="0"/>
              <a:buChar char="•"/>
            </a:pPr>
            <a:r>
              <a:rPr lang="nl-BE" sz="1400" b="0" i="1" u="sng" strike="noStrike" dirty="0">
                <a:solidFill>
                  <a:srgbClr val="0000FF"/>
                </a:solidFill>
                <a:effectLst/>
                <a:latin typeface="Segoe UI"/>
                <a:cs typeface="Segoe UI"/>
                <a:hlinkClick r:id="rId5"/>
              </a:rPr>
              <a:t>Vlaams &amp; Neutraal Ziekenfonds</a:t>
            </a:r>
            <a:r>
              <a:rPr lang="nl-BE" sz="1400" b="0" i="0" dirty="0">
                <a:solidFill>
                  <a:srgbClr val="000000"/>
                </a:solidFill>
                <a:effectLst/>
                <a:latin typeface="Segoe UI"/>
                <a:cs typeface="Segoe UI"/>
              </a:rPr>
              <a:t> </a:t>
            </a:r>
            <a:endParaRPr lang="nl-BE" sz="1400" b="0" i="0">
              <a:solidFill>
                <a:srgbClr val="000000"/>
              </a:solidFill>
              <a:effectLst/>
              <a:latin typeface="Segoe UI"/>
              <a:ea typeface="verdana"/>
              <a:cs typeface="Segoe UI"/>
            </a:endParaRPr>
          </a:p>
          <a:p>
            <a:pPr algn="l" rtl="0" fontAlgn="base">
              <a:buFont typeface="Arial" panose="020B0604020202020204" pitchFamily="34" charset="0"/>
              <a:buChar char="•"/>
            </a:pPr>
            <a:r>
              <a:rPr lang="nl-BE" sz="1400" b="0" i="1" u="sng" strike="noStrike" dirty="0">
                <a:solidFill>
                  <a:srgbClr val="0000FF"/>
                </a:solidFill>
                <a:effectLst/>
                <a:latin typeface="Segoe UI"/>
                <a:cs typeface="Segoe UI"/>
                <a:hlinkClick r:id="rId6"/>
              </a:rPr>
              <a:t>La Mutualité Neutre</a:t>
            </a:r>
            <a:r>
              <a:rPr lang="nl-BE" sz="1400" b="0" i="0" dirty="0">
                <a:solidFill>
                  <a:srgbClr val="000000"/>
                </a:solidFill>
                <a:effectLst/>
                <a:latin typeface="Segoe UI"/>
                <a:cs typeface="Segoe UI"/>
              </a:rPr>
              <a:t> </a:t>
            </a:r>
            <a:endParaRPr lang="nl-BE" sz="1400" b="0" i="0">
              <a:solidFill>
                <a:srgbClr val="000000"/>
              </a:solidFill>
              <a:effectLst/>
              <a:latin typeface="Segoe UI"/>
              <a:ea typeface="verdana"/>
              <a:cs typeface="Segoe UI"/>
            </a:endParaRPr>
          </a:p>
          <a:p>
            <a:pPr algn="l" rtl="0" fontAlgn="base">
              <a:buFont typeface="Arial" panose="020B0604020202020204" pitchFamily="34" charset="0"/>
              <a:buChar char="•"/>
            </a:pPr>
            <a:r>
              <a:rPr lang="nl-BE" sz="1400" b="0" i="1" u="sng" strike="noStrike" dirty="0">
                <a:solidFill>
                  <a:srgbClr val="0000FF"/>
                </a:solidFill>
                <a:effectLst/>
                <a:latin typeface="Segoe UI"/>
                <a:cs typeface="Segoe UI"/>
                <a:hlinkClick r:id="rId7"/>
              </a:rPr>
              <a:t>Mutualia </a:t>
            </a:r>
            <a:r>
              <a:rPr lang="nl-BE" sz="1400" b="0" i="1" dirty="0">
                <a:solidFill>
                  <a:srgbClr val="000000"/>
                </a:solidFill>
                <a:effectLst/>
                <a:latin typeface="Segoe UI"/>
                <a:cs typeface="Segoe UI"/>
              </a:rPr>
              <a:t> </a:t>
            </a:r>
            <a:r>
              <a:rPr lang="nl-BE" sz="1400" b="0" i="0" dirty="0">
                <a:solidFill>
                  <a:srgbClr val="000000"/>
                </a:solidFill>
                <a:effectLst/>
                <a:latin typeface="Segoe UI"/>
                <a:cs typeface="Segoe UI"/>
              </a:rPr>
              <a:t> </a:t>
            </a:r>
          </a:p>
          <a:p>
            <a:pPr algn="l" rtl="0" fontAlgn="base">
              <a:buFont typeface="Arial" panose="020B0604020202020204" pitchFamily="34" charset="0"/>
              <a:buChar char="•"/>
            </a:pPr>
            <a:r>
              <a:rPr lang="nl-BE" sz="1400" b="0" i="1" u="sng" strike="noStrike" dirty="0">
                <a:solidFill>
                  <a:srgbClr val="0000FF"/>
                </a:solidFill>
                <a:effectLst/>
                <a:latin typeface="Segoe UI"/>
                <a:cs typeface="Segoe UI"/>
                <a:hlinkClick r:id="rId8"/>
              </a:rPr>
              <a:t>Neutraal Ziekenfonds Vlaanderen</a:t>
            </a:r>
            <a:r>
              <a:rPr lang="nl-BE" sz="1400" b="0" i="0" dirty="0">
                <a:solidFill>
                  <a:srgbClr val="000000"/>
                </a:solidFill>
                <a:effectLst/>
                <a:latin typeface="Segoe UI"/>
                <a:cs typeface="Segoe UI"/>
              </a:rPr>
              <a:t> </a:t>
            </a:r>
          </a:p>
          <a:p>
            <a:r>
              <a:rPr lang="nl-BE" sz="1400" dirty="0">
                <a:ea typeface="+mn-lt"/>
                <a:cs typeface="+mn-lt"/>
                <a:hlinkClick r:id="rId9"/>
              </a:rPr>
              <a:t>De Voorzorg - Bond Moyson</a:t>
            </a:r>
            <a:r>
              <a:rPr lang="nl-BE" sz="1400" dirty="0">
                <a:ea typeface="+mn-lt"/>
                <a:cs typeface="+mn-lt"/>
              </a:rPr>
              <a:t> </a:t>
            </a:r>
            <a:endParaRPr lang="nl-BE" sz="1400" dirty="0">
              <a:solidFill>
                <a:srgbClr val="000000"/>
              </a:solidFill>
              <a:latin typeface="Segoe UI"/>
              <a:cs typeface="Segoe UI"/>
            </a:endParaRPr>
          </a:p>
          <a:p>
            <a:r>
              <a:rPr lang="nl-BE" sz="1400" dirty="0">
                <a:ea typeface="+mn-lt"/>
                <a:cs typeface="+mn-lt"/>
                <a:hlinkClick r:id="rId10"/>
              </a:rPr>
              <a:t>FSMB</a:t>
            </a:r>
            <a:r>
              <a:rPr lang="nl-BE" sz="1400" dirty="0">
                <a:ea typeface="+mn-lt"/>
                <a:cs typeface="+mn-lt"/>
              </a:rPr>
              <a:t> </a:t>
            </a:r>
            <a:endParaRPr lang="nl-BE" sz="1400" dirty="0">
              <a:cs typeface="Calibri"/>
            </a:endParaRPr>
          </a:p>
          <a:p>
            <a:pPr algn="l" rtl="0" fontAlgn="base">
              <a:buFont typeface="Arial" panose="020B0604020202020204" pitchFamily="34" charset="0"/>
              <a:buChar char="•"/>
            </a:pPr>
            <a:r>
              <a:rPr lang="nl-BE" sz="1400" b="0" i="1" u="sng" strike="noStrike" dirty="0">
                <a:solidFill>
                  <a:srgbClr val="0000FF"/>
                </a:solidFill>
                <a:effectLst/>
                <a:latin typeface="Segoe UI"/>
                <a:cs typeface="Segoe UI"/>
                <a:hlinkClick r:id="rId11">
                  <a:extLst>
                    <a:ext uri="{A12FA001-AC4F-418D-AE19-62706E023703}">
                      <ahyp:hlinkClr xmlns:ahyp="http://schemas.microsoft.com/office/drawing/2018/hyperlinkcolor" val="tx"/>
                    </a:ext>
                  </a:extLst>
                </a:hlinkClick>
              </a:rPr>
              <a:t>Solidaris</a:t>
            </a:r>
            <a:r>
              <a:rPr lang="nl-BE" sz="1400" b="0" i="1" dirty="0">
                <a:solidFill>
                  <a:srgbClr val="000000"/>
                </a:solidFill>
                <a:effectLst/>
                <a:latin typeface="Segoe UI"/>
                <a:cs typeface="Segoe UI"/>
              </a:rPr>
              <a:t> / </a:t>
            </a:r>
            <a:r>
              <a:rPr lang="nl-BE" sz="1400" b="0" i="1" u="sng" strike="noStrike" dirty="0">
                <a:solidFill>
                  <a:srgbClr val="0000FF"/>
                </a:solidFill>
                <a:effectLst/>
                <a:latin typeface="Segoe UI"/>
                <a:cs typeface="Segoe UI"/>
                <a:hlinkClick r:id="rId12"/>
              </a:rPr>
              <a:t>Solidaris Wallonië</a:t>
            </a:r>
            <a:r>
              <a:rPr lang="nl-BE" sz="1400" b="0" i="0" dirty="0">
                <a:solidFill>
                  <a:srgbClr val="000000"/>
                </a:solidFill>
                <a:effectLst/>
                <a:latin typeface="Segoe UI"/>
                <a:cs typeface="Segoe UI"/>
              </a:rPr>
              <a:t> </a:t>
            </a:r>
          </a:p>
          <a:p>
            <a:pPr algn="l" rtl="0" fontAlgn="base">
              <a:buFont typeface="Arial" panose="020B0604020202020204" pitchFamily="34" charset="0"/>
              <a:buChar char="•"/>
            </a:pPr>
            <a:r>
              <a:rPr lang="nl-BE" sz="1400" b="0" i="0" u="sng" strike="noStrike" dirty="0">
                <a:solidFill>
                  <a:srgbClr val="0000FF"/>
                </a:solidFill>
                <a:effectLst/>
                <a:latin typeface="Segoe UI"/>
                <a:cs typeface="Segoe UI"/>
                <a:hlinkClick r:id="rId13"/>
              </a:rPr>
              <a:t>LM</a:t>
            </a:r>
            <a:r>
              <a:rPr lang="nl-BE" sz="1400" b="0" i="0" dirty="0">
                <a:solidFill>
                  <a:srgbClr val="000000"/>
                </a:solidFill>
                <a:effectLst/>
                <a:latin typeface="Segoe UI"/>
                <a:cs typeface="Segoe UI"/>
              </a:rPr>
              <a:t> (Liberale Mutualiteit) </a:t>
            </a:r>
          </a:p>
          <a:p>
            <a:pPr algn="l" rtl="0" fontAlgn="base">
              <a:buFont typeface="Arial" panose="020B0604020202020204" pitchFamily="34" charset="0"/>
              <a:buChar char="•"/>
            </a:pPr>
            <a:r>
              <a:rPr lang="nl-BE" sz="1400" b="0" i="1" u="sng" strike="noStrike" dirty="0">
                <a:solidFill>
                  <a:srgbClr val="0000FF"/>
                </a:solidFill>
                <a:effectLst/>
                <a:latin typeface="Segoe UI"/>
                <a:cs typeface="Segoe UI"/>
                <a:hlinkClick r:id="rId14"/>
              </a:rPr>
              <a:t>Helan</a:t>
            </a:r>
            <a:r>
              <a:rPr lang="nl-BE" sz="1400" b="0" i="0" dirty="0">
                <a:solidFill>
                  <a:srgbClr val="000000"/>
                </a:solidFill>
                <a:effectLst/>
                <a:latin typeface="Segoe UI"/>
                <a:cs typeface="Segoe UI"/>
              </a:rPr>
              <a:t> </a:t>
            </a:r>
          </a:p>
          <a:p>
            <a:pPr algn="l" rtl="0" fontAlgn="base">
              <a:buFont typeface="Arial" panose="020B0604020202020204" pitchFamily="34" charset="0"/>
              <a:buChar char="•"/>
            </a:pPr>
            <a:r>
              <a:rPr lang="nl-BE" sz="1400" b="0" i="1" u="sng" strike="noStrike" dirty="0">
                <a:solidFill>
                  <a:srgbClr val="0000FF"/>
                </a:solidFill>
                <a:effectLst/>
                <a:latin typeface="Segoe UI"/>
                <a:cs typeface="Segoe UI"/>
                <a:hlinkClick r:id="rId15"/>
              </a:rPr>
              <a:t>Partenamut</a:t>
            </a:r>
            <a:r>
              <a:rPr lang="nl-BE" sz="1400" b="0" i="0" dirty="0">
                <a:solidFill>
                  <a:srgbClr val="000000"/>
                </a:solidFill>
                <a:effectLst/>
                <a:latin typeface="Segoe UI"/>
                <a:cs typeface="Segoe UI"/>
              </a:rPr>
              <a:t> </a:t>
            </a:r>
            <a:endParaRPr lang="nl-BE" sz="1400" b="0" i="0">
              <a:solidFill>
                <a:srgbClr val="000000"/>
              </a:solidFill>
              <a:effectLst/>
              <a:latin typeface="Segoe UI"/>
              <a:ea typeface="verdana"/>
              <a:cs typeface="Segoe UI"/>
            </a:endParaRPr>
          </a:p>
          <a:p>
            <a:pPr algn="l" rtl="0" fontAlgn="base">
              <a:buFont typeface="Arial" panose="020B0604020202020204" pitchFamily="34" charset="0"/>
              <a:buChar char="•"/>
            </a:pPr>
            <a:r>
              <a:rPr lang="nl-BE" sz="1400" b="0" i="1" u="sng" strike="noStrike" dirty="0">
                <a:solidFill>
                  <a:srgbClr val="0000FF"/>
                </a:solidFill>
                <a:effectLst/>
                <a:latin typeface="Segoe UI"/>
                <a:cs typeface="Segoe UI"/>
                <a:hlinkClick r:id="rId16"/>
              </a:rPr>
              <a:t>Freie Krankenkasse</a:t>
            </a:r>
            <a:r>
              <a:rPr lang="nl-BE" sz="1400" b="0" i="1" dirty="0">
                <a:solidFill>
                  <a:srgbClr val="000000"/>
                </a:solidFill>
                <a:effectLst/>
                <a:latin typeface="Segoe UI"/>
                <a:cs typeface="Segoe UI"/>
              </a:rPr>
              <a:t> (</a:t>
            </a:r>
            <a:r>
              <a:rPr lang="nl-BE" sz="1400" b="0" i="1" dirty="0" err="1">
                <a:solidFill>
                  <a:srgbClr val="000000"/>
                </a:solidFill>
                <a:effectLst/>
                <a:latin typeface="Segoe UI"/>
                <a:cs typeface="Segoe UI"/>
              </a:rPr>
              <a:t>uniquement</a:t>
            </a:r>
            <a:r>
              <a:rPr lang="nl-BE" sz="1400" b="0" i="1" dirty="0">
                <a:solidFill>
                  <a:srgbClr val="000000"/>
                </a:solidFill>
                <a:effectLst/>
                <a:latin typeface="Segoe UI"/>
                <a:cs typeface="Segoe UI"/>
              </a:rPr>
              <a:t> pour la </a:t>
            </a:r>
            <a:r>
              <a:rPr lang="nl-BE" sz="1400" b="0" i="1" dirty="0" err="1">
                <a:solidFill>
                  <a:srgbClr val="000000"/>
                </a:solidFill>
                <a:effectLst/>
                <a:latin typeface="Segoe UI"/>
                <a:cs typeface="Segoe UI"/>
              </a:rPr>
              <a:t>province</a:t>
            </a:r>
            <a:r>
              <a:rPr lang="nl-BE" sz="1400" b="0" i="1" dirty="0">
                <a:solidFill>
                  <a:srgbClr val="000000"/>
                </a:solidFill>
                <a:effectLst/>
                <a:latin typeface="Segoe UI"/>
                <a:cs typeface="Segoe UI"/>
              </a:rPr>
              <a:t> de Liège)</a:t>
            </a:r>
            <a:r>
              <a:rPr lang="nl-BE" sz="1400" b="0" i="0" dirty="0">
                <a:solidFill>
                  <a:srgbClr val="000000"/>
                </a:solidFill>
                <a:effectLst/>
                <a:latin typeface="Segoe UI"/>
                <a:cs typeface="Segoe UI"/>
              </a:rPr>
              <a:t> </a:t>
            </a:r>
            <a:endParaRPr lang="nl-BE" sz="1400" b="0" i="0">
              <a:solidFill>
                <a:srgbClr val="000000"/>
              </a:solidFill>
              <a:effectLst/>
              <a:latin typeface="Segoe UI"/>
              <a:ea typeface="verdana"/>
              <a:cs typeface="Segoe UI"/>
            </a:endParaRPr>
          </a:p>
          <a:p>
            <a:pPr algn="l" rtl="0" fontAlgn="base">
              <a:buFont typeface="Arial" panose="020B0604020202020204" pitchFamily="34" charset="0"/>
              <a:buChar char="•"/>
            </a:pPr>
            <a:r>
              <a:rPr lang="nl-BE" sz="1400" b="0" i="1" u="sng" strike="noStrike" dirty="0">
                <a:solidFill>
                  <a:srgbClr val="0000FF"/>
                </a:solidFill>
                <a:effectLst/>
                <a:latin typeface="Segoe UI"/>
                <a:cs typeface="Segoe UI"/>
                <a:hlinkClick r:id="rId17"/>
              </a:rPr>
              <a:t>Hulpkas</a:t>
            </a:r>
            <a:r>
              <a:rPr lang="nl-BE" sz="1400" b="0" i="1" dirty="0">
                <a:solidFill>
                  <a:srgbClr val="000000"/>
                </a:solidFill>
                <a:effectLst/>
                <a:latin typeface="Segoe UI"/>
                <a:cs typeface="Segoe UI"/>
              </a:rPr>
              <a:t> / </a:t>
            </a:r>
            <a:r>
              <a:rPr lang="nl-BE" sz="1400" b="0" i="1" u="sng" strike="noStrike" dirty="0">
                <a:solidFill>
                  <a:srgbClr val="0000FF"/>
                </a:solidFill>
                <a:effectLst/>
                <a:latin typeface="Segoe UI"/>
                <a:cs typeface="Segoe UI"/>
                <a:hlinkClick r:id="rId18"/>
              </a:rPr>
              <a:t>Caami</a:t>
            </a:r>
            <a:r>
              <a:rPr lang="nl-BE" sz="1400" b="0" i="0" dirty="0">
                <a:solidFill>
                  <a:srgbClr val="000000"/>
                </a:solidFill>
                <a:effectLst/>
                <a:latin typeface="Segoe UI"/>
                <a:cs typeface="Segoe UI"/>
              </a:rPr>
              <a:t> </a:t>
            </a:r>
          </a:p>
          <a:p>
            <a:pPr marL="0" indent="0">
              <a:buNone/>
            </a:pPr>
            <a:endParaRPr lang="nl-BE" sz="1800" dirty="0">
              <a:solidFill>
                <a:srgbClr val="949DBC"/>
              </a:solidFill>
              <a:cs typeface="Arial" panose="020B0604020202020204" pitchFamily="34" charset="0"/>
            </a:endParaRPr>
          </a:p>
        </p:txBody>
      </p:sp>
      <p:sp>
        <p:nvSpPr>
          <p:cNvPr id="7" name="Rectangle 6">
            <a:extLst>
              <a:ext uri="{FF2B5EF4-FFF2-40B4-BE49-F238E27FC236}">
                <a16:creationId xmlns:a16="http://schemas.microsoft.com/office/drawing/2014/main" id="{A1663527-3622-461E-9E50-5C07CFA16F59}"/>
              </a:ext>
            </a:extLst>
          </p:cNvPr>
          <p:cNvSpPr/>
          <p:nvPr/>
        </p:nvSpPr>
        <p:spPr>
          <a:xfrm>
            <a:off x="3175" y="6400800"/>
            <a:ext cx="12188825" cy="457200"/>
          </a:xfrm>
          <a:prstGeom prst="rect">
            <a:avLst/>
          </a:prstGeom>
          <a:solidFill>
            <a:srgbClr val="707CA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nl-BE" dirty="0"/>
          </a:p>
        </p:txBody>
      </p:sp>
      <p:sp>
        <p:nvSpPr>
          <p:cNvPr id="11" name="Tekstvak 10">
            <a:extLst>
              <a:ext uri="{FF2B5EF4-FFF2-40B4-BE49-F238E27FC236}">
                <a16:creationId xmlns:a16="http://schemas.microsoft.com/office/drawing/2014/main" id="{8B2513B0-A73F-4FC4-9A4B-21AF2282318B}"/>
              </a:ext>
            </a:extLst>
          </p:cNvPr>
          <p:cNvSpPr txBox="1"/>
          <p:nvPr/>
        </p:nvSpPr>
        <p:spPr>
          <a:xfrm>
            <a:off x="6667500" y="1652653"/>
            <a:ext cx="4857750" cy="4524315"/>
          </a:xfrm>
          <a:prstGeom prst="rect">
            <a:avLst/>
          </a:prstGeom>
          <a:noFill/>
        </p:spPr>
        <p:txBody>
          <a:bodyPr wrap="square">
            <a:spAutoFit/>
          </a:bodyPr>
          <a:lstStyle/>
          <a:p>
            <a:r>
              <a:rPr lang="nl-BE" dirty="0">
                <a:solidFill>
                  <a:srgbClr val="949DBC"/>
                </a:solidFill>
                <a:latin typeface="+mj-lt"/>
                <a:cs typeface="Arial" panose="020B0604020202020204" pitchFamily="34" charset="0"/>
              </a:rPr>
              <a:t>Deze mutualiteiten hebben een samenwerking afgesproken omtrent de inschrijvingen, het voorzien van </a:t>
            </a:r>
            <a:r>
              <a:rPr lang="nl-BE" dirty="0" err="1">
                <a:solidFill>
                  <a:srgbClr val="949DBC"/>
                </a:solidFill>
                <a:latin typeface="+mj-lt"/>
                <a:cs typeface="Arial" panose="020B0604020202020204" pitchFamily="34" charset="0"/>
              </a:rPr>
              <a:t>webinars</a:t>
            </a:r>
            <a:r>
              <a:rPr lang="nl-BE" dirty="0">
                <a:solidFill>
                  <a:srgbClr val="949DBC"/>
                </a:solidFill>
                <a:latin typeface="+mj-lt"/>
                <a:cs typeface="Arial" panose="020B0604020202020204" pitchFamily="34" charset="0"/>
              </a:rPr>
              <a:t> … </a:t>
            </a:r>
          </a:p>
          <a:p>
            <a:endParaRPr lang="nl-BE" dirty="0">
              <a:solidFill>
                <a:srgbClr val="949DBC"/>
              </a:solidFill>
              <a:latin typeface="+mj-lt"/>
              <a:cs typeface="Arial" panose="020B0604020202020204" pitchFamily="34" charset="0"/>
            </a:endParaRPr>
          </a:p>
          <a:p>
            <a:r>
              <a:rPr lang="nl-BE" dirty="0">
                <a:solidFill>
                  <a:srgbClr val="949DBC"/>
                </a:solidFill>
                <a:latin typeface="+mj-lt"/>
                <a:cs typeface="Arial" panose="020B0604020202020204" pitchFamily="34" charset="0"/>
              </a:rPr>
              <a:t>Als eerste stap voorzien we een gezamenlijke mailing naar de lokale besturen aan de hand van 2 pistes :</a:t>
            </a:r>
          </a:p>
          <a:p>
            <a:pPr marL="285750" indent="-285750">
              <a:buFont typeface="Arial" panose="020B0604020202020204" pitchFamily="34" charset="0"/>
              <a:buChar char="•"/>
            </a:pPr>
            <a:r>
              <a:rPr lang="nl-BE" dirty="0">
                <a:solidFill>
                  <a:srgbClr val="949DBC"/>
                </a:solidFill>
                <a:latin typeface="+mj-lt"/>
                <a:cs typeface="Arial" panose="020B0604020202020204" pitchFamily="34" charset="0"/>
              </a:rPr>
              <a:t>Regionale mailing naar de </a:t>
            </a:r>
            <a:r>
              <a:rPr lang="nl-BE" dirty="0" err="1">
                <a:solidFill>
                  <a:srgbClr val="949DBC"/>
                </a:solidFill>
                <a:latin typeface="+mj-lt"/>
                <a:cs typeface="Arial" panose="020B0604020202020204" pitchFamily="34" charset="0"/>
              </a:rPr>
              <a:t>OCMW’s</a:t>
            </a:r>
            <a:r>
              <a:rPr lang="nl-BE" dirty="0">
                <a:solidFill>
                  <a:srgbClr val="949DBC"/>
                </a:solidFill>
                <a:latin typeface="+mj-lt"/>
                <a:cs typeface="Arial" panose="020B0604020202020204" pitchFamily="34" charset="0"/>
              </a:rPr>
              <a:t> met praktische aanpak van inschrijvingen</a:t>
            </a:r>
          </a:p>
          <a:p>
            <a:pPr marL="285750" indent="-285750">
              <a:buFont typeface="Arial" panose="020B0604020202020204" pitchFamily="34" charset="0"/>
              <a:buChar char="•"/>
            </a:pPr>
            <a:r>
              <a:rPr lang="nl-BE" dirty="0">
                <a:solidFill>
                  <a:srgbClr val="949DBC"/>
                </a:solidFill>
                <a:latin typeface="+mj-lt"/>
                <a:cs typeface="Arial" panose="020B0604020202020204" pitchFamily="34" charset="0"/>
              </a:rPr>
              <a:t>Algemene mailing naar VVSG, </a:t>
            </a:r>
            <a:r>
              <a:rPr lang="nl-BE" dirty="0" err="1">
                <a:solidFill>
                  <a:srgbClr val="949DBC"/>
                </a:solidFill>
                <a:latin typeface="+mj-lt"/>
                <a:cs typeface="Arial" panose="020B0604020202020204" pitchFamily="34" charset="0"/>
              </a:rPr>
              <a:t>Brulocalis</a:t>
            </a:r>
            <a:r>
              <a:rPr lang="nl-BE" dirty="0">
                <a:solidFill>
                  <a:srgbClr val="949DBC"/>
                </a:solidFill>
                <a:latin typeface="+mj-lt"/>
                <a:cs typeface="Arial" panose="020B0604020202020204" pitchFamily="34" charset="0"/>
              </a:rPr>
              <a:t> en UVCW om ook de lokale besturen maximaal te bereiken</a:t>
            </a:r>
          </a:p>
          <a:p>
            <a:endParaRPr lang="nl-BE" dirty="0">
              <a:solidFill>
                <a:srgbClr val="949DBC"/>
              </a:solidFill>
              <a:latin typeface="+mj-lt"/>
              <a:cs typeface="Arial" panose="020B0604020202020204" pitchFamily="34" charset="0"/>
            </a:endParaRPr>
          </a:p>
          <a:p>
            <a:r>
              <a:rPr lang="nl-BE" dirty="0">
                <a:solidFill>
                  <a:srgbClr val="949DBC"/>
                </a:solidFill>
                <a:latin typeface="+mj-lt"/>
                <a:cs typeface="Arial" panose="020B0604020202020204" pitchFamily="34" charset="0"/>
              </a:rPr>
              <a:t>In een latere fase werken we samen om </a:t>
            </a:r>
            <a:r>
              <a:rPr lang="nl-BE" dirty="0" err="1">
                <a:solidFill>
                  <a:srgbClr val="949DBC"/>
                </a:solidFill>
                <a:latin typeface="+mj-lt"/>
                <a:cs typeface="Arial" panose="020B0604020202020204" pitchFamily="34" charset="0"/>
              </a:rPr>
              <a:t>webinars</a:t>
            </a:r>
            <a:r>
              <a:rPr lang="nl-BE" dirty="0">
                <a:solidFill>
                  <a:srgbClr val="949DBC"/>
                </a:solidFill>
                <a:latin typeface="+mj-lt"/>
                <a:cs typeface="Arial" panose="020B0604020202020204" pitchFamily="34" charset="0"/>
              </a:rPr>
              <a:t> en een gezamenlijke FAQ te voorzien voor verschillende doelgroepen.           </a:t>
            </a:r>
            <a:r>
              <a:rPr lang="nl-BE" dirty="0">
                <a:solidFill>
                  <a:srgbClr val="949DBC"/>
                </a:solidFill>
                <a:cs typeface="Arial" panose="020B0604020202020204" pitchFamily="34" charset="0"/>
              </a:rPr>
              <a:t>	</a:t>
            </a:r>
          </a:p>
        </p:txBody>
      </p:sp>
      <p:sp>
        <p:nvSpPr>
          <p:cNvPr id="12" name="Rectangle 5">
            <a:extLst>
              <a:ext uri="{FF2B5EF4-FFF2-40B4-BE49-F238E27FC236}">
                <a16:creationId xmlns:a16="http://schemas.microsoft.com/office/drawing/2014/main" id="{FD87D78E-9CFB-427C-AA02-C09CCAFC14B9}"/>
              </a:ext>
            </a:extLst>
          </p:cNvPr>
          <p:cNvSpPr/>
          <p:nvPr/>
        </p:nvSpPr>
        <p:spPr>
          <a:xfrm>
            <a:off x="15" y="6334316"/>
            <a:ext cx="12188825" cy="64008"/>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sp>
      <p:cxnSp>
        <p:nvCxnSpPr>
          <p:cNvPr id="13" name="Straight Connector 9">
            <a:extLst>
              <a:ext uri="{FF2B5EF4-FFF2-40B4-BE49-F238E27FC236}">
                <a16:creationId xmlns:a16="http://schemas.microsoft.com/office/drawing/2014/main" id="{A72D38F2-73DE-4CD1-A4C2-D453B1A1BF19}"/>
              </a:ext>
            </a:extLst>
          </p:cNvPr>
          <p:cNvCxnSpPr/>
          <p:nvPr/>
        </p:nvCxnSpPr>
        <p:spPr>
          <a:xfrm>
            <a:off x="533259" y="1507340"/>
            <a:ext cx="1096365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7462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2B8F35B7-67BC-4F92-94B0-85FF67382489}"/>
              </a:ext>
            </a:extLst>
          </p:cNvPr>
          <p:cNvSpPr>
            <a:spLocks noGrp="1"/>
          </p:cNvSpPr>
          <p:nvPr>
            <p:ph type="title"/>
          </p:nvPr>
        </p:nvSpPr>
        <p:spPr>
          <a:xfrm>
            <a:off x="442913" y="757032"/>
            <a:ext cx="11306175" cy="706778"/>
          </a:xfrm>
        </p:spPr>
        <p:txBody>
          <a:bodyPr>
            <a:noAutofit/>
          </a:bodyPr>
          <a:lstStyle/>
          <a:p>
            <a:r>
              <a:rPr lang="nl-BE" sz="4800" b="1" dirty="0">
                <a:solidFill>
                  <a:srgbClr val="707CA6"/>
                </a:solidFill>
              </a:rPr>
              <a:t>Wie heeft recht op statuut tijdelijke bescherming?</a:t>
            </a:r>
          </a:p>
        </p:txBody>
      </p:sp>
      <p:sp>
        <p:nvSpPr>
          <p:cNvPr id="5" name="Tijdelijke aanduiding voor inhoud 2">
            <a:extLst>
              <a:ext uri="{FF2B5EF4-FFF2-40B4-BE49-F238E27FC236}">
                <a16:creationId xmlns:a16="http://schemas.microsoft.com/office/drawing/2014/main" id="{E8F690B1-A2F2-41C5-8BF0-A698F2F360AA}"/>
              </a:ext>
            </a:extLst>
          </p:cNvPr>
          <p:cNvSpPr>
            <a:spLocks noGrp="1"/>
          </p:cNvSpPr>
          <p:nvPr>
            <p:ph idx="1"/>
          </p:nvPr>
        </p:nvSpPr>
        <p:spPr>
          <a:xfrm>
            <a:off x="442913" y="2152649"/>
            <a:ext cx="11306175" cy="4454871"/>
          </a:xfrm>
        </p:spPr>
        <p:txBody>
          <a:bodyPr vert="horz" lIns="90000" tIns="45720" rIns="91440" bIns="45720" rtlCol="0" anchor="t">
            <a:normAutofit/>
          </a:bodyPr>
          <a:lstStyle/>
          <a:p>
            <a:r>
              <a:rPr lang="nl-BE" sz="2000" dirty="0">
                <a:solidFill>
                  <a:srgbClr val="949DBC"/>
                </a:solidFill>
                <a:effectLst/>
                <a:latin typeface="+mj-lt"/>
                <a:ea typeface="Calibri" panose="020F0502020204030204" pitchFamily="34" charset="0"/>
                <a:cs typeface="Times New Roman"/>
              </a:rPr>
              <a:t>Onder Oekraïense vluchteling verstaan we:</a:t>
            </a:r>
          </a:p>
          <a:p>
            <a:pPr lvl="1"/>
            <a:r>
              <a:rPr lang="nl-BE" sz="2000" dirty="0">
                <a:solidFill>
                  <a:srgbClr val="949DBC"/>
                </a:solidFill>
                <a:latin typeface="+mj-lt"/>
                <a:ea typeface="Calibri" panose="020F0502020204030204" pitchFamily="34" charset="0"/>
                <a:cs typeface="Times New Roman"/>
              </a:rPr>
              <a:t>Alle </a:t>
            </a:r>
            <a:r>
              <a:rPr lang="nl-BE" sz="2000" dirty="0">
                <a:solidFill>
                  <a:srgbClr val="949DBC"/>
                </a:solidFill>
                <a:latin typeface="+mj-lt"/>
              </a:rPr>
              <a:t>Oekraïense onderdanen en hun gezinsleden die vóór 24 februari 2022 in Oekraïne hun hoofdverblijfplaats hadden. </a:t>
            </a:r>
            <a:endParaRPr lang="nl-BE" sz="2000" dirty="0">
              <a:solidFill>
                <a:srgbClr val="949DBC"/>
              </a:solidFill>
              <a:latin typeface="+mj-lt"/>
              <a:cs typeface="Arial"/>
            </a:endParaRPr>
          </a:p>
          <a:p>
            <a:pPr lvl="1"/>
            <a:r>
              <a:rPr lang="nl-BE" sz="2000" dirty="0">
                <a:solidFill>
                  <a:srgbClr val="949DBC"/>
                </a:solidFill>
                <a:latin typeface="+mj-lt"/>
              </a:rPr>
              <a:t>Alsook staatlozen en onderdanen van andere derde landen dan Oekraïne, die vóór 24 februari 2022 in Oekraïne internationale bescherming of daarmee gelijkgestelde nationale bescherming genoten, en hun gezinsleden die vóór 24 februari 2022 hun hoofdverblijfplaats in Oekraïne hadden.</a:t>
            </a:r>
            <a:endParaRPr lang="nl-BE" sz="2000" dirty="0">
              <a:solidFill>
                <a:srgbClr val="949DBC"/>
              </a:solidFill>
              <a:latin typeface="+mj-lt"/>
              <a:cs typeface="Arial"/>
            </a:endParaRPr>
          </a:p>
          <a:p>
            <a:pPr marL="457200" lvl="1" indent="0">
              <a:buNone/>
            </a:pPr>
            <a:endParaRPr lang="nl-BE" sz="2000" dirty="0">
              <a:solidFill>
                <a:srgbClr val="949DBC"/>
              </a:solidFill>
              <a:effectLst/>
              <a:latin typeface="+mj-lt"/>
              <a:ea typeface="Calibri" panose="020F0502020204030204" pitchFamily="34" charset="0"/>
              <a:cs typeface="Times New Roman" panose="02020603050405020304" pitchFamily="18" charset="0"/>
            </a:endParaRPr>
          </a:p>
          <a:p>
            <a:r>
              <a:rPr lang="nl-BE" sz="2000" dirty="0">
                <a:solidFill>
                  <a:srgbClr val="949DBC"/>
                </a:solidFill>
                <a:effectLst/>
                <a:latin typeface="+mj-lt"/>
                <a:ea typeface="Calibri" panose="020F0502020204030204" pitchFamily="34" charset="0"/>
                <a:cs typeface="Times New Roman"/>
              </a:rPr>
              <a:t>Een Oekraïense vluchteling heeft </a:t>
            </a:r>
            <a:r>
              <a:rPr lang="nl-BE" sz="2000" b="1" dirty="0">
                <a:solidFill>
                  <a:srgbClr val="949DBC"/>
                </a:solidFill>
                <a:effectLst/>
                <a:latin typeface="+mj-lt"/>
                <a:ea typeface="Calibri" panose="020F0502020204030204" pitchFamily="34" charset="0"/>
                <a:cs typeface="Times New Roman"/>
              </a:rPr>
              <a:t>recht op tijdelijke bescherming in Europa. </a:t>
            </a:r>
            <a:r>
              <a:rPr lang="nl-BE" sz="2000" dirty="0">
                <a:solidFill>
                  <a:srgbClr val="949DBC"/>
                </a:solidFill>
                <a:effectLst/>
                <a:latin typeface="+mj-lt"/>
                <a:ea typeface="Calibri" panose="020F0502020204030204" pitchFamily="34" charset="0"/>
                <a:cs typeface="Times New Roman"/>
                <a:hlinkClick r:id="rId2"/>
              </a:rPr>
              <a:t>(</a:t>
            </a:r>
            <a:r>
              <a:rPr lang="nl-BE" sz="2000" dirty="0">
                <a:solidFill>
                  <a:srgbClr val="949DBC"/>
                </a:solidFill>
                <a:latin typeface="+mj-lt"/>
                <a:hlinkClick r:id="rId2"/>
              </a:rPr>
              <a:t>Tijdelijke besc</a:t>
            </a:r>
            <a:r>
              <a:rPr lang="nl-BE" sz="2000" dirty="0">
                <a:solidFill>
                  <a:srgbClr val="949DBC"/>
                </a:solidFill>
                <a:latin typeface="+mj-lt"/>
                <a:cs typeface="Times New Roman"/>
                <a:hlinkClick r:id="rId2"/>
              </a:rPr>
              <a:t>her</a:t>
            </a:r>
            <a:r>
              <a:rPr lang="nl-BE" sz="2000" dirty="0">
                <a:solidFill>
                  <a:srgbClr val="949DBC"/>
                </a:solidFill>
                <a:latin typeface="+mj-lt"/>
                <a:hlinkClick r:id="rId2"/>
              </a:rPr>
              <a:t>ming | IBZ)</a:t>
            </a:r>
            <a:endParaRPr lang="nl-BE" sz="2000" dirty="0">
              <a:solidFill>
                <a:srgbClr val="949DBC"/>
              </a:solidFill>
              <a:latin typeface="+mj-lt"/>
            </a:endParaRPr>
          </a:p>
          <a:p>
            <a:pPr marL="0" indent="0">
              <a:buNone/>
            </a:pPr>
            <a:endParaRPr lang="nl-BE" dirty="0"/>
          </a:p>
        </p:txBody>
      </p:sp>
      <p:pic>
        <p:nvPicPr>
          <p:cNvPr id="6" name="Picture 2" descr="Nationaal Intermutualistisch College (NIC)">
            <a:extLst>
              <a:ext uri="{FF2B5EF4-FFF2-40B4-BE49-F238E27FC236}">
                <a16:creationId xmlns:a16="http://schemas.microsoft.com/office/drawing/2014/main" id="{5D24D12E-98B9-45FF-9198-EECA0C5C4A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04780" y="13338"/>
            <a:ext cx="1701800" cy="727326"/>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61EC2EE0-9260-46A3-A0AD-2F08F5C1C8A3}"/>
              </a:ext>
            </a:extLst>
          </p:cNvPr>
          <p:cNvSpPr/>
          <p:nvPr/>
        </p:nvSpPr>
        <p:spPr>
          <a:xfrm>
            <a:off x="3175" y="6400800"/>
            <a:ext cx="12188825" cy="457200"/>
          </a:xfrm>
          <a:prstGeom prst="rect">
            <a:avLst/>
          </a:prstGeom>
          <a:solidFill>
            <a:srgbClr val="707CA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nl-BE" dirty="0"/>
          </a:p>
        </p:txBody>
      </p:sp>
      <p:sp>
        <p:nvSpPr>
          <p:cNvPr id="9" name="Rectangle 5">
            <a:extLst>
              <a:ext uri="{FF2B5EF4-FFF2-40B4-BE49-F238E27FC236}">
                <a16:creationId xmlns:a16="http://schemas.microsoft.com/office/drawing/2014/main" id="{1ED0A17C-DD9F-448C-824D-CC7286F0DE15}"/>
              </a:ext>
            </a:extLst>
          </p:cNvPr>
          <p:cNvSpPr/>
          <p:nvPr/>
        </p:nvSpPr>
        <p:spPr>
          <a:xfrm>
            <a:off x="15" y="6334316"/>
            <a:ext cx="12188825" cy="64008"/>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sp>
      <p:cxnSp>
        <p:nvCxnSpPr>
          <p:cNvPr id="10" name="Straight Connector 9">
            <a:extLst>
              <a:ext uri="{FF2B5EF4-FFF2-40B4-BE49-F238E27FC236}">
                <a16:creationId xmlns:a16="http://schemas.microsoft.com/office/drawing/2014/main" id="{878E93A9-6494-4487-964D-B23C33E1C7DD}"/>
              </a:ext>
            </a:extLst>
          </p:cNvPr>
          <p:cNvCxnSpPr/>
          <p:nvPr/>
        </p:nvCxnSpPr>
        <p:spPr>
          <a:xfrm>
            <a:off x="533259" y="1793090"/>
            <a:ext cx="1096365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6662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500"/>
                                        <p:tgtEl>
                                          <p:spTgt spid="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5">
                                            <p:txEl>
                                              <p:pRg st="4" end="4"/>
                                            </p:txEl>
                                          </p:spTgt>
                                        </p:tgtEl>
                                        <p:attrNameLst>
                                          <p:attrName>style.visibility</p:attrName>
                                        </p:attrNameLst>
                                      </p:cBhvr>
                                      <p:to>
                                        <p:strVal val="visible"/>
                                      </p:to>
                                    </p:set>
                                    <p:animEffect transition="in" filter="fade">
                                      <p:cBhvr>
                                        <p:cTn id="18"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8CAD27AE-C3F4-4559-8FEB-8F4E47C9BF7F}"/>
              </a:ext>
            </a:extLst>
          </p:cNvPr>
          <p:cNvSpPr>
            <a:spLocks noGrp="1"/>
          </p:cNvSpPr>
          <p:nvPr>
            <p:ph type="title"/>
          </p:nvPr>
        </p:nvSpPr>
        <p:spPr>
          <a:xfrm>
            <a:off x="442913" y="757032"/>
            <a:ext cx="11306175" cy="706778"/>
          </a:xfrm>
        </p:spPr>
        <p:txBody>
          <a:bodyPr>
            <a:noAutofit/>
          </a:bodyPr>
          <a:lstStyle/>
          <a:p>
            <a:r>
              <a:rPr lang="nl-BE" sz="4800" b="1" dirty="0">
                <a:solidFill>
                  <a:srgbClr val="707CA6"/>
                </a:solidFill>
              </a:rPr>
              <a:t>Hoe vraag je dit statuut van tijdelijke bescherming aan?</a:t>
            </a:r>
          </a:p>
        </p:txBody>
      </p:sp>
      <p:sp>
        <p:nvSpPr>
          <p:cNvPr id="5" name="Tijdelijke aanduiding voor inhoud 2">
            <a:extLst>
              <a:ext uri="{FF2B5EF4-FFF2-40B4-BE49-F238E27FC236}">
                <a16:creationId xmlns:a16="http://schemas.microsoft.com/office/drawing/2014/main" id="{3D3CE4D2-0617-431A-A043-E38ECF3F22DC}"/>
              </a:ext>
            </a:extLst>
          </p:cNvPr>
          <p:cNvSpPr>
            <a:spLocks noGrp="1"/>
          </p:cNvSpPr>
          <p:nvPr>
            <p:ph idx="1"/>
          </p:nvPr>
        </p:nvSpPr>
        <p:spPr>
          <a:xfrm>
            <a:off x="442913" y="2152649"/>
            <a:ext cx="11306175" cy="4454871"/>
          </a:xfrm>
        </p:spPr>
        <p:txBody>
          <a:bodyPr vert="horz" lIns="90000" tIns="45720" rIns="91440" bIns="45720" rtlCol="0" anchor="t">
            <a:normAutofit/>
          </a:bodyPr>
          <a:lstStyle/>
          <a:p>
            <a:pPr algn="l" fontAlgn="base"/>
            <a:r>
              <a:rPr lang="nl-BE" sz="2000" dirty="0">
                <a:solidFill>
                  <a:srgbClr val="949DBC"/>
                </a:solidFill>
                <a:effectLst/>
                <a:latin typeface="+mj-lt"/>
                <a:ea typeface="Calibri" panose="020F0502020204030204" pitchFamily="34" charset="0"/>
                <a:cs typeface="Times New Roman"/>
              </a:rPr>
              <a:t>Elke vluchteling uit Oekraïne dient zich te registreren bij de Dienst Vreemdelingenzaken in Paleis 8 op de </a:t>
            </a:r>
            <a:r>
              <a:rPr lang="nl-BE" sz="2000" dirty="0" err="1">
                <a:solidFill>
                  <a:srgbClr val="949DBC"/>
                </a:solidFill>
                <a:effectLst/>
                <a:latin typeface="+mj-lt"/>
                <a:ea typeface="Calibri" panose="020F0502020204030204" pitchFamily="34" charset="0"/>
                <a:cs typeface="Times New Roman"/>
              </a:rPr>
              <a:t>Heizel</a:t>
            </a:r>
            <a:r>
              <a:rPr lang="nl-BE" sz="2000" dirty="0">
                <a:solidFill>
                  <a:srgbClr val="949DBC"/>
                </a:solidFill>
                <a:effectLst/>
                <a:latin typeface="+mj-lt"/>
                <a:ea typeface="Calibri" panose="020F0502020204030204" pitchFamily="34" charset="0"/>
                <a:cs typeface="Times New Roman"/>
              </a:rPr>
              <a:t>. Op deze manier verwerven ze het recht op tijdelijke bescherming. </a:t>
            </a:r>
            <a:r>
              <a:rPr lang="nl-BE" sz="2000" dirty="0">
                <a:solidFill>
                  <a:srgbClr val="949DBC"/>
                </a:solidFill>
                <a:latin typeface="+mj-lt"/>
                <a:hlinkClick r:id="rId2"/>
              </a:rPr>
              <a:t>(Registratiecentrum | IBZ</a:t>
            </a:r>
            <a:r>
              <a:rPr lang="nl-BE" sz="2000" dirty="0">
                <a:solidFill>
                  <a:srgbClr val="949DBC"/>
                </a:solidFill>
                <a:latin typeface="+mj-lt"/>
                <a:cs typeface="Arial" panose="020B0604020202020204" pitchFamily="34" charset="0"/>
                <a:hlinkClick r:id="rId2"/>
              </a:rPr>
              <a:t>)</a:t>
            </a:r>
            <a:endParaRPr lang="nl-BE" sz="2000" dirty="0">
              <a:solidFill>
                <a:srgbClr val="949DBC"/>
              </a:solidFill>
              <a:latin typeface="+mj-lt"/>
            </a:endParaRPr>
          </a:p>
          <a:p>
            <a:r>
              <a:rPr lang="nl-BE" sz="2000" dirty="0">
                <a:solidFill>
                  <a:srgbClr val="949DBC"/>
                </a:solidFill>
                <a:effectLst/>
                <a:latin typeface="+mj-lt"/>
                <a:ea typeface="Calibri" panose="020F0502020204030204" pitchFamily="34" charset="0"/>
                <a:cs typeface="Times New Roman"/>
              </a:rPr>
              <a:t>De registratie gebeurt op basis van de volgende documenten:</a:t>
            </a:r>
          </a:p>
          <a:p>
            <a:pPr lvl="1"/>
            <a:r>
              <a:rPr lang="nl-BE" sz="1600" dirty="0">
                <a:solidFill>
                  <a:srgbClr val="949DBC"/>
                </a:solidFill>
                <a:effectLst/>
                <a:latin typeface="+mj-lt"/>
                <a:ea typeface="Calibri" panose="020F0502020204030204" pitchFamily="34" charset="0"/>
                <a:cs typeface="Times New Roman"/>
              </a:rPr>
              <a:t>een bewijs van identiteit met foto en biometrische gegevens</a:t>
            </a:r>
          </a:p>
          <a:p>
            <a:pPr lvl="1"/>
            <a:r>
              <a:rPr lang="nl-BE" sz="1600" dirty="0">
                <a:solidFill>
                  <a:srgbClr val="949DBC"/>
                </a:solidFill>
                <a:effectLst/>
                <a:latin typeface="+mj-lt"/>
                <a:ea typeface="Calibri" panose="020F0502020204030204" pitchFamily="34" charset="0"/>
                <a:cs typeface="Times New Roman"/>
              </a:rPr>
              <a:t>bewijzen van het statuut in Oekraïne en/of familieband (indien van toepassing).</a:t>
            </a:r>
          </a:p>
          <a:p>
            <a:pPr>
              <a:lnSpc>
                <a:spcPct val="100000"/>
              </a:lnSpc>
            </a:pPr>
            <a:r>
              <a:rPr lang="nl-BE" sz="2000" dirty="0">
                <a:solidFill>
                  <a:srgbClr val="949DBC"/>
                </a:solidFill>
                <a:effectLst/>
                <a:latin typeface="+mj-lt"/>
                <a:ea typeface="Calibri" panose="020F0502020204030204" pitchFamily="34" charset="0"/>
                <a:cs typeface="Times New Roman"/>
              </a:rPr>
              <a:t>Oekraïners die ouder zijn dan 12 en geregistreerd zijn als tijdelijk ontheemde ontvangen van de gemeente waar ze verblijven een </a:t>
            </a:r>
            <a:r>
              <a:rPr lang="nl-BE" sz="2000" b="1" dirty="0">
                <a:solidFill>
                  <a:srgbClr val="949DBC"/>
                </a:solidFill>
                <a:effectLst/>
                <a:latin typeface="+mj-lt"/>
                <a:ea typeface="Calibri" panose="020F0502020204030204" pitchFamily="34" charset="0"/>
                <a:cs typeface="Times New Roman"/>
              </a:rPr>
              <a:t>verblijfskaart A </a:t>
            </a:r>
            <a:r>
              <a:rPr lang="nl-BE" sz="2000" dirty="0">
                <a:solidFill>
                  <a:srgbClr val="949DBC"/>
                </a:solidFill>
                <a:effectLst/>
                <a:latin typeface="+mj-lt"/>
                <a:ea typeface="Calibri" panose="020F0502020204030204" pitchFamily="34" charset="0"/>
                <a:cs typeface="Times New Roman"/>
              </a:rPr>
              <a:t>(beperkt verblijf - </a:t>
            </a:r>
            <a:r>
              <a:rPr lang="nl-BE" sz="2000" dirty="0">
                <a:latin typeface="+mj-lt"/>
                <a:cs typeface="Arial" panose="020B0604020202020204" pitchFamily="34" charset="0"/>
                <a:hlinkClick r:id="rId3"/>
              </a:rPr>
              <a:t>Verblijfsmogelijkheden en rechtspositie | Vlaanderen.be</a:t>
            </a:r>
            <a:r>
              <a:rPr lang="nl-BE" sz="2000" dirty="0">
                <a:solidFill>
                  <a:srgbClr val="949DBC"/>
                </a:solidFill>
                <a:effectLst/>
                <a:latin typeface="+mj-lt"/>
                <a:ea typeface="Calibri" panose="020F0502020204030204" pitchFamily="34" charset="0"/>
                <a:cs typeface="Times New Roman"/>
              </a:rPr>
              <a:t>). Zo zijn ze tijdelijk ingeschreven in het vreemdelingenregister,</a:t>
            </a:r>
          </a:p>
          <a:p>
            <a:pPr>
              <a:lnSpc>
                <a:spcPct val="100000"/>
              </a:lnSpc>
            </a:pPr>
            <a:r>
              <a:rPr lang="nl-BE" sz="2000" dirty="0">
                <a:solidFill>
                  <a:srgbClr val="949DBC"/>
                </a:solidFill>
                <a:effectLst/>
                <a:latin typeface="+mj-lt"/>
                <a:ea typeface="Calibri" panose="020F0502020204030204" pitchFamily="34" charset="0"/>
                <a:cs typeface="Times New Roman"/>
              </a:rPr>
              <a:t>Deze A-kaart is geldig gedurende 1 jaar vanaf de datum van de inwerkingstelling van de tijdelijke bescherming (d.w.z. van 04-03-2022 tot 04-03-2023). Deze geldigheidsduur kan verlengd worden voor 2 keer zes maanden tenzij de Raad van de Europese Unie een einde stelt aan de tijdelijke bescherming,</a:t>
            </a:r>
          </a:p>
          <a:p>
            <a:pPr marL="0" indent="0">
              <a:buNone/>
            </a:pPr>
            <a:endParaRPr lang="nl-BE" dirty="0"/>
          </a:p>
        </p:txBody>
      </p:sp>
      <p:pic>
        <p:nvPicPr>
          <p:cNvPr id="6" name="Picture 2" descr="Nationaal Intermutualistisch College (NIC)">
            <a:extLst>
              <a:ext uri="{FF2B5EF4-FFF2-40B4-BE49-F238E27FC236}">
                <a16:creationId xmlns:a16="http://schemas.microsoft.com/office/drawing/2014/main" id="{E8FB9EA7-5AD6-4305-93EF-58660A25643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04780" y="13338"/>
            <a:ext cx="1701800" cy="727326"/>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760E0DC5-8D5C-4D19-847E-2A317D82D2EC}"/>
              </a:ext>
            </a:extLst>
          </p:cNvPr>
          <p:cNvSpPr/>
          <p:nvPr/>
        </p:nvSpPr>
        <p:spPr>
          <a:xfrm>
            <a:off x="3175" y="6400800"/>
            <a:ext cx="12188825" cy="457200"/>
          </a:xfrm>
          <a:prstGeom prst="rect">
            <a:avLst/>
          </a:prstGeom>
          <a:solidFill>
            <a:srgbClr val="707CA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nl-BE" dirty="0"/>
          </a:p>
        </p:txBody>
      </p:sp>
      <p:sp>
        <p:nvSpPr>
          <p:cNvPr id="8" name="Rectangle 5">
            <a:extLst>
              <a:ext uri="{FF2B5EF4-FFF2-40B4-BE49-F238E27FC236}">
                <a16:creationId xmlns:a16="http://schemas.microsoft.com/office/drawing/2014/main" id="{CFFD3324-6943-4E61-9E49-543887E8BA82}"/>
              </a:ext>
            </a:extLst>
          </p:cNvPr>
          <p:cNvSpPr/>
          <p:nvPr/>
        </p:nvSpPr>
        <p:spPr>
          <a:xfrm>
            <a:off x="15" y="6334316"/>
            <a:ext cx="12188825" cy="64008"/>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sp>
      <p:cxnSp>
        <p:nvCxnSpPr>
          <p:cNvPr id="9" name="Straight Connector 9">
            <a:extLst>
              <a:ext uri="{FF2B5EF4-FFF2-40B4-BE49-F238E27FC236}">
                <a16:creationId xmlns:a16="http://schemas.microsoft.com/office/drawing/2014/main" id="{9637F0DA-6D74-4A26-ABD6-9D50B6D06BD0}"/>
              </a:ext>
            </a:extLst>
          </p:cNvPr>
          <p:cNvCxnSpPr/>
          <p:nvPr/>
        </p:nvCxnSpPr>
        <p:spPr>
          <a:xfrm>
            <a:off x="533259" y="1793090"/>
            <a:ext cx="1096365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0111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fade">
                                      <p:cBhvr>
                                        <p:cTn id="18" dur="500"/>
                                        <p:tgtEl>
                                          <p:spTgt spid="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fade">
                                      <p:cBhvr>
                                        <p:cTn id="23" dur="500"/>
                                        <p:tgtEl>
                                          <p:spTgt spid="5">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fade">
                                      <p:cBhvr>
                                        <p:cTn id="28"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95324318-BE8F-4687-8D08-82F9AA406EED}"/>
              </a:ext>
            </a:extLst>
          </p:cNvPr>
          <p:cNvSpPr>
            <a:spLocks noGrp="1"/>
          </p:cNvSpPr>
          <p:nvPr>
            <p:ph type="title"/>
          </p:nvPr>
        </p:nvSpPr>
        <p:spPr>
          <a:xfrm>
            <a:off x="442913" y="757032"/>
            <a:ext cx="11306175" cy="706778"/>
          </a:xfrm>
        </p:spPr>
        <p:txBody>
          <a:bodyPr>
            <a:noAutofit/>
          </a:bodyPr>
          <a:lstStyle/>
          <a:p>
            <a:r>
              <a:rPr lang="nl-BE" sz="4800" b="1" dirty="0">
                <a:solidFill>
                  <a:srgbClr val="707CA6"/>
                </a:solidFill>
              </a:rPr>
              <a:t>Wat zijn de rechten bij statuut van </a:t>
            </a:r>
            <a:br>
              <a:rPr lang="nl-BE" sz="4800" b="1" dirty="0">
                <a:solidFill>
                  <a:srgbClr val="707CA6"/>
                </a:solidFill>
              </a:rPr>
            </a:br>
            <a:r>
              <a:rPr lang="nl-BE" sz="4800" b="1" dirty="0">
                <a:solidFill>
                  <a:srgbClr val="707CA6"/>
                </a:solidFill>
              </a:rPr>
              <a:t>tijdelijke bescherming?</a:t>
            </a:r>
          </a:p>
        </p:txBody>
      </p:sp>
      <p:sp>
        <p:nvSpPr>
          <p:cNvPr id="5" name="Tijdelijke aanduiding voor inhoud 2">
            <a:extLst>
              <a:ext uri="{FF2B5EF4-FFF2-40B4-BE49-F238E27FC236}">
                <a16:creationId xmlns:a16="http://schemas.microsoft.com/office/drawing/2014/main" id="{2D32FE99-DDBE-4133-B2CA-B66F075ED6DA}"/>
              </a:ext>
            </a:extLst>
          </p:cNvPr>
          <p:cNvSpPr>
            <a:spLocks noGrp="1"/>
          </p:cNvSpPr>
          <p:nvPr>
            <p:ph idx="1"/>
          </p:nvPr>
        </p:nvSpPr>
        <p:spPr>
          <a:xfrm>
            <a:off x="442913" y="2152649"/>
            <a:ext cx="11306175" cy="4454871"/>
          </a:xfrm>
        </p:spPr>
        <p:txBody>
          <a:bodyPr vert="horz" lIns="90000" tIns="45720" rIns="91440" bIns="45720" rtlCol="0" anchor="t">
            <a:normAutofit/>
          </a:bodyPr>
          <a:lstStyle/>
          <a:p>
            <a:r>
              <a:rPr lang="nl-BE" sz="2000" dirty="0">
                <a:solidFill>
                  <a:srgbClr val="949DBC"/>
                </a:solidFill>
                <a:effectLst/>
                <a:latin typeface="+mj-lt"/>
                <a:ea typeface="Calibri" panose="020F0502020204030204" pitchFamily="34" charset="0"/>
                <a:cs typeface="Times New Roman"/>
              </a:rPr>
              <a:t>Oekraïense vluchtelingen hebben een statuut van tijdelijk bescherming. </a:t>
            </a:r>
            <a:r>
              <a:rPr lang="nl-BE" sz="2000" dirty="0">
                <a:solidFill>
                  <a:srgbClr val="949DBC"/>
                </a:solidFill>
                <a:effectLst/>
                <a:latin typeface="+mj-lt"/>
                <a:ea typeface="Calibri" panose="020F0502020204030204" pitchFamily="34" charset="0"/>
                <a:cs typeface="Times New Roman"/>
                <a:hlinkClick r:id="rId2"/>
              </a:rPr>
              <a:t>(Tijdelijke bescherming | IBZ)</a:t>
            </a:r>
            <a:endParaRPr lang="nl-BE" sz="2000" dirty="0">
              <a:solidFill>
                <a:srgbClr val="949DBC"/>
              </a:solidFill>
              <a:effectLst/>
              <a:latin typeface="+mj-lt"/>
              <a:ea typeface="Calibri" panose="020F0502020204030204" pitchFamily="34" charset="0"/>
              <a:cs typeface="Times New Roman"/>
            </a:endParaRPr>
          </a:p>
          <a:p>
            <a:r>
              <a:rPr lang="nl-BE" sz="2000" dirty="0">
                <a:solidFill>
                  <a:srgbClr val="949DBC"/>
                </a:solidFill>
                <a:effectLst/>
                <a:latin typeface="+mj-lt"/>
                <a:ea typeface="Calibri" panose="020F0502020204030204" pitchFamily="34" charset="0"/>
                <a:cs typeface="Times New Roman"/>
              </a:rPr>
              <a:t>Deze bescherming is geldig tot 04-03-2023. </a:t>
            </a:r>
          </a:p>
          <a:p>
            <a:r>
              <a:rPr lang="nl-BE" sz="2000" dirty="0">
                <a:solidFill>
                  <a:srgbClr val="949DBC"/>
                </a:solidFill>
                <a:effectLst/>
                <a:latin typeface="+mj-lt"/>
                <a:ea typeface="Calibri" panose="020F0502020204030204" pitchFamily="34" charset="0"/>
                <a:cs typeface="Times New Roman"/>
              </a:rPr>
              <a:t>Ze verwerven hierdoor volgende rechten: </a:t>
            </a:r>
            <a:r>
              <a:rPr lang="nl-BE" sz="2000" dirty="0">
                <a:solidFill>
                  <a:srgbClr val="949DBC"/>
                </a:solidFill>
                <a:effectLst/>
                <a:latin typeface="+mj-lt"/>
                <a:ea typeface="Calibri" panose="020F0502020204030204" pitchFamily="34" charset="0"/>
                <a:cs typeface="Times New Roman"/>
                <a:hlinkClick r:id="rId3"/>
              </a:rPr>
              <a:t>(Verblijfsmogelijkheden en rechtspositie | Vlaanderen.be)</a:t>
            </a:r>
            <a:endParaRPr lang="nl-BE" sz="2000" dirty="0">
              <a:solidFill>
                <a:srgbClr val="949DBC"/>
              </a:solidFill>
              <a:effectLst/>
              <a:latin typeface="+mj-lt"/>
              <a:ea typeface="Calibri" panose="020F0502020204030204" pitchFamily="34" charset="0"/>
              <a:cs typeface="Times New Roman"/>
            </a:endParaRPr>
          </a:p>
          <a:p>
            <a:pPr marL="457200" lvl="1" indent="0">
              <a:buNone/>
            </a:pPr>
            <a:endParaRPr lang="nl-BE" sz="2000" dirty="0">
              <a:solidFill>
                <a:srgbClr val="949DBC"/>
              </a:solidFill>
              <a:effectLst/>
              <a:latin typeface="+mj-lt"/>
              <a:ea typeface="Calibri" panose="020F0502020204030204" pitchFamily="34" charset="0"/>
              <a:cs typeface="Times New Roman" panose="02020603050405020304" pitchFamily="18" charset="0"/>
            </a:endParaRPr>
          </a:p>
          <a:p>
            <a:pPr lvl="1" fontAlgn="base"/>
            <a:r>
              <a:rPr lang="nl-BE" sz="2000" b="0" i="0" u="sng" dirty="0">
                <a:solidFill>
                  <a:srgbClr val="0055CC"/>
                </a:solidFill>
                <a:effectLst/>
                <a:latin typeface="+mj-lt"/>
                <a:cs typeface="Arial" panose="020B0604020202020204" pitchFamily="34" charset="0"/>
                <a:hlinkClick r:id="rId4"/>
              </a:rPr>
              <a:t>onbeperkte toegang tot de arbeidsmarkt</a:t>
            </a:r>
            <a:endParaRPr lang="nl-BE" sz="2000" b="0" i="0" dirty="0">
              <a:solidFill>
                <a:srgbClr val="333332"/>
              </a:solidFill>
              <a:effectLst/>
              <a:latin typeface="+mj-lt"/>
              <a:cs typeface="Arial" panose="020B0604020202020204" pitchFamily="34" charset="0"/>
            </a:endParaRPr>
          </a:p>
          <a:p>
            <a:pPr lvl="1" fontAlgn="base"/>
            <a:r>
              <a:rPr lang="nl-BE" sz="2000" dirty="0">
                <a:solidFill>
                  <a:srgbClr val="949DBC"/>
                </a:solidFill>
                <a:latin typeface="+mj-lt"/>
                <a:cs typeface="Times New Roman"/>
              </a:rPr>
              <a:t>inschrijving bij de mutualiteit </a:t>
            </a:r>
            <a:r>
              <a:rPr lang="nl-BE" sz="2000" b="0" i="0" dirty="0">
                <a:solidFill>
                  <a:srgbClr val="949DBC"/>
                </a:solidFill>
                <a:effectLst/>
                <a:latin typeface="+mj-lt"/>
                <a:cs typeface="Arial" panose="020B0604020202020204" pitchFamily="34" charset="0"/>
              </a:rPr>
              <a:t>(</a:t>
            </a:r>
            <a:r>
              <a:rPr lang="nl-BE" sz="2000" dirty="0">
                <a:latin typeface="+mj-lt"/>
                <a:hlinkClick r:id="rId5"/>
              </a:rPr>
              <a:t>Oekraïense vluchtelingen hebben toegang tot de ziekteverzekering - RIZIV (fgov.be)</a:t>
            </a:r>
            <a:endParaRPr lang="nl-BE" sz="2000" b="0" i="0" dirty="0">
              <a:solidFill>
                <a:srgbClr val="333332"/>
              </a:solidFill>
              <a:effectLst/>
              <a:latin typeface="+mj-lt"/>
              <a:cs typeface="Arial" panose="020B0604020202020204" pitchFamily="34" charset="0"/>
            </a:endParaRPr>
          </a:p>
          <a:p>
            <a:pPr lvl="1" fontAlgn="base"/>
            <a:r>
              <a:rPr lang="nl-BE" sz="2000" dirty="0">
                <a:solidFill>
                  <a:srgbClr val="949DBC"/>
                </a:solidFill>
                <a:latin typeface="+mj-lt"/>
                <a:cs typeface="Times New Roman"/>
              </a:rPr>
              <a:t>recht op maatschappelijke dienstverlening (equivalent leefloon)</a:t>
            </a:r>
          </a:p>
          <a:p>
            <a:pPr lvl="1" fontAlgn="base"/>
            <a:r>
              <a:rPr lang="nl-BE" sz="2000" dirty="0">
                <a:solidFill>
                  <a:srgbClr val="949DBC"/>
                </a:solidFill>
                <a:latin typeface="+mj-lt"/>
                <a:cs typeface="Times New Roman"/>
              </a:rPr>
              <a:t>recht om een bankrekening te openen</a:t>
            </a:r>
          </a:p>
          <a:p>
            <a:pPr lvl="1" fontAlgn="base"/>
            <a:r>
              <a:rPr lang="nl-BE" sz="2000" b="0" i="0" u="sng" dirty="0">
                <a:solidFill>
                  <a:srgbClr val="0055CC"/>
                </a:solidFill>
                <a:effectLst/>
                <a:latin typeface="+mj-lt"/>
                <a:cs typeface="Arial" panose="020B0604020202020204" pitchFamily="34" charset="0"/>
                <a:hlinkClick r:id="rId6"/>
              </a:rPr>
              <a:t>recht op onderwijs voor kinderen</a:t>
            </a:r>
            <a:endParaRPr lang="nl-BE" sz="2000" b="0" i="0" dirty="0">
              <a:solidFill>
                <a:srgbClr val="333332"/>
              </a:solidFill>
              <a:effectLst/>
              <a:latin typeface="+mj-lt"/>
              <a:cs typeface="Arial" panose="020B0604020202020204" pitchFamily="34" charset="0"/>
            </a:endParaRPr>
          </a:p>
          <a:p>
            <a:pPr lvl="1" fontAlgn="base"/>
            <a:r>
              <a:rPr lang="nl-BE" sz="2000" b="0" i="0" u="sng" dirty="0">
                <a:solidFill>
                  <a:srgbClr val="0055CC"/>
                </a:solidFill>
                <a:effectLst/>
                <a:latin typeface="+mj-lt"/>
                <a:cs typeface="Arial" panose="020B0604020202020204" pitchFamily="34" charset="0"/>
                <a:hlinkClick r:id="rId7"/>
              </a:rPr>
              <a:t>gezinstoeslagen</a:t>
            </a:r>
            <a:endParaRPr lang="nl-BE" sz="2000" b="0" i="0" dirty="0">
              <a:solidFill>
                <a:srgbClr val="333332"/>
              </a:solidFill>
              <a:effectLst/>
              <a:latin typeface="+mj-lt"/>
              <a:cs typeface="Arial" panose="020B0604020202020204" pitchFamily="34" charset="0"/>
            </a:endParaRPr>
          </a:p>
          <a:p>
            <a:pPr marL="0" indent="0">
              <a:buNone/>
            </a:pPr>
            <a:endParaRPr lang="nl-BE" dirty="0"/>
          </a:p>
        </p:txBody>
      </p:sp>
      <p:pic>
        <p:nvPicPr>
          <p:cNvPr id="6" name="Picture 2" descr="Nationaal Intermutualistisch College (NIC)">
            <a:extLst>
              <a:ext uri="{FF2B5EF4-FFF2-40B4-BE49-F238E27FC236}">
                <a16:creationId xmlns:a16="http://schemas.microsoft.com/office/drawing/2014/main" id="{E545C2D9-9084-4817-8805-A7EFA50F159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304780" y="13338"/>
            <a:ext cx="1701800" cy="727326"/>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B4728D29-2A73-41A4-879F-DEBCB15E3657}"/>
              </a:ext>
            </a:extLst>
          </p:cNvPr>
          <p:cNvSpPr/>
          <p:nvPr/>
        </p:nvSpPr>
        <p:spPr>
          <a:xfrm>
            <a:off x="3175" y="6400800"/>
            <a:ext cx="12188825" cy="457200"/>
          </a:xfrm>
          <a:prstGeom prst="rect">
            <a:avLst/>
          </a:prstGeom>
          <a:solidFill>
            <a:srgbClr val="707CA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nl-BE" dirty="0"/>
          </a:p>
        </p:txBody>
      </p:sp>
      <p:sp>
        <p:nvSpPr>
          <p:cNvPr id="8" name="Rectangle 5">
            <a:extLst>
              <a:ext uri="{FF2B5EF4-FFF2-40B4-BE49-F238E27FC236}">
                <a16:creationId xmlns:a16="http://schemas.microsoft.com/office/drawing/2014/main" id="{E9F9F50B-3251-4F6B-9F97-5E6B86067DB1}"/>
              </a:ext>
            </a:extLst>
          </p:cNvPr>
          <p:cNvSpPr/>
          <p:nvPr/>
        </p:nvSpPr>
        <p:spPr>
          <a:xfrm>
            <a:off x="15" y="6334316"/>
            <a:ext cx="12188825" cy="64008"/>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sp>
      <p:cxnSp>
        <p:nvCxnSpPr>
          <p:cNvPr id="9" name="Straight Connector 9">
            <a:extLst>
              <a:ext uri="{FF2B5EF4-FFF2-40B4-BE49-F238E27FC236}">
                <a16:creationId xmlns:a16="http://schemas.microsoft.com/office/drawing/2014/main" id="{2A656A44-A1D5-4AEF-9DB9-4B4A336F2859}"/>
              </a:ext>
            </a:extLst>
          </p:cNvPr>
          <p:cNvCxnSpPr/>
          <p:nvPr/>
        </p:nvCxnSpPr>
        <p:spPr>
          <a:xfrm>
            <a:off x="533259" y="1793090"/>
            <a:ext cx="1096365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0406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5">
                                            <p:txEl>
                                              <p:pRg st="4" end="4"/>
                                            </p:txEl>
                                          </p:spTgt>
                                        </p:tgtEl>
                                        <p:attrNameLst>
                                          <p:attrName>style.visibility</p:attrName>
                                        </p:attrNameLst>
                                      </p:cBhvr>
                                      <p:to>
                                        <p:strVal val="visible"/>
                                      </p:to>
                                    </p:set>
                                    <p:animEffect transition="in" filter="fade">
                                      <p:cBhvr>
                                        <p:cTn id="20" dur="500"/>
                                        <p:tgtEl>
                                          <p:spTgt spid="5">
                                            <p:txEl>
                                              <p:pRg st="4" end="4"/>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animEffect transition="in" filter="fade">
                                      <p:cBhvr>
                                        <p:cTn id="23" dur="500"/>
                                        <p:tgtEl>
                                          <p:spTgt spid="5">
                                            <p:txEl>
                                              <p:pRg st="5" end="5"/>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txEl>
                                              <p:pRg st="6" end="6"/>
                                            </p:txEl>
                                          </p:spTgt>
                                        </p:tgtEl>
                                        <p:attrNameLst>
                                          <p:attrName>style.visibility</p:attrName>
                                        </p:attrNameLst>
                                      </p:cBhvr>
                                      <p:to>
                                        <p:strVal val="visible"/>
                                      </p:to>
                                    </p:set>
                                    <p:animEffect transition="in" filter="fade">
                                      <p:cBhvr>
                                        <p:cTn id="26" dur="500"/>
                                        <p:tgtEl>
                                          <p:spTgt spid="5">
                                            <p:txEl>
                                              <p:pRg st="6" end="6"/>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5">
                                            <p:txEl>
                                              <p:pRg st="7" end="7"/>
                                            </p:txEl>
                                          </p:spTgt>
                                        </p:tgtEl>
                                        <p:attrNameLst>
                                          <p:attrName>style.visibility</p:attrName>
                                        </p:attrNameLst>
                                      </p:cBhvr>
                                      <p:to>
                                        <p:strVal val="visible"/>
                                      </p:to>
                                    </p:set>
                                    <p:animEffect transition="in" filter="fade">
                                      <p:cBhvr>
                                        <p:cTn id="29" dur="500"/>
                                        <p:tgtEl>
                                          <p:spTgt spid="5">
                                            <p:txEl>
                                              <p:pRg st="7" end="7"/>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5">
                                            <p:txEl>
                                              <p:pRg st="8" end="8"/>
                                            </p:txEl>
                                          </p:spTgt>
                                        </p:tgtEl>
                                        <p:attrNameLst>
                                          <p:attrName>style.visibility</p:attrName>
                                        </p:attrNameLst>
                                      </p:cBhvr>
                                      <p:to>
                                        <p:strVal val="visible"/>
                                      </p:to>
                                    </p:set>
                                    <p:animEffect transition="in" filter="fade">
                                      <p:cBhvr>
                                        <p:cTn id="32" dur="500"/>
                                        <p:tgtEl>
                                          <p:spTgt spid="5">
                                            <p:txEl>
                                              <p:pRg st="8" end="8"/>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5">
                                            <p:txEl>
                                              <p:pRg st="9" end="9"/>
                                            </p:txEl>
                                          </p:spTgt>
                                        </p:tgtEl>
                                        <p:attrNameLst>
                                          <p:attrName>style.visibility</p:attrName>
                                        </p:attrNameLst>
                                      </p:cBhvr>
                                      <p:to>
                                        <p:strVal val="visible"/>
                                      </p:to>
                                    </p:set>
                                    <p:animEffect transition="in" filter="fade">
                                      <p:cBhvr>
                                        <p:cTn id="35"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19FF320E-18F3-460A-BD37-B8C5F1AF45D5}"/>
              </a:ext>
            </a:extLst>
          </p:cNvPr>
          <p:cNvSpPr>
            <a:spLocks noGrp="1"/>
          </p:cNvSpPr>
          <p:nvPr>
            <p:ph type="title"/>
          </p:nvPr>
        </p:nvSpPr>
        <p:spPr>
          <a:xfrm>
            <a:off x="442913" y="377001"/>
            <a:ext cx="11306175" cy="706778"/>
          </a:xfrm>
        </p:spPr>
        <p:txBody>
          <a:bodyPr>
            <a:noAutofit/>
          </a:bodyPr>
          <a:lstStyle/>
          <a:p>
            <a:br>
              <a:rPr lang="nl-BE" sz="4800" b="1" dirty="0">
                <a:solidFill>
                  <a:srgbClr val="707CA6"/>
                </a:solidFill>
              </a:rPr>
            </a:br>
            <a:br>
              <a:rPr lang="nl-BE" sz="4800" b="1" dirty="0">
                <a:solidFill>
                  <a:srgbClr val="707CA6"/>
                </a:solidFill>
              </a:rPr>
            </a:br>
            <a:r>
              <a:rPr lang="nl-BE" sz="4800" b="1" dirty="0">
                <a:solidFill>
                  <a:srgbClr val="707CA6"/>
                </a:solidFill>
              </a:rPr>
              <a:t>De inschrijving van een Oekraïens </a:t>
            </a:r>
            <a:br>
              <a:rPr lang="nl-BE" sz="4800" b="1" dirty="0">
                <a:solidFill>
                  <a:srgbClr val="707CA6"/>
                </a:solidFill>
              </a:rPr>
            </a:br>
            <a:r>
              <a:rPr lang="nl-BE" sz="4800" b="1" dirty="0">
                <a:solidFill>
                  <a:srgbClr val="707CA6"/>
                </a:solidFill>
              </a:rPr>
              <a:t>vluchteling bij de mutualiteit</a:t>
            </a:r>
            <a:br>
              <a:rPr lang="nl-BE" sz="4800" b="1" dirty="0">
                <a:solidFill>
                  <a:srgbClr val="707CA6"/>
                </a:solidFill>
              </a:rPr>
            </a:br>
            <a:endParaRPr lang="nl-BE" sz="4800" b="1" dirty="0">
              <a:solidFill>
                <a:srgbClr val="707CA6"/>
              </a:solidFill>
            </a:endParaRPr>
          </a:p>
        </p:txBody>
      </p:sp>
      <p:sp>
        <p:nvSpPr>
          <p:cNvPr id="5" name="Tijdelijke aanduiding voor inhoud 2">
            <a:extLst>
              <a:ext uri="{FF2B5EF4-FFF2-40B4-BE49-F238E27FC236}">
                <a16:creationId xmlns:a16="http://schemas.microsoft.com/office/drawing/2014/main" id="{5FE01EFA-7E26-44D7-8238-01E96D7B6E37}"/>
              </a:ext>
            </a:extLst>
          </p:cNvPr>
          <p:cNvSpPr>
            <a:spLocks noGrp="1"/>
          </p:cNvSpPr>
          <p:nvPr>
            <p:ph idx="1"/>
          </p:nvPr>
        </p:nvSpPr>
        <p:spPr>
          <a:xfrm>
            <a:off x="442913" y="2152649"/>
            <a:ext cx="11306175" cy="4454871"/>
          </a:xfrm>
        </p:spPr>
        <p:txBody>
          <a:bodyPr vert="horz" lIns="90000" tIns="45720" rIns="91440" bIns="45720" rtlCol="0" anchor="t">
            <a:normAutofit/>
          </a:bodyPr>
          <a:lstStyle/>
          <a:p>
            <a:r>
              <a:rPr lang="nl-BE" sz="1800" dirty="0">
                <a:solidFill>
                  <a:srgbClr val="949DBC"/>
                </a:solidFill>
                <a:effectLst/>
                <a:latin typeface="+mj-lt"/>
                <a:ea typeface="Calibri" panose="020F0502020204030204" pitchFamily="34" charset="0"/>
                <a:cs typeface="Times New Roman" panose="02020603050405020304" pitchFamily="18" charset="0"/>
              </a:rPr>
              <a:t>Een Oekraïense vluchteling heeft </a:t>
            </a:r>
            <a:r>
              <a:rPr lang="nl-BE" sz="1800" b="1" dirty="0">
                <a:solidFill>
                  <a:srgbClr val="949DBC"/>
                </a:solidFill>
                <a:effectLst/>
                <a:latin typeface="+mj-lt"/>
                <a:ea typeface="Calibri" panose="020F0502020204030204" pitchFamily="34" charset="0"/>
                <a:cs typeface="Times New Roman" panose="02020603050405020304" pitchFamily="18" charset="0"/>
              </a:rPr>
              <a:t>recht op tijdelijke bescherming in Europa </a:t>
            </a:r>
            <a:r>
              <a:rPr lang="nl-BE" sz="1600" dirty="0">
                <a:solidFill>
                  <a:srgbClr val="949DBC"/>
                </a:solidFill>
                <a:effectLst/>
                <a:latin typeface="+mj-lt"/>
                <a:ea typeface="Calibri" panose="020F0502020204030204" pitchFamily="34" charset="0"/>
                <a:cs typeface="Times New Roman" panose="02020603050405020304" pitchFamily="18" charset="0"/>
                <a:hlinkClick r:id="rId2"/>
              </a:rPr>
              <a:t>(</a:t>
            </a:r>
            <a:r>
              <a:rPr lang="nl-BE" sz="1600" dirty="0">
                <a:solidFill>
                  <a:srgbClr val="949DBC"/>
                </a:solidFill>
                <a:latin typeface="+mj-lt"/>
                <a:hlinkClick r:id="rId2"/>
              </a:rPr>
              <a:t>Tijdelijke bescherming | IBZ)</a:t>
            </a:r>
            <a:endParaRPr lang="nl-BE" sz="1600" b="1" dirty="0">
              <a:solidFill>
                <a:srgbClr val="949DBC"/>
              </a:solidFill>
              <a:effectLst/>
              <a:latin typeface="+mj-lt"/>
              <a:ea typeface="Calibri" panose="020F0502020204030204" pitchFamily="34" charset="0"/>
              <a:cs typeface="Times New Roman" panose="02020603050405020304" pitchFamily="18" charset="0"/>
            </a:endParaRPr>
          </a:p>
          <a:p>
            <a:r>
              <a:rPr lang="nl-BE" sz="1800" dirty="0">
                <a:solidFill>
                  <a:srgbClr val="949DBC"/>
                </a:solidFill>
                <a:effectLst/>
                <a:latin typeface="+mj-lt"/>
                <a:ea typeface="Calibri" panose="020F0502020204030204" pitchFamily="34" charset="0"/>
                <a:cs typeface="Times New Roman" panose="02020603050405020304" pitchFamily="18" charset="0"/>
              </a:rPr>
              <a:t>In België betekent dit onder meer dat ze door zich in te schrijven bij een ziekenfonds beroep kunnen doen op de ziekteverzekering en toegang hebben tot betaalbare gezondheidszorg. Op deze manier zijn ze verzekerd voor medische kosten:</a:t>
            </a:r>
          </a:p>
          <a:p>
            <a:pPr lvl="1"/>
            <a:r>
              <a:rPr lang="nl-BE" sz="1800" dirty="0">
                <a:solidFill>
                  <a:srgbClr val="949DBC"/>
                </a:solidFill>
                <a:latin typeface="+mj-lt"/>
              </a:rPr>
              <a:t>Bij de geneesheer en andere zorgverstrekkers erkend door het RIZIV</a:t>
            </a:r>
          </a:p>
          <a:p>
            <a:pPr lvl="1"/>
            <a:r>
              <a:rPr lang="nl-BE" sz="1800" dirty="0">
                <a:solidFill>
                  <a:srgbClr val="949DBC"/>
                </a:solidFill>
                <a:latin typeface="+mj-lt"/>
              </a:rPr>
              <a:t>Bij opname in het hospitaal en ambulante kosten</a:t>
            </a:r>
          </a:p>
          <a:p>
            <a:pPr lvl="1"/>
            <a:r>
              <a:rPr lang="nl-BE" sz="1800" dirty="0">
                <a:solidFill>
                  <a:srgbClr val="949DBC"/>
                </a:solidFill>
                <a:latin typeface="+mj-lt"/>
              </a:rPr>
              <a:t>Bij aankoop geneesmiddelen</a:t>
            </a:r>
          </a:p>
          <a:p>
            <a:pPr lvl="1"/>
            <a:r>
              <a:rPr lang="nl-BE" sz="1800" dirty="0">
                <a:solidFill>
                  <a:srgbClr val="949DBC"/>
                </a:solidFill>
                <a:latin typeface="+mj-lt"/>
              </a:rPr>
              <a:t>Bij vaccinaties</a:t>
            </a:r>
            <a:endParaRPr lang="nl-BE" sz="1800" dirty="0">
              <a:solidFill>
                <a:srgbClr val="949DBC"/>
              </a:solidFill>
              <a:effectLst/>
              <a:latin typeface="+mj-lt"/>
              <a:ea typeface="Calibri" panose="020F0502020204030204" pitchFamily="34" charset="0"/>
              <a:cs typeface="Times New Roman" panose="02020603050405020304" pitchFamily="18" charset="0"/>
            </a:endParaRPr>
          </a:p>
          <a:p>
            <a:r>
              <a:rPr lang="nl-BE" sz="1800" dirty="0">
                <a:solidFill>
                  <a:srgbClr val="949DBC"/>
                </a:solidFill>
                <a:latin typeface="+mj-lt"/>
                <a:cs typeface="Times New Roman" panose="02020603050405020304" pitchFamily="18" charset="0"/>
              </a:rPr>
              <a:t>Door de inschrijving bij een mutualiteit krijgen ze toegang tot bepaalde sociale rechten zoals:</a:t>
            </a:r>
          </a:p>
          <a:p>
            <a:pPr lvl="1"/>
            <a:r>
              <a:rPr lang="nl-BE" sz="1800" dirty="0">
                <a:solidFill>
                  <a:srgbClr val="949DBC"/>
                </a:solidFill>
                <a:latin typeface="+mj-lt"/>
                <a:cs typeface="Times New Roman" panose="02020603050405020304" pitchFamily="18" charset="0"/>
              </a:rPr>
              <a:t>Recht op Verhoogde Tegemoetkoming (VT)</a:t>
            </a:r>
          </a:p>
          <a:p>
            <a:pPr lvl="1"/>
            <a:r>
              <a:rPr lang="nl-BE" sz="1800" dirty="0">
                <a:solidFill>
                  <a:srgbClr val="949DBC"/>
                </a:solidFill>
                <a:latin typeface="+mj-lt"/>
                <a:cs typeface="Times New Roman" panose="02020603050405020304" pitchFamily="18" charset="0"/>
              </a:rPr>
              <a:t>Recht op maximumfactuur (momenteel nog onzeker wanneer dit van toepassing zal zijn)</a:t>
            </a:r>
          </a:p>
          <a:p>
            <a:pPr lvl="1"/>
            <a:r>
              <a:rPr lang="nl-BE" sz="1800" dirty="0">
                <a:solidFill>
                  <a:srgbClr val="949DBC"/>
                </a:solidFill>
                <a:latin typeface="+mj-lt"/>
                <a:cs typeface="Times New Roman" panose="02020603050405020304" pitchFamily="18" charset="0"/>
              </a:rPr>
              <a:t>Recht op vervangingsinkomen bij arbeidsongeschiktheid als loontrekkende of zelfstandige </a:t>
            </a:r>
            <a:r>
              <a:rPr lang="nl-BE" sz="1800" dirty="0">
                <a:solidFill>
                  <a:srgbClr val="FF0000"/>
                </a:solidFill>
                <a:latin typeface="+mj-lt"/>
                <a:cs typeface="Times New Roman" panose="02020603050405020304" pitchFamily="18" charset="0"/>
              </a:rPr>
              <a:t>(na wachttijd)</a:t>
            </a:r>
          </a:p>
          <a:p>
            <a:pPr lvl="1"/>
            <a:r>
              <a:rPr lang="nl-BE" sz="1800" dirty="0">
                <a:solidFill>
                  <a:srgbClr val="949DBC"/>
                </a:solidFill>
                <a:latin typeface="+mj-lt"/>
                <a:cs typeface="Times New Roman" panose="02020603050405020304" pitchFamily="18" charset="0"/>
              </a:rPr>
              <a:t>Inschrijving bij Vlaamse sociale bescherming (in Vlaanderen en Brussel)</a:t>
            </a:r>
          </a:p>
          <a:p>
            <a:pPr marL="0" indent="0">
              <a:buNone/>
            </a:pPr>
            <a:endParaRPr lang="nl-BE" dirty="0"/>
          </a:p>
        </p:txBody>
      </p:sp>
      <p:pic>
        <p:nvPicPr>
          <p:cNvPr id="6" name="Picture 2" descr="Nationaal Intermutualistisch College (NIC)">
            <a:extLst>
              <a:ext uri="{FF2B5EF4-FFF2-40B4-BE49-F238E27FC236}">
                <a16:creationId xmlns:a16="http://schemas.microsoft.com/office/drawing/2014/main" id="{20419116-30B7-4B4D-8F8F-3E08781013B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04780" y="13338"/>
            <a:ext cx="1701800" cy="727326"/>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82E3FA74-B217-4524-888E-3D070BA2F91E}"/>
              </a:ext>
            </a:extLst>
          </p:cNvPr>
          <p:cNvSpPr/>
          <p:nvPr/>
        </p:nvSpPr>
        <p:spPr>
          <a:xfrm>
            <a:off x="3175" y="6400800"/>
            <a:ext cx="12188825" cy="457200"/>
          </a:xfrm>
          <a:prstGeom prst="rect">
            <a:avLst/>
          </a:prstGeom>
          <a:solidFill>
            <a:srgbClr val="707CA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nl-BE" dirty="0"/>
          </a:p>
        </p:txBody>
      </p:sp>
      <p:sp>
        <p:nvSpPr>
          <p:cNvPr id="9" name="Rectangle 5">
            <a:extLst>
              <a:ext uri="{FF2B5EF4-FFF2-40B4-BE49-F238E27FC236}">
                <a16:creationId xmlns:a16="http://schemas.microsoft.com/office/drawing/2014/main" id="{BEC597F3-02B5-44A1-B8B0-18E526C810B3}"/>
              </a:ext>
            </a:extLst>
          </p:cNvPr>
          <p:cNvSpPr/>
          <p:nvPr/>
        </p:nvSpPr>
        <p:spPr>
          <a:xfrm>
            <a:off x="15" y="6334316"/>
            <a:ext cx="12188825" cy="64008"/>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sp>
      <p:cxnSp>
        <p:nvCxnSpPr>
          <p:cNvPr id="10" name="Straight Connector 9">
            <a:extLst>
              <a:ext uri="{FF2B5EF4-FFF2-40B4-BE49-F238E27FC236}">
                <a16:creationId xmlns:a16="http://schemas.microsoft.com/office/drawing/2014/main" id="{30C518A8-30A6-48E7-BC92-1DB9A4031F63}"/>
              </a:ext>
            </a:extLst>
          </p:cNvPr>
          <p:cNvCxnSpPr/>
          <p:nvPr/>
        </p:nvCxnSpPr>
        <p:spPr>
          <a:xfrm>
            <a:off x="533259" y="1793090"/>
            <a:ext cx="1096365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3738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fade">
                                      <p:cBhvr>
                                        <p:cTn id="18" dur="500"/>
                                        <p:tgtEl>
                                          <p:spTgt spid="5">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500"/>
                                        <p:tgtEl>
                                          <p:spTgt spid="5">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5">
                                            <p:txEl>
                                              <p:pRg st="5" end="5"/>
                                            </p:txEl>
                                          </p:spTgt>
                                        </p:tgtEl>
                                        <p:attrNameLst>
                                          <p:attrName>style.visibility</p:attrName>
                                        </p:attrNameLst>
                                      </p:cBhvr>
                                      <p:to>
                                        <p:strVal val="visible"/>
                                      </p:to>
                                    </p:set>
                                    <p:animEffect transition="in" filter="fade">
                                      <p:cBhvr>
                                        <p:cTn id="24" dur="500"/>
                                        <p:tgtEl>
                                          <p:spTgt spid="5">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animEffect transition="in" filter="fade">
                                      <p:cBhvr>
                                        <p:cTn id="29" dur="500"/>
                                        <p:tgtEl>
                                          <p:spTgt spid="5">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fade">
                                      <p:cBhvr>
                                        <p:cTn id="32" dur="500"/>
                                        <p:tgtEl>
                                          <p:spTgt spid="5">
                                            <p:txEl>
                                              <p:pRg st="7" end="7"/>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animEffect transition="in" filter="fade">
                                      <p:cBhvr>
                                        <p:cTn id="35" dur="500"/>
                                        <p:tgtEl>
                                          <p:spTgt spid="5">
                                            <p:txEl>
                                              <p:pRg st="8" end="8"/>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5">
                                            <p:txEl>
                                              <p:pRg st="9" end="9"/>
                                            </p:txEl>
                                          </p:spTgt>
                                        </p:tgtEl>
                                        <p:attrNameLst>
                                          <p:attrName>style.visibility</p:attrName>
                                        </p:attrNameLst>
                                      </p:cBhvr>
                                      <p:to>
                                        <p:strVal val="visible"/>
                                      </p:to>
                                    </p:set>
                                    <p:animEffect transition="in" filter="fade">
                                      <p:cBhvr>
                                        <p:cTn id="38" dur="500"/>
                                        <p:tgtEl>
                                          <p:spTgt spid="5">
                                            <p:txEl>
                                              <p:pRg st="9" end="9"/>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5">
                                            <p:txEl>
                                              <p:pRg st="10" end="10"/>
                                            </p:txEl>
                                          </p:spTgt>
                                        </p:tgtEl>
                                        <p:attrNameLst>
                                          <p:attrName>style.visibility</p:attrName>
                                        </p:attrNameLst>
                                      </p:cBhvr>
                                      <p:to>
                                        <p:strVal val="visible"/>
                                      </p:to>
                                    </p:set>
                                    <p:animEffect transition="in" filter="fade">
                                      <p:cBhvr>
                                        <p:cTn id="41"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72CEA434-40FD-45BA-9952-13E88CA2B1F7}"/>
              </a:ext>
            </a:extLst>
          </p:cNvPr>
          <p:cNvSpPr>
            <a:spLocks noGrp="1"/>
          </p:cNvSpPr>
          <p:nvPr>
            <p:ph type="title"/>
          </p:nvPr>
        </p:nvSpPr>
        <p:spPr>
          <a:xfrm>
            <a:off x="442913" y="739878"/>
            <a:ext cx="11306175" cy="706778"/>
          </a:xfrm>
        </p:spPr>
        <p:txBody>
          <a:bodyPr>
            <a:noAutofit/>
          </a:bodyPr>
          <a:lstStyle/>
          <a:p>
            <a:r>
              <a:rPr lang="nl-BE" sz="4800" b="1" dirty="0">
                <a:solidFill>
                  <a:srgbClr val="707CA6"/>
                </a:solidFill>
              </a:rPr>
              <a:t>Hoe schrijven we hen in bij de </a:t>
            </a:r>
            <a:br>
              <a:rPr lang="nl-BE" sz="4800" b="1" dirty="0">
                <a:solidFill>
                  <a:srgbClr val="707CA6"/>
                </a:solidFill>
              </a:rPr>
            </a:br>
            <a:r>
              <a:rPr lang="nl-BE" sz="4800" b="1" dirty="0">
                <a:solidFill>
                  <a:srgbClr val="707CA6"/>
                </a:solidFill>
              </a:rPr>
              <a:t>mutualiteit? </a:t>
            </a:r>
          </a:p>
        </p:txBody>
      </p:sp>
      <p:sp>
        <p:nvSpPr>
          <p:cNvPr id="5" name="Tijdelijke aanduiding voor inhoud 2">
            <a:extLst>
              <a:ext uri="{FF2B5EF4-FFF2-40B4-BE49-F238E27FC236}">
                <a16:creationId xmlns:a16="http://schemas.microsoft.com/office/drawing/2014/main" id="{171EAC38-D073-4A11-B21B-CC745CC36A66}"/>
              </a:ext>
            </a:extLst>
          </p:cNvPr>
          <p:cNvSpPr>
            <a:spLocks noGrp="1"/>
          </p:cNvSpPr>
          <p:nvPr>
            <p:ph idx="1"/>
          </p:nvPr>
        </p:nvSpPr>
        <p:spPr>
          <a:xfrm>
            <a:off x="442913" y="2152649"/>
            <a:ext cx="11306175" cy="4454871"/>
          </a:xfrm>
        </p:spPr>
        <p:txBody>
          <a:bodyPr vert="horz" lIns="90000" tIns="45720" rIns="91440" bIns="45720" rtlCol="0" anchor="t">
            <a:normAutofit/>
          </a:bodyPr>
          <a:lstStyle/>
          <a:p>
            <a:pPr marL="0" indent="0">
              <a:buNone/>
            </a:pPr>
            <a:r>
              <a:rPr lang="nl-BE" sz="1800" dirty="0">
                <a:solidFill>
                  <a:srgbClr val="949DBC"/>
                </a:solidFill>
                <a:latin typeface="+mj-lt"/>
                <a:cs typeface="Arial" panose="020B0604020202020204" pitchFamily="34" charset="0"/>
              </a:rPr>
              <a:t>We schrijven hen in onder het statuut </a:t>
            </a:r>
            <a:r>
              <a:rPr lang="nl-BE" sz="1800" b="1" dirty="0">
                <a:solidFill>
                  <a:srgbClr val="949DBC"/>
                </a:solidFill>
                <a:latin typeface="+mj-lt"/>
                <a:cs typeface="Arial" panose="020B0604020202020204" pitchFamily="34" charset="0"/>
              </a:rPr>
              <a:t>Verblijvende in België (VIB</a:t>
            </a:r>
            <a:r>
              <a:rPr lang="nl-BE" sz="1800" dirty="0">
                <a:solidFill>
                  <a:srgbClr val="949DBC"/>
                </a:solidFill>
                <a:latin typeface="+mj-lt"/>
                <a:cs typeface="Arial" panose="020B0604020202020204" pitchFamily="34" charset="0"/>
              </a:rPr>
              <a:t>). </a:t>
            </a:r>
          </a:p>
          <a:p>
            <a:pPr marL="0" indent="0">
              <a:buNone/>
            </a:pPr>
            <a:endParaRPr lang="nl-BE" sz="1800" dirty="0">
              <a:solidFill>
                <a:srgbClr val="949DBC"/>
              </a:solidFill>
              <a:latin typeface="+mj-lt"/>
              <a:cs typeface="Arial" panose="020B0604020202020204" pitchFamily="34" charset="0"/>
            </a:endParaRPr>
          </a:p>
          <a:p>
            <a:r>
              <a:rPr lang="nl-BE" sz="1800" dirty="0">
                <a:solidFill>
                  <a:srgbClr val="949DBC"/>
                </a:solidFill>
                <a:latin typeface="+mj-lt"/>
                <a:cs typeface="Arial" panose="020B0604020202020204" pitchFamily="34" charset="0"/>
              </a:rPr>
              <a:t>Bij de Oekraïense vluchtelingen dient er geen inkomstenonderzoek te gebeuren. </a:t>
            </a:r>
          </a:p>
          <a:p>
            <a:r>
              <a:rPr lang="nl-BE" sz="1800" dirty="0">
                <a:solidFill>
                  <a:srgbClr val="949DBC"/>
                </a:solidFill>
                <a:latin typeface="+mj-lt"/>
                <a:cs typeface="Arial" panose="020B0604020202020204" pitchFamily="34" charset="0"/>
              </a:rPr>
              <a:t>Zij hebben onmiddellijk recht op verhoogde tegemoetkoming zonder een inkomstenonderzoek. </a:t>
            </a:r>
          </a:p>
          <a:p>
            <a:r>
              <a:rPr lang="nl-BE" sz="1800" dirty="0">
                <a:solidFill>
                  <a:srgbClr val="949DBC"/>
                </a:solidFill>
                <a:latin typeface="+mj-lt"/>
                <a:cs typeface="Arial" panose="020B0604020202020204" pitchFamily="34" charset="0"/>
              </a:rPr>
              <a:t>Dit is verschillend met de inschrijving van anderen in het statuut VIB</a:t>
            </a:r>
            <a:r>
              <a:rPr lang="nl-BE" sz="1800" dirty="0">
                <a:solidFill>
                  <a:srgbClr val="949DBC"/>
                </a:solidFill>
                <a:cs typeface="Arial" panose="020B0604020202020204" pitchFamily="34" charset="0"/>
              </a:rPr>
              <a:t>. </a:t>
            </a:r>
            <a:r>
              <a:rPr lang="nl-BE" sz="1800" dirty="0">
                <a:latin typeface="+mj-lt"/>
                <a:hlinkClick r:id="rId2"/>
              </a:rPr>
              <a:t>oekraine_ziekteverzekering.pdf (fgov.be) </a:t>
            </a:r>
            <a:endParaRPr lang="nl-BE" sz="1800" dirty="0">
              <a:solidFill>
                <a:srgbClr val="000000"/>
              </a:solidFill>
              <a:latin typeface="+mj-lt"/>
              <a:cs typeface="Arial" panose="020B0604020202020204" pitchFamily="34" charset="0"/>
            </a:endParaRPr>
          </a:p>
          <a:p>
            <a:pPr marL="0" indent="0">
              <a:buNone/>
            </a:pPr>
            <a:endParaRPr lang="nl-BE" dirty="0"/>
          </a:p>
        </p:txBody>
      </p:sp>
      <p:pic>
        <p:nvPicPr>
          <p:cNvPr id="6" name="Picture 2" descr="Nationaal Intermutualistisch College (NIC)">
            <a:extLst>
              <a:ext uri="{FF2B5EF4-FFF2-40B4-BE49-F238E27FC236}">
                <a16:creationId xmlns:a16="http://schemas.microsoft.com/office/drawing/2014/main" id="{0354FE6F-DC5E-4CCC-91B9-7058172203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04780" y="13338"/>
            <a:ext cx="1701800" cy="727326"/>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B338CD54-41B7-405E-9232-3D452F9D165A}"/>
              </a:ext>
            </a:extLst>
          </p:cNvPr>
          <p:cNvSpPr/>
          <p:nvPr/>
        </p:nvSpPr>
        <p:spPr>
          <a:xfrm>
            <a:off x="3175" y="6400800"/>
            <a:ext cx="12188825" cy="457200"/>
          </a:xfrm>
          <a:prstGeom prst="rect">
            <a:avLst/>
          </a:prstGeom>
          <a:solidFill>
            <a:srgbClr val="707CA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nl-BE" dirty="0"/>
          </a:p>
        </p:txBody>
      </p:sp>
      <p:sp>
        <p:nvSpPr>
          <p:cNvPr id="8" name="Rectangle 5">
            <a:extLst>
              <a:ext uri="{FF2B5EF4-FFF2-40B4-BE49-F238E27FC236}">
                <a16:creationId xmlns:a16="http://schemas.microsoft.com/office/drawing/2014/main" id="{B977D957-833C-4514-AF4D-97EF9A7C61C1}"/>
              </a:ext>
            </a:extLst>
          </p:cNvPr>
          <p:cNvSpPr/>
          <p:nvPr/>
        </p:nvSpPr>
        <p:spPr>
          <a:xfrm>
            <a:off x="15" y="6334316"/>
            <a:ext cx="12188825" cy="64008"/>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sp>
      <p:cxnSp>
        <p:nvCxnSpPr>
          <p:cNvPr id="9" name="Straight Connector 9">
            <a:extLst>
              <a:ext uri="{FF2B5EF4-FFF2-40B4-BE49-F238E27FC236}">
                <a16:creationId xmlns:a16="http://schemas.microsoft.com/office/drawing/2014/main" id="{C70247F2-A916-40B0-99F8-E7C46C0CF9D4}"/>
              </a:ext>
            </a:extLst>
          </p:cNvPr>
          <p:cNvCxnSpPr/>
          <p:nvPr/>
        </p:nvCxnSpPr>
        <p:spPr>
          <a:xfrm>
            <a:off x="533259" y="1793090"/>
            <a:ext cx="1096365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2373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5880D366-D3A5-403C-962A-2D53D3A60760}"/>
              </a:ext>
            </a:extLst>
          </p:cNvPr>
          <p:cNvSpPr>
            <a:spLocks noGrp="1"/>
          </p:cNvSpPr>
          <p:nvPr>
            <p:ph type="title"/>
          </p:nvPr>
        </p:nvSpPr>
        <p:spPr>
          <a:xfrm>
            <a:off x="442913" y="739878"/>
            <a:ext cx="11306175" cy="706778"/>
          </a:xfrm>
        </p:spPr>
        <p:txBody>
          <a:bodyPr>
            <a:noAutofit/>
          </a:bodyPr>
          <a:lstStyle/>
          <a:p>
            <a:r>
              <a:rPr lang="nl-BE" sz="4800" b="1" dirty="0">
                <a:solidFill>
                  <a:srgbClr val="707CA6"/>
                </a:solidFill>
              </a:rPr>
              <a:t>Nodige formulieren om in te schrijven </a:t>
            </a:r>
            <a:br>
              <a:rPr lang="nl-BE" sz="4800" b="1" dirty="0">
                <a:solidFill>
                  <a:srgbClr val="707CA6"/>
                </a:solidFill>
              </a:rPr>
            </a:br>
            <a:r>
              <a:rPr lang="nl-BE" sz="4800" b="1" dirty="0">
                <a:solidFill>
                  <a:srgbClr val="707CA6"/>
                </a:solidFill>
              </a:rPr>
              <a:t>als VIB bij de mutualiteit</a:t>
            </a:r>
          </a:p>
        </p:txBody>
      </p:sp>
      <p:sp>
        <p:nvSpPr>
          <p:cNvPr id="5" name="Tijdelijke aanduiding voor inhoud 2">
            <a:extLst>
              <a:ext uri="{FF2B5EF4-FFF2-40B4-BE49-F238E27FC236}">
                <a16:creationId xmlns:a16="http://schemas.microsoft.com/office/drawing/2014/main" id="{52ECC5BF-40BB-43DF-915B-BFF7EE6F9F26}"/>
              </a:ext>
            </a:extLst>
          </p:cNvPr>
          <p:cNvSpPr>
            <a:spLocks noGrp="1"/>
          </p:cNvSpPr>
          <p:nvPr>
            <p:ph idx="1"/>
          </p:nvPr>
        </p:nvSpPr>
        <p:spPr>
          <a:xfrm>
            <a:off x="442913" y="2152649"/>
            <a:ext cx="11306175" cy="4454871"/>
          </a:xfrm>
        </p:spPr>
        <p:txBody>
          <a:bodyPr vert="horz" lIns="90000" tIns="45720" rIns="91440" bIns="45720" rtlCol="0" anchor="t">
            <a:normAutofit/>
          </a:bodyPr>
          <a:lstStyle/>
          <a:p>
            <a:r>
              <a:rPr lang="nl-BE" sz="1800" dirty="0">
                <a:solidFill>
                  <a:srgbClr val="949DBC"/>
                </a:solidFill>
                <a:latin typeface="+mj-lt"/>
                <a:cs typeface="Arial" panose="020B0604020202020204" pitchFamily="34" charset="0"/>
              </a:rPr>
              <a:t>Aanvraag om inschrijving als gerechtigde</a:t>
            </a:r>
          </a:p>
          <a:p>
            <a:r>
              <a:rPr lang="nl-BE" sz="1800" dirty="0">
                <a:solidFill>
                  <a:srgbClr val="949DBC"/>
                </a:solidFill>
                <a:latin typeface="+mj-lt"/>
                <a:cs typeface="Arial" panose="020B0604020202020204" pitchFamily="34" charset="0"/>
              </a:rPr>
              <a:t>Indien er een </a:t>
            </a:r>
            <a:r>
              <a:rPr lang="nl-BE" sz="1800" dirty="0" err="1">
                <a:solidFill>
                  <a:srgbClr val="949DBC"/>
                </a:solidFill>
                <a:latin typeface="+mj-lt"/>
                <a:cs typeface="Arial" panose="020B0604020202020204" pitchFamily="34" charset="0"/>
              </a:rPr>
              <a:t>echtgeno</a:t>
            </a:r>
            <a:r>
              <a:rPr lang="nl-BE" sz="1800" dirty="0">
                <a:solidFill>
                  <a:srgbClr val="949DBC"/>
                </a:solidFill>
                <a:latin typeface="+mj-lt"/>
                <a:cs typeface="Arial" panose="020B0604020202020204" pitchFamily="34" charset="0"/>
              </a:rPr>
              <a:t>(o)t(e)/ascendent ten laste is: inschrijving persoon ten laste (10N)</a:t>
            </a:r>
          </a:p>
          <a:p>
            <a:r>
              <a:rPr lang="nl-BE" sz="1800" dirty="0">
                <a:solidFill>
                  <a:srgbClr val="949DBC"/>
                </a:solidFill>
                <a:latin typeface="+mj-lt"/>
                <a:cs typeface="Arial" panose="020B0604020202020204" pitchFamily="34" charset="0"/>
              </a:rPr>
              <a:t>Kopie van één van onderstaande verblijfsdocumenten: </a:t>
            </a:r>
          </a:p>
          <a:p>
            <a:pPr lvl="1"/>
            <a:r>
              <a:rPr lang="nl-BE" sz="1400" dirty="0">
                <a:solidFill>
                  <a:srgbClr val="949DBC"/>
                </a:solidFill>
                <a:latin typeface="+mj-lt"/>
                <a:cs typeface="Arial" panose="020B0604020202020204" pitchFamily="34" charset="0"/>
              </a:rPr>
              <a:t>Tijdelijk document in afwachting van de aflevering van een A-kaart voor beperkt verblijf in België (bijlage 15): </a:t>
            </a:r>
            <a:r>
              <a:rPr lang="nl-BE" sz="1400" dirty="0">
                <a:solidFill>
                  <a:srgbClr val="FF0000"/>
                </a:solidFill>
                <a:latin typeface="+mj-lt"/>
                <a:cs typeface="Arial" panose="020B0604020202020204" pitchFamily="34" charset="0"/>
              </a:rPr>
              <a:t>dit moet steeds vergezeld zijn van een attest tijdelijke bescherming om het statuut van tijdelijk beschermde te kunnen vaststellen</a:t>
            </a:r>
          </a:p>
          <a:p>
            <a:pPr lvl="1"/>
            <a:r>
              <a:rPr lang="nl-BE" sz="1400" dirty="0">
                <a:solidFill>
                  <a:srgbClr val="949DBC"/>
                </a:solidFill>
                <a:latin typeface="+mj-lt"/>
                <a:cs typeface="Arial"/>
              </a:rPr>
              <a:t>A-kaart </a:t>
            </a:r>
            <a:r>
              <a:rPr lang="nl-BE" sz="1400" dirty="0">
                <a:solidFill>
                  <a:srgbClr val="FF0000"/>
                </a:solidFill>
                <a:latin typeface="+mj-lt"/>
                <a:cs typeface="Arial"/>
              </a:rPr>
              <a:t>(onder voorbehoud dat in de KSZ een aanduiding staat dat ze het statuut van tijdelijk beschermde hebben) </a:t>
            </a:r>
            <a:r>
              <a:rPr lang="nl-BE" sz="1400" dirty="0">
                <a:solidFill>
                  <a:srgbClr val="FF0000"/>
                </a:solidFill>
                <a:latin typeface="+mj-lt"/>
                <a:cs typeface="Calibri Light"/>
              </a:rPr>
              <a:t>dit moet steeds vergezeld zijn van een attest tijdelijke bescherming om het statuut van tijdelijk beschermde te kunnen vaststellen</a:t>
            </a:r>
            <a:endParaRPr lang="nl-BE" sz="1400" dirty="0">
              <a:ea typeface="+mn-lt"/>
              <a:cs typeface="+mn-lt"/>
            </a:endParaRPr>
          </a:p>
          <a:p>
            <a:pPr lvl="1"/>
            <a:r>
              <a:rPr lang="nl-BE" sz="1400" dirty="0">
                <a:solidFill>
                  <a:srgbClr val="949DBC"/>
                </a:solidFill>
                <a:latin typeface="+mj-lt"/>
                <a:cs typeface="Arial" panose="020B0604020202020204" pitchFamily="34" charset="0"/>
              </a:rPr>
              <a:t>Attest tijdelijke bescherming</a:t>
            </a:r>
          </a:p>
          <a:p>
            <a:pPr lvl="1"/>
            <a:r>
              <a:rPr lang="nl-BE" sz="1400" dirty="0">
                <a:solidFill>
                  <a:srgbClr val="949DBC"/>
                </a:solidFill>
                <a:latin typeface="+mj-lt"/>
                <a:cs typeface="Arial" panose="020B0604020202020204" pitchFamily="34" charset="0"/>
              </a:rPr>
              <a:t>Bewijs van registratie</a:t>
            </a:r>
          </a:p>
          <a:p>
            <a:pPr marL="0" indent="0">
              <a:buNone/>
            </a:pPr>
            <a:endParaRPr lang="nl-BE" sz="1800" dirty="0">
              <a:solidFill>
                <a:srgbClr val="949DBC"/>
              </a:solidFill>
              <a:latin typeface="+mj-lt"/>
              <a:cs typeface="Arial" panose="020B0604020202020204" pitchFamily="34" charset="0"/>
            </a:endParaRPr>
          </a:p>
          <a:p>
            <a:r>
              <a:rPr lang="nl-BE" sz="1800" dirty="0">
                <a:solidFill>
                  <a:srgbClr val="949DBC"/>
                </a:solidFill>
                <a:latin typeface="+mj-lt"/>
                <a:cs typeface="Arial" panose="020B0604020202020204" pitchFamily="34" charset="0"/>
              </a:rPr>
              <a:t>De inschrijving bij het ziekenfonds gaat retroactief in vanaf de eerste dag van het kwartaal waarin de vluchteling een van de volgende attesten ontvangt:</a:t>
            </a:r>
          </a:p>
          <a:p>
            <a:pPr lvl="1"/>
            <a:r>
              <a:rPr lang="nl-BE" sz="1400" dirty="0">
                <a:solidFill>
                  <a:srgbClr val="949DBC"/>
                </a:solidFill>
                <a:latin typeface="+mj-lt"/>
                <a:cs typeface="Arial" panose="020B0604020202020204" pitchFamily="34" charset="0"/>
              </a:rPr>
              <a:t>Bewijs van registratie: </a:t>
            </a:r>
            <a:r>
              <a:rPr lang="nl-BE" sz="1400" dirty="0">
                <a:solidFill>
                  <a:srgbClr val="949DBC"/>
                </a:solidFill>
                <a:latin typeface="+mj-lt"/>
                <a:cs typeface="Arial" panose="020B0604020202020204" pitchFamily="34" charset="0"/>
                <a:hlinkClick r:id="rId2"/>
              </a:rPr>
              <a:t>Oekraïne_voorbeeld_bewijsvanregistratie.pdf (fgov.be)</a:t>
            </a:r>
            <a:endParaRPr lang="nl-BE" sz="1400" dirty="0">
              <a:solidFill>
                <a:srgbClr val="949DBC"/>
              </a:solidFill>
              <a:latin typeface="+mj-lt"/>
              <a:cs typeface="Arial" panose="020B0604020202020204" pitchFamily="34" charset="0"/>
            </a:endParaRPr>
          </a:p>
          <a:p>
            <a:pPr lvl="1"/>
            <a:r>
              <a:rPr lang="nl-BE" sz="1400" dirty="0">
                <a:solidFill>
                  <a:srgbClr val="949DBC"/>
                </a:solidFill>
                <a:latin typeface="+mj-lt"/>
                <a:cs typeface="Arial" panose="020B0604020202020204" pitchFamily="34" charset="0"/>
              </a:rPr>
              <a:t>Attest tijdelijke bescherming: </a:t>
            </a:r>
            <a:r>
              <a:rPr lang="nl-BE" sz="1400" dirty="0">
                <a:solidFill>
                  <a:srgbClr val="949DBC"/>
                </a:solidFill>
                <a:latin typeface="+mj-lt"/>
                <a:cs typeface="Arial" panose="020B0604020202020204" pitchFamily="34" charset="0"/>
                <a:hlinkClick r:id="rId3"/>
              </a:rPr>
              <a:t>Microsoft Word - Attest tijdelijke bescherming GB.docx (fgov.be)</a:t>
            </a:r>
            <a:endParaRPr lang="nl-BE" sz="1400" dirty="0">
              <a:solidFill>
                <a:srgbClr val="949DBC"/>
              </a:solidFill>
              <a:latin typeface="+mj-lt"/>
              <a:cs typeface="Arial" panose="020B0604020202020204" pitchFamily="34" charset="0"/>
            </a:endParaRPr>
          </a:p>
        </p:txBody>
      </p:sp>
      <p:pic>
        <p:nvPicPr>
          <p:cNvPr id="6" name="Picture 2" descr="Nationaal Intermutualistisch College (NIC)">
            <a:extLst>
              <a:ext uri="{FF2B5EF4-FFF2-40B4-BE49-F238E27FC236}">
                <a16:creationId xmlns:a16="http://schemas.microsoft.com/office/drawing/2014/main" id="{24BFEAD5-9C0A-4113-ACB1-983FC01A967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04780" y="13338"/>
            <a:ext cx="1701800" cy="727326"/>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D01E45CE-DBBB-4C2C-8333-D67A16BC0A81}"/>
              </a:ext>
            </a:extLst>
          </p:cNvPr>
          <p:cNvSpPr/>
          <p:nvPr/>
        </p:nvSpPr>
        <p:spPr>
          <a:xfrm>
            <a:off x="3175" y="6400800"/>
            <a:ext cx="12188825" cy="457200"/>
          </a:xfrm>
          <a:prstGeom prst="rect">
            <a:avLst/>
          </a:prstGeom>
          <a:solidFill>
            <a:srgbClr val="707CA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nl-BE" dirty="0"/>
          </a:p>
        </p:txBody>
      </p:sp>
      <p:sp>
        <p:nvSpPr>
          <p:cNvPr id="8" name="Rectangle 5">
            <a:extLst>
              <a:ext uri="{FF2B5EF4-FFF2-40B4-BE49-F238E27FC236}">
                <a16:creationId xmlns:a16="http://schemas.microsoft.com/office/drawing/2014/main" id="{2088FF4F-2689-4972-916E-5A4EAB7F0A8C}"/>
              </a:ext>
            </a:extLst>
          </p:cNvPr>
          <p:cNvSpPr/>
          <p:nvPr/>
        </p:nvSpPr>
        <p:spPr>
          <a:xfrm>
            <a:off x="15" y="6334316"/>
            <a:ext cx="12188825" cy="64008"/>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sp>
      <p:cxnSp>
        <p:nvCxnSpPr>
          <p:cNvPr id="9" name="Straight Connector 9">
            <a:extLst>
              <a:ext uri="{FF2B5EF4-FFF2-40B4-BE49-F238E27FC236}">
                <a16:creationId xmlns:a16="http://schemas.microsoft.com/office/drawing/2014/main" id="{90400E55-A05B-42DF-A19B-EA66AD09A25A}"/>
              </a:ext>
            </a:extLst>
          </p:cNvPr>
          <p:cNvCxnSpPr/>
          <p:nvPr/>
        </p:nvCxnSpPr>
        <p:spPr>
          <a:xfrm>
            <a:off x="533259" y="1793090"/>
            <a:ext cx="1096365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373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fade">
                                      <p:cBhvr>
                                        <p:cTn id="23" dur="500"/>
                                        <p:tgtEl>
                                          <p:spTgt spid="5">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fade">
                                      <p:cBhvr>
                                        <p:cTn id="26" dur="500"/>
                                        <p:tgtEl>
                                          <p:spTgt spid="5">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animEffect transition="in" filter="fade">
                                      <p:cBhvr>
                                        <p:cTn id="29" dur="500"/>
                                        <p:tgtEl>
                                          <p:spTgt spid="5">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5">
                                            <p:txEl>
                                              <p:pRg st="8" end="8"/>
                                            </p:txEl>
                                          </p:spTgt>
                                        </p:tgtEl>
                                        <p:attrNameLst>
                                          <p:attrName>style.visibility</p:attrName>
                                        </p:attrNameLst>
                                      </p:cBhvr>
                                      <p:to>
                                        <p:strVal val="visible"/>
                                      </p:to>
                                    </p:set>
                                    <p:animEffect transition="in" filter="fade">
                                      <p:cBhvr>
                                        <p:cTn id="34" dur="500"/>
                                        <p:tgtEl>
                                          <p:spTgt spid="5">
                                            <p:txEl>
                                              <p:pRg st="8" end="8"/>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5">
                                            <p:txEl>
                                              <p:pRg st="9" end="9"/>
                                            </p:txEl>
                                          </p:spTgt>
                                        </p:tgtEl>
                                        <p:attrNameLst>
                                          <p:attrName>style.visibility</p:attrName>
                                        </p:attrNameLst>
                                      </p:cBhvr>
                                      <p:to>
                                        <p:strVal val="visible"/>
                                      </p:to>
                                    </p:set>
                                    <p:animEffect transition="in" filter="fade">
                                      <p:cBhvr>
                                        <p:cTn id="37" dur="500"/>
                                        <p:tgtEl>
                                          <p:spTgt spid="5">
                                            <p:txEl>
                                              <p:pRg st="9" end="9"/>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5">
                                            <p:txEl>
                                              <p:pRg st="10" end="10"/>
                                            </p:txEl>
                                          </p:spTgt>
                                        </p:tgtEl>
                                        <p:attrNameLst>
                                          <p:attrName>style.visibility</p:attrName>
                                        </p:attrNameLst>
                                      </p:cBhvr>
                                      <p:to>
                                        <p:strVal val="visible"/>
                                      </p:to>
                                    </p:set>
                                    <p:animEffect transition="in" filter="fade">
                                      <p:cBhvr>
                                        <p:cTn id="40"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73B5A27A-5059-444D-A396-03F2BF6C202F}"/>
              </a:ext>
            </a:extLst>
          </p:cNvPr>
          <p:cNvSpPr>
            <a:spLocks noGrp="1"/>
          </p:cNvSpPr>
          <p:nvPr>
            <p:ph type="title"/>
          </p:nvPr>
        </p:nvSpPr>
        <p:spPr>
          <a:xfrm>
            <a:off x="442913" y="739878"/>
            <a:ext cx="11306175" cy="706778"/>
          </a:xfrm>
        </p:spPr>
        <p:txBody>
          <a:bodyPr>
            <a:noAutofit/>
          </a:bodyPr>
          <a:lstStyle/>
          <a:p>
            <a:r>
              <a:rPr lang="nl-BE" sz="4800" b="1" dirty="0">
                <a:solidFill>
                  <a:srgbClr val="707CA6"/>
                </a:solidFill>
              </a:rPr>
              <a:t>Welke rechten opent deze inschrijving?</a:t>
            </a:r>
          </a:p>
        </p:txBody>
      </p:sp>
      <p:sp>
        <p:nvSpPr>
          <p:cNvPr id="5" name="Tijdelijke aanduiding voor inhoud 2">
            <a:extLst>
              <a:ext uri="{FF2B5EF4-FFF2-40B4-BE49-F238E27FC236}">
                <a16:creationId xmlns:a16="http://schemas.microsoft.com/office/drawing/2014/main" id="{B20FB542-10D3-4E7C-A5EA-86AF8D7D31F2}"/>
              </a:ext>
            </a:extLst>
          </p:cNvPr>
          <p:cNvSpPr>
            <a:spLocks noGrp="1"/>
          </p:cNvSpPr>
          <p:nvPr>
            <p:ph idx="1"/>
          </p:nvPr>
        </p:nvSpPr>
        <p:spPr>
          <a:xfrm>
            <a:off x="442913" y="2152649"/>
            <a:ext cx="11306175" cy="4454871"/>
          </a:xfrm>
        </p:spPr>
        <p:txBody>
          <a:bodyPr vert="horz" lIns="90000" tIns="45720" rIns="91440" bIns="45720" rtlCol="0" anchor="t">
            <a:normAutofit/>
          </a:bodyPr>
          <a:lstStyle/>
          <a:p>
            <a:r>
              <a:rPr lang="nl-BE" sz="1800" dirty="0">
                <a:solidFill>
                  <a:srgbClr val="949DBC"/>
                </a:solidFill>
                <a:latin typeface="+mj-lt"/>
                <a:cs typeface="Arial" panose="020B0604020202020204" pitchFamily="34" charset="0"/>
              </a:rPr>
              <a:t>Bij inschrijving als VIB met tijdelijke bescherming openen deze rechten onmiddellijk: (in de volgende slides gaan we dieper in op deze rechten)</a:t>
            </a:r>
          </a:p>
          <a:p>
            <a:pPr lvl="1"/>
            <a:r>
              <a:rPr lang="nl-BE" sz="1400" dirty="0">
                <a:solidFill>
                  <a:srgbClr val="949DBC"/>
                </a:solidFill>
                <a:latin typeface="+mj-lt"/>
                <a:cs typeface="Arial" panose="020B0604020202020204" pitchFamily="34" charset="0"/>
              </a:rPr>
              <a:t>Recht op VT (verhoogde tegemoetkoming)</a:t>
            </a:r>
          </a:p>
          <a:p>
            <a:pPr lvl="1"/>
            <a:r>
              <a:rPr lang="nl-BE" sz="1400" dirty="0">
                <a:solidFill>
                  <a:srgbClr val="FF0000"/>
                </a:solidFill>
                <a:latin typeface="+mj-lt"/>
                <a:cs typeface="Arial" panose="020B0604020202020204" pitchFamily="34" charset="0"/>
              </a:rPr>
              <a:t>Nog geen duidelijkheid over wanneer ze recht op MAF openen</a:t>
            </a:r>
          </a:p>
          <a:p>
            <a:pPr lvl="1"/>
            <a:r>
              <a:rPr lang="nl-BE" sz="1400" dirty="0">
                <a:solidFill>
                  <a:srgbClr val="949DBC"/>
                </a:solidFill>
                <a:latin typeface="+mj-lt"/>
                <a:cs typeface="Arial" panose="020B0604020202020204" pitchFamily="34" charset="0"/>
              </a:rPr>
              <a:t>Recht op VSB (Vlaamse Sociale Bescherming)</a:t>
            </a:r>
          </a:p>
          <a:p>
            <a:pPr marL="457200" lvl="1" indent="0">
              <a:buNone/>
            </a:pPr>
            <a:r>
              <a:rPr lang="nl-BE" sz="1400" dirty="0">
                <a:solidFill>
                  <a:srgbClr val="949DBC"/>
                </a:solidFill>
                <a:latin typeface="+mj-lt"/>
                <a:cs typeface="Arial" panose="020B0604020202020204" pitchFamily="34" charset="0"/>
                <a:hlinkClick r:id="rId2"/>
              </a:rPr>
              <a:t>(Oekraïne: verblijfsmogelijkheden en rechtspositie in België | Agentschap Integratie en Inburgering (agii.be))</a:t>
            </a:r>
            <a:endParaRPr lang="nl-BE" sz="1400" dirty="0">
              <a:solidFill>
                <a:srgbClr val="949DBC"/>
              </a:solidFill>
              <a:latin typeface="+mj-lt"/>
              <a:cs typeface="Arial" panose="020B0604020202020204" pitchFamily="34" charset="0"/>
            </a:endParaRPr>
          </a:p>
          <a:p>
            <a:pPr marL="0" indent="0">
              <a:buNone/>
            </a:pPr>
            <a:endParaRPr lang="nl-BE" sz="1800" dirty="0">
              <a:solidFill>
                <a:srgbClr val="949DBC"/>
              </a:solidFill>
              <a:latin typeface="+mj-lt"/>
              <a:cs typeface="Arial" panose="020B0604020202020204" pitchFamily="34" charset="0"/>
            </a:endParaRPr>
          </a:p>
          <a:p>
            <a:r>
              <a:rPr lang="nl-BE" sz="1800" dirty="0">
                <a:solidFill>
                  <a:srgbClr val="949DBC"/>
                </a:solidFill>
                <a:latin typeface="+mj-lt"/>
                <a:cs typeface="Arial" panose="020B0604020202020204" pitchFamily="34" charset="0"/>
              </a:rPr>
              <a:t>Enkele algemene bemerkingen bij de inschrijvingen:</a:t>
            </a:r>
          </a:p>
          <a:p>
            <a:pPr lvl="1"/>
            <a:r>
              <a:rPr lang="nl-BE" sz="1400" dirty="0">
                <a:solidFill>
                  <a:srgbClr val="949DBC"/>
                </a:solidFill>
                <a:latin typeface="+mj-lt"/>
                <a:cs typeface="Arial" panose="020B0604020202020204" pitchFamily="34" charset="0"/>
              </a:rPr>
              <a:t>Met het statuut van Oekraïense vluchteling met tijdelijke bescherming mogen ze zich niet inschrijven als persoon ten laste bij het gastgezin, noch hebben deze Oekraïense vluchtelingen een invloed op de rechten van het gastgezin. Hierbij denken we aan een invloed op het vervangingsinkomen of het openen van sociale rechten zoals een verhoogde tegemoetkoming.</a:t>
            </a:r>
          </a:p>
          <a:p>
            <a:pPr lvl="1"/>
            <a:r>
              <a:rPr lang="nl-BE" sz="1400" dirty="0">
                <a:solidFill>
                  <a:srgbClr val="949DBC"/>
                </a:solidFill>
                <a:latin typeface="+mj-lt"/>
                <a:cs typeface="Arial" panose="020B0604020202020204" pitchFamily="34" charset="0"/>
              </a:rPr>
              <a:t>Indien een Oekraïense vluchteling een arbeidscontract ondertekent, primeert de inschrijving als loontrekkende op de inschrijving als VIB. Indien er reeds een recht op VT toegekend werd, blijft dit behouden volgens de gekende procedure </a:t>
            </a:r>
          </a:p>
        </p:txBody>
      </p:sp>
      <p:pic>
        <p:nvPicPr>
          <p:cNvPr id="6" name="Picture 2" descr="Nationaal Intermutualistisch College (NIC)">
            <a:extLst>
              <a:ext uri="{FF2B5EF4-FFF2-40B4-BE49-F238E27FC236}">
                <a16:creationId xmlns:a16="http://schemas.microsoft.com/office/drawing/2014/main" id="{68982AE3-D5BC-47E4-9CD3-31DD1F7553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04780" y="13338"/>
            <a:ext cx="1701800" cy="727326"/>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92D1588F-58CA-4485-9296-043A3AD7EB54}"/>
              </a:ext>
            </a:extLst>
          </p:cNvPr>
          <p:cNvSpPr/>
          <p:nvPr/>
        </p:nvSpPr>
        <p:spPr>
          <a:xfrm>
            <a:off x="3175" y="6400800"/>
            <a:ext cx="12188825" cy="457200"/>
          </a:xfrm>
          <a:prstGeom prst="rect">
            <a:avLst/>
          </a:prstGeom>
          <a:solidFill>
            <a:srgbClr val="707CA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nl-BE" dirty="0"/>
          </a:p>
        </p:txBody>
      </p:sp>
      <p:sp>
        <p:nvSpPr>
          <p:cNvPr id="8" name="Rectangle 5">
            <a:extLst>
              <a:ext uri="{FF2B5EF4-FFF2-40B4-BE49-F238E27FC236}">
                <a16:creationId xmlns:a16="http://schemas.microsoft.com/office/drawing/2014/main" id="{298BE3C3-92EB-4F39-892B-A9AE30BCD544}"/>
              </a:ext>
            </a:extLst>
          </p:cNvPr>
          <p:cNvSpPr/>
          <p:nvPr/>
        </p:nvSpPr>
        <p:spPr>
          <a:xfrm>
            <a:off x="15" y="6334316"/>
            <a:ext cx="12188825" cy="64008"/>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sp>
      <p:cxnSp>
        <p:nvCxnSpPr>
          <p:cNvPr id="9" name="Straight Connector 9">
            <a:extLst>
              <a:ext uri="{FF2B5EF4-FFF2-40B4-BE49-F238E27FC236}">
                <a16:creationId xmlns:a16="http://schemas.microsoft.com/office/drawing/2014/main" id="{D23512C8-D275-4AAF-84C1-55F54A3E450D}"/>
              </a:ext>
            </a:extLst>
          </p:cNvPr>
          <p:cNvCxnSpPr/>
          <p:nvPr/>
        </p:nvCxnSpPr>
        <p:spPr>
          <a:xfrm>
            <a:off x="533259" y="1793090"/>
            <a:ext cx="1096365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0318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500"/>
                                        <p:tgtEl>
                                          <p:spTgt spid="5">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fade">
                                      <p:cBhvr>
                                        <p:cTn id="16" dur="500"/>
                                        <p:tgtEl>
                                          <p:spTgt spid="5">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fade">
                                      <p:cBhvr>
                                        <p:cTn id="19" dur="500"/>
                                        <p:tgtEl>
                                          <p:spTgt spid="5">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5">
                                            <p:txEl>
                                              <p:pRg st="6" end="6"/>
                                            </p:txEl>
                                          </p:spTgt>
                                        </p:tgtEl>
                                        <p:attrNameLst>
                                          <p:attrName>style.visibility</p:attrName>
                                        </p:attrNameLst>
                                      </p:cBhvr>
                                      <p:to>
                                        <p:strVal val="visible"/>
                                      </p:to>
                                    </p:set>
                                    <p:animEffect transition="in" filter="fade">
                                      <p:cBhvr>
                                        <p:cTn id="24" dur="500"/>
                                        <p:tgtEl>
                                          <p:spTgt spid="5">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animEffect transition="in" filter="fade">
                                      <p:cBhvr>
                                        <p:cTn id="27" dur="500"/>
                                        <p:tgtEl>
                                          <p:spTgt spid="5">
                                            <p:txEl>
                                              <p:pRg st="7" end="7"/>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5">
                                            <p:txEl>
                                              <p:pRg st="8" end="8"/>
                                            </p:txEl>
                                          </p:spTgt>
                                        </p:tgtEl>
                                        <p:attrNameLst>
                                          <p:attrName>style.visibility</p:attrName>
                                        </p:attrNameLst>
                                      </p:cBhvr>
                                      <p:to>
                                        <p:strVal val="visible"/>
                                      </p:to>
                                    </p:set>
                                    <p:animEffect transition="in" filter="fade">
                                      <p:cBhvr>
                                        <p:cTn id="30"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A1E1D7BB-C21D-4D5C-BE22-2A24EF938893}"/>
              </a:ext>
            </a:extLst>
          </p:cNvPr>
          <p:cNvSpPr>
            <a:spLocks noGrp="1"/>
          </p:cNvSpPr>
          <p:nvPr>
            <p:ph type="title"/>
          </p:nvPr>
        </p:nvSpPr>
        <p:spPr>
          <a:xfrm>
            <a:off x="442913" y="739878"/>
            <a:ext cx="11306175" cy="706778"/>
          </a:xfrm>
        </p:spPr>
        <p:txBody>
          <a:bodyPr>
            <a:noAutofit/>
          </a:bodyPr>
          <a:lstStyle/>
          <a:p>
            <a:r>
              <a:rPr lang="nl-BE" sz="4800" b="1" dirty="0">
                <a:solidFill>
                  <a:srgbClr val="707CA6"/>
                </a:solidFill>
              </a:rPr>
              <a:t>Recht op verhoogde tegemoetkoming</a:t>
            </a:r>
          </a:p>
        </p:txBody>
      </p:sp>
      <p:sp>
        <p:nvSpPr>
          <p:cNvPr id="5" name="Tijdelijke aanduiding voor inhoud 2">
            <a:extLst>
              <a:ext uri="{FF2B5EF4-FFF2-40B4-BE49-F238E27FC236}">
                <a16:creationId xmlns:a16="http://schemas.microsoft.com/office/drawing/2014/main" id="{5A187995-DEAA-4C88-B4C0-86881B41AADC}"/>
              </a:ext>
            </a:extLst>
          </p:cNvPr>
          <p:cNvSpPr>
            <a:spLocks noGrp="1"/>
          </p:cNvSpPr>
          <p:nvPr>
            <p:ph idx="1"/>
          </p:nvPr>
        </p:nvSpPr>
        <p:spPr>
          <a:xfrm>
            <a:off x="442913" y="1945929"/>
            <a:ext cx="11306175" cy="4454871"/>
          </a:xfrm>
        </p:spPr>
        <p:txBody>
          <a:bodyPr vert="horz" lIns="90000" tIns="45720" rIns="91440" bIns="45720" rtlCol="0" anchor="t">
            <a:normAutofit/>
          </a:bodyPr>
          <a:lstStyle/>
          <a:p>
            <a:r>
              <a:rPr lang="nl-BE" sz="1800" dirty="0">
                <a:solidFill>
                  <a:srgbClr val="949DBC"/>
                </a:solidFill>
                <a:latin typeface="+mj-lt"/>
                <a:cs typeface="Arial" panose="020B0604020202020204" pitchFamily="34" charset="0"/>
              </a:rPr>
              <a:t>We gaan er bij hun inschrijving in een ziekenfonds vanuit dat Oekraïense vluchtelingen momenteel geen inkomsten hebben. </a:t>
            </a:r>
          </a:p>
          <a:p>
            <a:r>
              <a:rPr lang="nl-BE" sz="1800" dirty="0">
                <a:solidFill>
                  <a:srgbClr val="949DBC"/>
                </a:solidFill>
                <a:latin typeface="+mj-lt"/>
                <a:cs typeface="Arial" panose="020B0604020202020204" pitchFamily="34" charset="0"/>
              </a:rPr>
              <a:t>Oekraïense vluchtelingen krijgen bijgevolg recht op een </a:t>
            </a:r>
            <a:r>
              <a:rPr lang="nl-BE" sz="1800" dirty="0">
                <a:solidFill>
                  <a:srgbClr val="949DBC"/>
                </a:solidFill>
                <a:latin typeface="+mj-lt"/>
                <a:cs typeface="Arial" panose="020B0604020202020204" pitchFamily="34" charset="0"/>
                <a:hlinkClick r:id="rId2"/>
              </a:rPr>
              <a:t>verhoogde tegemoetkoming</a:t>
            </a:r>
            <a:r>
              <a:rPr lang="nl-BE" sz="1800" dirty="0">
                <a:solidFill>
                  <a:srgbClr val="949DBC"/>
                </a:solidFill>
                <a:latin typeface="+mj-lt"/>
                <a:cs typeface="Arial" panose="020B0604020202020204" pitchFamily="34" charset="0"/>
              </a:rPr>
              <a:t> zodra ze ingeschreven zijn. Dit dus  zonder het gebruikelijke inkomstenonderzoek.</a:t>
            </a:r>
          </a:p>
          <a:p>
            <a:r>
              <a:rPr lang="nl-BE" sz="1800" dirty="0">
                <a:solidFill>
                  <a:srgbClr val="949DBC"/>
                </a:solidFill>
                <a:latin typeface="+mj-lt"/>
                <a:cs typeface="Arial" panose="020B0604020202020204" pitchFamily="34" charset="0"/>
              </a:rPr>
              <a:t>Personen met een verhoogde tegemoetkoming betalen minder voor hun gezondheidszorg en hebben nog andere financiële voordelen:</a:t>
            </a:r>
          </a:p>
          <a:p>
            <a:pPr lvl="1"/>
            <a:r>
              <a:rPr lang="nl-BE" sz="1400" b="1" dirty="0">
                <a:solidFill>
                  <a:srgbClr val="949DBC"/>
                </a:solidFill>
                <a:latin typeface="+mj-lt"/>
                <a:cs typeface="Arial" panose="020B0604020202020204" pitchFamily="34" charset="0"/>
              </a:rPr>
              <a:t>Terugbetaling ziektekosten </a:t>
            </a:r>
            <a:br>
              <a:rPr lang="nl-BE" sz="1400" dirty="0">
                <a:solidFill>
                  <a:srgbClr val="949DBC"/>
                </a:solidFill>
                <a:latin typeface="+mj-lt"/>
                <a:cs typeface="Arial" panose="020B0604020202020204" pitchFamily="34" charset="0"/>
              </a:rPr>
            </a:br>
            <a:r>
              <a:rPr lang="nl-BE" sz="1400" dirty="0">
                <a:solidFill>
                  <a:srgbClr val="949DBC"/>
                </a:solidFill>
                <a:latin typeface="+mj-lt"/>
                <a:cs typeface="Arial" panose="020B0604020202020204" pitchFamily="34" charset="0"/>
              </a:rPr>
              <a:t>Bij uitgaven voor gezondheidszorg betalen ze minder remgeld. Dit geldt voor sommige geneesmiddelen, een bezoek aan de dokter, tandarts, kinesitherapeut of andere zorgverlener, en bij opname in het ziekenhuis. </a:t>
            </a:r>
          </a:p>
          <a:p>
            <a:pPr lvl="1"/>
            <a:r>
              <a:rPr lang="nl-BE" sz="1400" b="1" dirty="0">
                <a:solidFill>
                  <a:srgbClr val="949DBC"/>
                </a:solidFill>
                <a:latin typeface="+mj-lt"/>
                <a:cs typeface="Arial" panose="020B0604020202020204" pitchFamily="34" charset="0"/>
              </a:rPr>
              <a:t>Regeling betalende derde </a:t>
            </a:r>
            <a:br>
              <a:rPr lang="nl-BE" sz="1400" dirty="0">
                <a:solidFill>
                  <a:srgbClr val="949DBC"/>
                </a:solidFill>
                <a:latin typeface="+mj-lt"/>
                <a:cs typeface="Arial" panose="020B0604020202020204" pitchFamily="34" charset="0"/>
              </a:rPr>
            </a:br>
            <a:r>
              <a:rPr lang="nl-BE" sz="1400" dirty="0">
                <a:solidFill>
                  <a:srgbClr val="949DBC"/>
                </a:solidFill>
                <a:latin typeface="+mj-lt"/>
                <a:cs typeface="Arial" panose="020B0604020202020204" pitchFamily="34" charset="0"/>
              </a:rPr>
              <a:t>Bij consultaties bij een huisarts wordt de regeling betalende derde toegepast. Hierdoor moeten ze enkel het remgeld betalen. De rest van het honorarium wordt rechtstreeks afgerekend tussen de arts en het ziekenfonds.</a:t>
            </a:r>
          </a:p>
          <a:p>
            <a:pPr lvl="1"/>
            <a:r>
              <a:rPr lang="nl-BE" sz="1400" b="1" dirty="0">
                <a:solidFill>
                  <a:srgbClr val="949DBC"/>
                </a:solidFill>
                <a:latin typeface="+mj-lt"/>
                <a:cs typeface="Arial" panose="020B0604020202020204" pitchFamily="34" charset="0"/>
              </a:rPr>
              <a:t>Hospitalisatie </a:t>
            </a:r>
            <a:br>
              <a:rPr lang="nl-BE" sz="1400" dirty="0">
                <a:solidFill>
                  <a:srgbClr val="949DBC"/>
                </a:solidFill>
                <a:latin typeface="+mj-lt"/>
                <a:cs typeface="Arial" panose="020B0604020202020204" pitchFamily="34" charset="0"/>
              </a:rPr>
            </a:br>
            <a:r>
              <a:rPr lang="nl-BE" sz="1400" dirty="0">
                <a:solidFill>
                  <a:srgbClr val="949DBC"/>
                </a:solidFill>
                <a:latin typeface="+mj-lt"/>
                <a:cs typeface="Arial" panose="020B0604020202020204" pitchFamily="34" charset="0"/>
              </a:rPr>
              <a:t>Lager persoonlijk aandeel in de verblijfskosten</a:t>
            </a:r>
          </a:p>
          <a:p>
            <a:pPr lvl="1"/>
            <a:r>
              <a:rPr lang="nl-BE" sz="1400" b="1" dirty="0">
                <a:solidFill>
                  <a:srgbClr val="949DBC"/>
                </a:solidFill>
                <a:latin typeface="+mj-lt"/>
                <a:cs typeface="Arial" panose="020B0604020202020204" pitchFamily="34" charset="0"/>
              </a:rPr>
              <a:t>Maximumfactuur </a:t>
            </a:r>
            <a:br>
              <a:rPr lang="nl-BE" sz="1400" dirty="0">
                <a:solidFill>
                  <a:srgbClr val="949DBC"/>
                </a:solidFill>
                <a:latin typeface="+mj-lt"/>
                <a:cs typeface="Arial" panose="020B0604020202020204" pitchFamily="34" charset="0"/>
              </a:rPr>
            </a:br>
            <a:r>
              <a:rPr lang="nl-BE" sz="1400" dirty="0">
                <a:solidFill>
                  <a:srgbClr val="949DBC"/>
                </a:solidFill>
                <a:latin typeface="+mj-lt"/>
                <a:cs typeface="Arial" panose="020B0604020202020204" pitchFamily="34" charset="0"/>
              </a:rPr>
              <a:t>Lager plafondbedrag voor de ziektekosten op jaarbasis. Zodra de kosten tijdens een kalenderjaar een grensbedrag bereiken, krijgen ze automatisch voor de daaropvolgende prestaties het remgeld volledig terugbetaald. </a:t>
            </a:r>
          </a:p>
          <a:p>
            <a:endParaRPr lang="nl-BE" sz="1800" dirty="0">
              <a:solidFill>
                <a:srgbClr val="949DBC"/>
              </a:solidFill>
              <a:cs typeface="Arial" panose="020B0604020202020204" pitchFamily="34" charset="0"/>
            </a:endParaRPr>
          </a:p>
        </p:txBody>
      </p:sp>
      <p:pic>
        <p:nvPicPr>
          <p:cNvPr id="6" name="Picture 2" descr="Nationaal Intermutualistisch College (NIC)">
            <a:extLst>
              <a:ext uri="{FF2B5EF4-FFF2-40B4-BE49-F238E27FC236}">
                <a16:creationId xmlns:a16="http://schemas.microsoft.com/office/drawing/2014/main" id="{3C1F2462-5D12-4CAB-B157-1AB4C670C1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04780" y="13338"/>
            <a:ext cx="1701800" cy="727326"/>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A27A2318-E543-44A9-9249-7394431E456D}"/>
              </a:ext>
            </a:extLst>
          </p:cNvPr>
          <p:cNvSpPr/>
          <p:nvPr/>
        </p:nvSpPr>
        <p:spPr>
          <a:xfrm>
            <a:off x="3175" y="6400800"/>
            <a:ext cx="12188825" cy="457200"/>
          </a:xfrm>
          <a:prstGeom prst="rect">
            <a:avLst/>
          </a:prstGeom>
          <a:solidFill>
            <a:srgbClr val="707CA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nl-BE" dirty="0"/>
          </a:p>
        </p:txBody>
      </p:sp>
      <p:sp>
        <p:nvSpPr>
          <p:cNvPr id="8" name="Rectangle 5">
            <a:extLst>
              <a:ext uri="{FF2B5EF4-FFF2-40B4-BE49-F238E27FC236}">
                <a16:creationId xmlns:a16="http://schemas.microsoft.com/office/drawing/2014/main" id="{403081B5-5181-433C-9580-B6322FB9E0D6}"/>
              </a:ext>
            </a:extLst>
          </p:cNvPr>
          <p:cNvSpPr/>
          <p:nvPr/>
        </p:nvSpPr>
        <p:spPr>
          <a:xfrm>
            <a:off x="15" y="6334316"/>
            <a:ext cx="12188825" cy="64008"/>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sp>
      <p:cxnSp>
        <p:nvCxnSpPr>
          <p:cNvPr id="9" name="Straight Connector 9">
            <a:extLst>
              <a:ext uri="{FF2B5EF4-FFF2-40B4-BE49-F238E27FC236}">
                <a16:creationId xmlns:a16="http://schemas.microsoft.com/office/drawing/2014/main" id="{D6D036F6-44E6-4543-8FD5-D78AF92E2BA4}"/>
              </a:ext>
            </a:extLst>
          </p:cNvPr>
          <p:cNvCxnSpPr/>
          <p:nvPr/>
        </p:nvCxnSpPr>
        <p:spPr>
          <a:xfrm>
            <a:off x="533259" y="1793090"/>
            <a:ext cx="1096365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3602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fade">
                                      <p:cBhvr>
                                        <p:cTn id="23" dur="500"/>
                                        <p:tgtEl>
                                          <p:spTgt spid="5">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fade">
                                      <p:cBhvr>
                                        <p:cTn id="26" dur="500"/>
                                        <p:tgtEl>
                                          <p:spTgt spid="5">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animEffect transition="in" filter="fade">
                                      <p:cBhvr>
                                        <p:cTn id="29"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C6DF68F26E5544E9A922C416735E59D" ma:contentTypeVersion="9" ma:contentTypeDescription="Een nieuw document maken." ma:contentTypeScope="" ma:versionID="ae7b288a182bbf3d3844a440f7a1f189">
  <xsd:schema xmlns:xsd="http://www.w3.org/2001/XMLSchema" xmlns:xs="http://www.w3.org/2001/XMLSchema" xmlns:p="http://schemas.microsoft.com/office/2006/metadata/properties" xmlns:ns2="48d5d7e6-83d7-4baa-831d-f6b30ce740b7" xmlns:ns3="7892ba63-271d-494e-81e6-089056684a2a" targetNamespace="http://schemas.microsoft.com/office/2006/metadata/properties" ma:root="true" ma:fieldsID="c928ee1ffc47dedbafc00b855032856f" ns2:_="" ns3:_="">
    <xsd:import namespace="48d5d7e6-83d7-4baa-831d-f6b30ce740b7"/>
    <xsd:import namespace="7892ba63-271d-494e-81e6-089056684a2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d5d7e6-83d7-4baa-831d-f6b30ce740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892ba63-271d-494e-81e6-089056684a2a" elementFormDefault="qualified">
    <xsd:import namespace="http://schemas.microsoft.com/office/2006/documentManagement/types"/>
    <xsd:import namespace="http://schemas.microsoft.com/office/infopath/2007/PartnerControls"/>
    <xsd:element name="SharedWithUsers" ma:index="15"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B7193C4-9623-43B8-B176-EF4264A7AB85}">
  <ds:schemaRefs>
    <ds:schemaRef ds:uri="http://schemas.microsoft.com/sharepoint/v3/contenttype/forms"/>
  </ds:schemaRefs>
</ds:datastoreItem>
</file>

<file path=customXml/itemProps2.xml><?xml version="1.0" encoding="utf-8"?>
<ds:datastoreItem xmlns:ds="http://schemas.openxmlformats.org/officeDocument/2006/customXml" ds:itemID="{7471FCE9-B780-42A7-AEF0-19C291075376}">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6C8FD341-284B-4FE9-B308-615E0E1A33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d5d7e6-83d7-4baa-831d-f6b30ce740b7"/>
    <ds:schemaRef ds:uri="7892ba63-271d-494e-81e6-089056684a2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95</TotalTime>
  <Words>1644</Words>
  <Application>Microsoft Office PowerPoint</Application>
  <PresentationFormat>Breedbeeld</PresentationFormat>
  <Paragraphs>125</Paragraphs>
  <Slides>14</Slides>
  <Notes>0</Notes>
  <HiddenSlides>0</HiddenSlides>
  <MMClips>0</MMClips>
  <ScaleCrop>false</ScaleCrop>
  <HeadingPairs>
    <vt:vector size="4" baseType="variant">
      <vt:variant>
        <vt:lpstr>Thema</vt:lpstr>
      </vt:variant>
      <vt:variant>
        <vt:i4>1</vt:i4>
      </vt:variant>
      <vt:variant>
        <vt:lpstr>Diatitels</vt:lpstr>
      </vt:variant>
      <vt:variant>
        <vt:i4>14</vt:i4>
      </vt:variant>
    </vt:vector>
  </HeadingPairs>
  <TitlesOfParts>
    <vt:vector size="15" baseType="lpstr">
      <vt:lpstr>Kantoorthema</vt:lpstr>
      <vt:lpstr>Oekraïense vluchtelingen met statuut tijdelijke bescherming en de inschrijving bij de mutualiteit</vt:lpstr>
      <vt:lpstr>Wie heeft recht op statuut tijdelijke bescherming?</vt:lpstr>
      <vt:lpstr>Hoe vraag je dit statuut van tijdelijke bescherming aan?</vt:lpstr>
      <vt:lpstr>Wat zijn de rechten bij statuut van  tijdelijke bescherming?</vt:lpstr>
      <vt:lpstr>  De inschrijving van een Oekraïens  vluchteling bij de mutualiteit </vt:lpstr>
      <vt:lpstr>Hoe schrijven we hen in bij de  mutualiteit? </vt:lpstr>
      <vt:lpstr>Nodige formulieren om in te schrijven  als VIB bij de mutualiteit</vt:lpstr>
      <vt:lpstr>Welke rechten opent deze inschrijving?</vt:lpstr>
      <vt:lpstr>Recht op verhoogde tegemoetkoming</vt:lpstr>
      <vt:lpstr>Maximumfactuur</vt:lpstr>
      <vt:lpstr>Aansluiting bij de Vlaamse Sociale Bescherming (VSB)</vt:lpstr>
      <vt:lpstr>Op welke pijlers van VSB kunnen ze  beroep doen?</vt:lpstr>
      <vt:lpstr>Internationale overeenkomsten</vt:lpstr>
      <vt:lpstr>Intermutualistische aanpak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Oekraïense vluchtelingen met statuut tijdelijke bescherming en de inschrijving bij de mutualiteit</dc:title>
  <dc:creator>Roose Silke (120)</dc:creator>
  <cp:lastModifiedBy>Roose Silke (120)</cp:lastModifiedBy>
  <cp:revision>12</cp:revision>
  <dcterms:created xsi:type="dcterms:W3CDTF">2022-03-31T08:27:56Z</dcterms:created>
  <dcterms:modified xsi:type="dcterms:W3CDTF">2022-03-31T14:55:14Z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0x010100DC6DF68F26E5544E9A922C416735E59D</vt:lpwstr>
  </property>
</Properties>
</file>