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60" r:id="rId7"/>
    <p:sldId id="290" r:id="rId8"/>
    <p:sldId id="279" r:id="rId9"/>
    <p:sldId id="262" r:id="rId10"/>
    <p:sldId id="278" r:id="rId11"/>
    <p:sldId id="300" r:id="rId12"/>
    <p:sldId id="267" r:id="rId13"/>
    <p:sldId id="288" r:id="rId14"/>
    <p:sldId id="282" r:id="rId15"/>
    <p:sldId id="301" r:id="rId16"/>
    <p:sldId id="296" r:id="rId17"/>
    <p:sldId id="294" r:id="rId18"/>
    <p:sldId id="287" r:id="rId19"/>
    <p:sldId id="285" r:id="rId20"/>
    <p:sldId id="284" r:id="rId21"/>
    <p:sldId id="297" r:id="rId22"/>
    <p:sldId id="298" r:id="rId23"/>
    <p:sldId id="299"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47" userDrawn="1">
          <p15:clr>
            <a:srgbClr val="A4A3A4"/>
          </p15:clr>
        </p15:guide>
        <p15:guide id="2" orient="horz" pos="6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CE834C-F65B-D309-58AE-886B43F94EF8}" name="Sarah Reyntens" initials="SR" userId="Sarah Reyntens" providerId="None"/>
  <p188:author id="{3AB80FBA-B530-3559-7EE6-B6C3D66823F1}" name="Sophie Goetghebuer" initials="SG" userId="S::sophie.goetghebuer@logodender.be::3d064c10-9729-428c-857e-7af366b19f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2D26"/>
    <a:srgbClr val="006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5829" autoAdjust="0"/>
  </p:normalViewPr>
  <p:slideViewPr>
    <p:cSldViewPr snapToGrid="0">
      <p:cViewPr varScale="1">
        <p:scale>
          <a:sx n="65" d="100"/>
          <a:sy n="65" d="100"/>
        </p:scale>
        <p:origin x="1128" y="48"/>
      </p:cViewPr>
      <p:guideLst>
        <p:guide pos="347"/>
        <p:guide orient="horz" pos="6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deurzen Lore" userId="1374cb65-1260-49ba-9625-093007258d56" providerId="ADAL" clId="{DE624990-7105-4292-ACE7-1EABF13E46FB}"/>
    <pc:docChg chg="modSld">
      <pc:chgData name="Vandeurzen Lore" userId="1374cb65-1260-49ba-9625-093007258d56" providerId="ADAL" clId="{DE624990-7105-4292-ACE7-1EABF13E46FB}" dt="2022-12-12T19:08:17.010" v="6" actId="20577"/>
      <pc:docMkLst>
        <pc:docMk/>
      </pc:docMkLst>
      <pc:sldChg chg="modSp mod">
        <pc:chgData name="Vandeurzen Lore" userId="1374cb65-1260-49ba-9625-093007258d56" providerId="ADAL" clId="{DE624990-7105-4292-ACE7-1EABF13E46FB}" dt="2022-12-12T19:08:17.010" v="6" actId="20577"/>
        <pc:sldMkLst>
          <pc:docMk/>
          <pc:sldMk cId="2062160394" sldId="257"/>
        </pc:sldMkLst>
        <pc:spChg chg="mod">
          <ac:chgData name="Vandeurzen Lore" userId="1374cb65-1260-49ba-9625-093007258d56" providerId="ADAL" clId="{DE624990-7105-4292-ACE7-1EABF13E46FB}" dt="2022-12-12T19:08:17.010" v="6" actId="20577"/>
          <ac:spMkLst>
            <pc:docMk/>
            <pc:sldMk cId="2062160394" sldId="257"/>
            <ac:spMk id="3" creationId="{2F624B4A-B116-4C4E-8D04-6CBED0FF72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33A01-F0B6-4891-9E86-17049E600DC4}" type="datetimeFigureOut">
              <a:rPr lang="nl-BE" smtClean="0"/>
              <a:t>12/12/2022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36837-BED8-4DFF-A928-B30D25571728}" type="slidenum">
              <a:rPr lang="nl-BE" smtClean="0"/>
              <a:t>‹nr.›</a:t>
            </a:fld>
            <a:endParaRPr lang="nl-BE"/>
          </a:p>
        </p:txBody>
      </p:sp>
    </p:spTree>
    <p:extLst>
      <p:ext uri="{BB962C8B-B14F-4D97-AF65-F5344CB8AC3E}">
        <p14:creationId xmlns:p14="http://schemas.microsoft.com/office/powerpoint/2010/main" val="1286331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7</a:t>
            </a:fld>
            <a:endParaRPr lang="nl-BE"/>
          </a:p>
        </p:txBody>
      </p:sp>
    </p:spTree>
    <p:extLst>
      <p:ext uri="{BB962C8B-B14F-4D97-AF65-F5344CB8AC3E}">
        <p14:creationId xmlns:p14="http://schemas.microsoft.com/office/powerpoint/2010/main" val="338797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20</a:t>
            </a:fld>
            <a:endParaRPr lang="nl-BE"/>
          </a:p>
        </p:txBody>
      </p:sp>
    </p:spTree>
    <p:extLst>
      <p:ext uri="{BB962C8B-B14F-4D97-AF65-F5344CB8AC3E}">
        <p14:creationId xmlns:p14="http://schemas.microsoft.com/office/powerpoint/2010/main" val="417398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10</a:t>
            </a:fld>
            <a:endParaRPr lang="nl-BE"/>
          </a:p>
        </p:txBody>
      </p:sp>
    </p:spTree>
    <p:extLst>
      <p:ext uri="{BB962C8B-B14F-4D97-AF65-F5344CB8AC3E}">
        <p14:creationId xmlns:p14="http://schemas.microsoft.com/office/powerpoint/2010/main" val="189221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11</a:t>
            </a:fld>
            <a:endParaRPr lang="nl-BE"/>
          </a:p>
        </p:txBody>
      </p:sp>
    </p:spTree>
    <p:extLst>
      <p:ext uri="{BB962C8B-B14F-4D97-AF65-F5344CB8AC3E}">
        <p14:creationId xmlns:p14="http://schemas.microsoft.com/office/powerpoint/2010/main" val="9741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12</a:t>
            </a:fld>
            <a:endParaRPr lang="nl-BE"/>
          </a:p>
        </p:txBody>
      </p:sp>
    </p:spTree>
    <p:extLst>
      <p:ext uri="{BB962C8B-B14F-4D97-AF65-F5344CB8AC3E}">
        <p14:creationId xmlns:p14="http://schemas.microsoft.com/office/powerpoint/2010/main" val="2454220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14</a:t>
            </a:fld>
            <a:endParaRPr lang="nl-BE"/>
          </a:p>
        </p:txBody>
      </p:sp>
    </p:spTree>
    <p:extLst>
      <p:ext uri="{BB962C8B-B14F-4D97-AF65-F5344CB8AC3E}">
        <p14:creationId xmlns:p14="http://schemas.microsoft.com/office/powerpoint/2010/main" val="397670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15</a:t>
            </a:fld>
            <a:endParaRPr lang="nl-BE"/>
          </a:p>
        </p:txBody>
      </p:sp>
    </p:spTree>
    <p:extLst>
      <p:ext uri="{BB962C8B-B14F-4D97-AF65-F5344CB8AC3E}">
        <p14:creationId xmlns:p14="http://schemas.microsoft.com/office/powerpoint/2010/main" val="332318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16</a:t>
            </a:fld>
            <a:endParaRPr lang="nl-BE"/>
          </a:p>
        </p:txBody>
      </p:sp>
    </p:spTree>
    <p:extLst>
      <p:ext uri="{BB962C8B-B14F-4D97-AF65-F5344CB8AC3E}">
        <p14:creationId xmlns:p14="http://schemas.microsoft.com/office/powerpoint/2010/main" val="451711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18</a:t>
            </a:fld>
            <a:endParaRPr lang="nl-BE"/>
          </a:p>
        </p:txBody>
      </p:sp>
    </p:spTree>
    <p:extLst>
      <p:ext uri="{BB962C8B-B14F-4D97-AF65-F5344CB8AC3E}">
        <p14:creationId xmlns:p14="http://schemas.microsoft.com/office/powerpoint/2010/main" val="1796448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636837-BED8-4DFF-A928-B30D25571728}" type="slidenum">
              <a:rPr lang="nl-BE" smtClean="0"/>
              <a:t>19</a:t>
            </a:fld>
            <a:endParaRPr lang="nl-BE"/>
          </a:p>
        </p:txBody>
      </p:sp>
    </p:spTree>
    <p:extLst>
      <p:ext uri="{BB962C8B-B14F-4D97-AF65-F5344CB8AC3E}">
        <p14:creationId xmlns:p14="http://schemas.microsoft.com/office/powerpoint/2010/main" val="1427174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lot - zonder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28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tekst (themafoto ro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493F6D78-CA72-4E50-8329-0AC13E418DF1}"/>
              </a:ext>
            </a:extLst>
          </p:cNvPr>
          <p:cNvSpPr>
            <a:spLocks noGrp="1"/>
          </p:cNvSpPr>
          <p:nvPr>
            <p:ph idx="1"/>
          </p:nvPr>
        </p:nvSpPr>
        <p:spPr>
          <a:xfrm>
            <a:off x="550862" y="1378856"/>
            <a:ext cx="67258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tel 1">
            <a:extLst>
              <a:ext uri="{FF2B5EF4-FFF2-40B4-BE49-F238E27FC236}">
                <a16:creationId xmlns:a16="http://schemas.microsoft.com/office/drawing/2014/main" id="{0A12F0BF-D922-4CB4-8DD7-356B50857AAD}"/>
              </a:ext>
            </a:extLst>
          </p:cNvPr>
          <p:cNvSpPr>
            <a:spLocks noGrp="1"/>
          </p:cNvSpPr>
          <p:nvPr>
            <p:ph type="title" hasCustomPrompt="1"/>
          </p:nvPr>
        </p:nvSpPr>
        <p:spPr>
          <a:xfrm>
            <a:off x="550863" y="535783"/>
            <a:ext cx="6725837" cy="646331"/>
          </a:xfrm>
        </p:spPr>
        <p:txBody>
          <a:bodyPr wrap="square">
            <a:spAutoFit/>
          </a:bodyPr>
          <a:lstStyle>
            <a:lvl1pPr>
              <a:defRPr sz="4000">
                <a:solidFill>
                  <a:srgbClr val="DF2D26"/>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3001064716"/>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 tekst (themafoto gro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dirty="0"/>
              <a:t>Titel</a:t>
            </a:r>
          </a:p>
        </p:txBody>
      </p:sp>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3" y="1378856"/>
            <a:ext cx="5070291"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3" name="Afbeelding 12">
            <a:extLst>
              <a:ext uri="{FF2B5EF4-FFF2-40B4-BE49-F238E27FC236}">
                <a16:creationId xmlns:a16="http://schemas.microsoft.com/office/drawing/2014/main" id="{A7E28150-3412-4238-B47C-0BD037D523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775580" y="1069015"/>
            <a:ext cx="5578220" cy="5578220"/>
          </a:xfrm>
          <a:prstGeom prst="flowChartConnector">
            <a:avLst/>
          </a:prstGeom>
        </p:spPr>
      </p:pic>
    </p:spTree>
    <p:extLst>
      <p:ext uri="{BB962C8B-B14F-4D97-AF65-F5344CB8AC3E}">
        <p14:creationId xmlns:p14="http://schemas.microsoft.com/office/powerpoint/2010/main" val="3749073942"/>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DF5F15E-25D9-41E9-9E2E-905A0B28AA09}"/>
              </a:ext>
            </a:extLst>
          </p:cNvPr>
          <p:cNvSpPr>
            <a:spLocks noGrp="1"/>
          </p:cNvSpPr>
          <p:nvPr>
            <p:ph type="body" idx="1" hasCustomPrompt="1"/>
          </p:nvPr>
        </p:nvSpPr>
        <p:spPr>
          <a:xfrm>
            <a:off x="550864" y="1342345"/>
            <a:ext cx="5446712" cy="5735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 A</a:t>
            </a:r>
          </a:p>
        </p:txBody>
      </p:sp>
      <p:sp>
        <p:nvSpPr>
          <p:cNvPr id="4" name="Tijdelijke aanduiding voor inhoud 3">
            <a:extLst>
              <a:ext uri="{FF2B5EF4-FFF2-40B4-BE49-F238E27FC236}">
                <a16:creationId xmlns:a16="http://schemas.microsoft.com/office/drawing/2014/main" id="{011F892C-109D-4A38-98B7-11FD2ADB2623}"/>
              </a:ext>
            </a:extLst>
          </p:cNvPr>
          <p:cNvSpPr>
            <a:spLocks noGrp="1"/>
          </p:cNvSpPr>
          <p:nvPr>
            <p:ph sz="half" idx="2"/>
          </p:nvPr>
        </p:nvSpPr>
        <p:spPr>
          <a:xfrm>
            <a:off x="550864" y="2082572"/>
            <a:ext cx="5446712" cy="431822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E892D2A8-3D04-4CC4-BC2E-4F0165FBF31E}"/>
              </a:ext>
            </a:extLst>
          </p:cNvPr>
          <p:cNvSpPr>
            <a:spLocks noGrp="1"/>
          </p:cNvSpPr>
          <p:nvPr>
            <p:ph type="body" sz="quarter" idx="3" hasCustomPrompt="1"/>
          </p:nvPr>
        </p:nvSpPr>
        <p:spPr>
          <a:xfrm>
            <a:off x="6172200" y="1342345"/>
            <a:ext cx="5183188" cy="5735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 B</a:t>
            </a:r>
          </a:p>
        </p:txBody>
      </p:sp>
      <p:sp>
        <p:nvSpPr>
          <p:cNvPr id="6" name="Tijdelijke aanduiding voor inhoud 5">
            <a:extLst>
              <a:ext uri="{FF2B5EF4-FFF2-40B4-BE49-F238E27FC236}">
                <a16:creationId xmlns:a16="http://schemas.microsoft.com/office/drawing/2014/main" id="{BE193025-4D6E-46F3-87E9-2BE2EF483D58}"/>
              </a:ext>
            </a:extLst>
          </p:cNvPr>
          <p:cNvSpPr>
            <a:spLocks noGrp="1"/>
          </p:cNvSpPr>
          <p:nvPr>
            <p:ph sz="quarter" idx="4"/>
          </p:nvPr>
        </p:nvSpPr>
        <p:spPr>
          <a:xfrm>
            <a:off x="6172200" y="2082573"/>
            <a:ext cx="5183188" cy="431822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2529144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afbeelding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82F1D-81AA-4440-95C0-4ED1330B0F12}"/>
              </a:ext>
            </a:extLst>
          </p:cNvPr>
          <p:cNvSpPr>
            <a:spLocks noGrp="1"/>
          </p:cNvSpPr>
          <p:nvPr>
            <p:ph type="title" hasCustomPrompt="1"/>
          </p:nvPr>
        </p:nvSpPr>
        <p:spPr>
          <a:xfrm>
            <a:off x="550863" y="533178"/>
            <a:ext cx="10802937" cy="646331"/>
          </a:xfrm>
        </p:spPr>
        <p:txBody>
          <a:bodyPr>
            <a:spAutoFit/>
          </a:bodyPr>
          <a:lstStyle>
            <a:lvl1pPr>
              <a:defRPr>
                <a:solidFill>
                  <a:schemeClr val="tx1"/>
                </a:solidFill>
              </a:defRPr>
            </a:lvl1pPr>
          </a:lstStyle>
          <a:p>
            <a:r>
              <a:rPr lang="nl-NL" dirty="0"/>
              <a:t>Titel</a:t>
            </a:r>
          </a:p>
        </p:txBody>
      </p:sp>
      <p:sp>
        <p:nvSpPr>
          <p:cNvPr id="3" name="Tijdelijke aanduiding voor afbeelding 2">
            <a:extLst>
              <a:ext uri="{FF2B5EF4-FFF2-40B4-BE49-F238E27FC236}">
                <a16:creationId xmlns:a16="http://schemas.microsoft.com/office/drawing/2014/main" id="{8EC4B7B1-2F7C-470C-B267-B1946BD7F59C}"/>
              </a:ext>
            </a:extLst>
          </p:cNvPr>
          <p:cNvSpPr>
            <a:spLocks noGrp="1"/>
          </p:cNvSpPr>
          <p:nvPr>
            <p:ph type="pic" sz="quarter" idx="10"/>
          </p:nvPr>
        </p:nvSpPr>
        <p:spPr>
          <a:xfrm>
            <a:off x="550863" y="1117599"/>
            <a:ext cx="10044112" cy="5235575"/>
          </a:xfrm>
        </p:spPr>
        <p:txBody>
          <a:bodyPr/>
          <a:lstStyle>
            <a:lvl1pPr marL="0" indent="0">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1579553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82F1D-81AA-4440-95C0-4ED1330B0F12}"/>
              </a:ext>
            </a:extLst>
          </p:cNvPr>
          <p:cNvSpPr>
            <a:spLocks noGrp="1"/>
          </p:cNvSpPr>
          <p:nvPr>
            <p:ph type="title" hasCustomPrompt="1"/>
          </p:nvPr>
        </p:nvSpPr>
        <p:spPr>
          <a:xfrm>
            <a:off x="550863" y="533178"/>
            <a:ext cx="11157228" cy="646331"/>
          </a:xfrm>
        </p:spPr>
        <p:txBody>
          <a:bodyPr>
            <a:spAutoFit/>
          </a:bodyPr>
          <a:lstStyle>
            <a:lvl1pPr>
              <a:defRPr>
                <a:solidFill>
                  <a:schemeClr val="tx1"/>
                </a:solidFill>
              </a:defRPr>
            </a:lvl1pPr>
          </a:lstStyle>
          <a:p>
            <a:r>
              <a:rPr lang="nl-NL" dirty="0"/>
              <a:t>Titel</a:t>
            </a:r>
          </a:p>
        </p:txBody>
      </p:sp>
      <p:sp>
        <p:nvSpPr>
          <p:cNvPr id="6" name="Tijdelijke aanduiding voor afbeelding 2">
            <a:extLst>
              <a:ext uri="{FF2B5EF4-FFF2-40B4-BE49-F238E27FC236}">
                <a16:creationId xmlns:a16="http://schemas.microsoft.com/office/drawing/2014/main" id="{7915461E-8D04-4F6E-AC2F-F0080C4F1A41}"/>
              </a:ext>
            </a:extLst>
          </p:cNvPr>
          <p:cNvSpPr>
            <a:spLocks noGrp="1"/>
          </p:cNvSpPr>
          <p:nvPr>
            <p:ph type="pic" sz="quarter" idx="10"/>
          </p:nvPr>
        </p:nvSpPr>
        <p:spPr>
          <a:xfrm>
            <a:off x="550863" y="1117599"/>
            <a:ext cx="11157228" cy="5235575"/>
          </a:xfrm>
        </p:spPr>
        <p:txBody>
          <a:bodyPr/>
          <a:lstStyle>
            <a:lvl1pPr marL="0" indent="0">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3866284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beelding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FE9EC0F-8908-4F14-B45B-7FB909F9CC84}"/>
              </a:ext>
            </a:extLst>
          </p:cNvPr>
          <p:cNvSpPr>
            <a:spLocks noGrp="1"/>
          </p:cNvSpPr>
          <p:nvPr>
            <p:ph type="pic" sz="quarter" idx="10"/>
          </p:nvPr>
        </p:nvSpPr>
        <p:spPr>
          <a:xfrm>
            <a:off x="550863" y="519113"/>
            <a:ext cx="10044112" cy="5834062"/>
          </a:xfrm>
        </p:spPr>
        <p:txBody>
          <a:bodyPr>
            <a:normAutofit/>
          </a:bodyPr>
          <a:lstStyle>
            <a:lvl1pPr marL="0" indent="0">
              <a:buNone/>
              <a:defRPr sz="4000"/>
            </a:lvl1pPr>
          </a:lstStyle>
          <a:p>
            <a:r>
              <a:rPr lang="nl-NL"/>
              <a:t>Klik op het pictogram als u een afbeelding wilt toevoegen</a:t>
            </a:r>
            <a:endParaRPr lang="nl-BE" dirty="0"/>
          </a:p>
        </p:txBody>
      </p:sp>
    </p:spTree>
    <p:extLst>
      <p:ext uri="{BB962C8B-B14F-4D97-AF65-F5344CB8AC3E}">
        <p14:creationId xmlns:p14="http://schemas.microsoft.com/office/powerpoint/2010/main" val="2765585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afbeelding 2">
            <a:extLst>
              <a:ext uri="{FF2B5EF4-FFF2-40B4-BE49-F238E27FC236}">
                <a16:creationId xmlns:a16="http://schemas.microsoft.com/office/drawing/2014/main" id="{FECC4649-AD20-4589-8ADD-933891CEF7E0}"/>
              </a:ext>
            </a:extLst>
          </p:cNvPr>
          <p:cNvSpPr>
            <a:spLocks noGrp="1"/>
          </p:cNvSpPr>
          <p:nvPr>
            <p:ph type="pic" sz="quarter" idx="10"/>
          </p:nvPr>
        </p:nvSpPr>
        <p:spPr>
          <a:xfrm>
            <a:off x="550863" y="519113"/>
            <a:ext cx="11157228" cy="5834062"/>
          </a:xfrm>
        </p:spPr>
        <p:txBody>
          <a:bodyPr>
            <a:normAutofit/>
          </a:bodyPr>
          <a:lstStyle>
            <a:lvl1pPr marL="0" indent="0">
              <a:buNone/>
              <a:defRPr sz="4000"/>
            </a:lvl1pPr>
          </a:lstStyle>
          <a:p>
            <a:r>
              <a:rPr lang="nl-NL"/>
              <a:t>Klik op het pictogram als u een afbeelding wilt toevoegen</a:t>
            </a:r>
            <a:endParaRPr lang="nl-BE" dirty="0"/>
          </a:p>
        </p:txBody>
      </p:sp>
    </p:spTree>
    <p:extLst>
      <p:ext uri="{BB962C8B-B14F-4D97-AF65-F5344CB8AC3E}">
        <p14:creationId xmlns:p14="http://schemas.microsoft.com/office/powerpoint/2010/main" val="3693250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 blanco (meerdere afbeelding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50863" y="533178"/>
            <a:ext cx="10802937" cy="646331"/>
          </a:xfrm>
        </p:spPr>
        <p:txBody>
          <a:bodyPr>
            <a:spAutoFit/>
          </a:bodyPr>
          <a:lstStyle>
            <a:lvl1pPr>
              <a:defRPr/>
            </a:lvl1pPr>
          </a:lstStyle>
          <a:p>
            <a:r>
              <a:rPr lang="nl-NL" dirty="0"/>
              <a:t>Meerdere afbeeldingen</a:t>
            </a:r>
            <a:endParaRPr lang="nl-BE" dirty="0"/>
          </a:p>
        </p:txBody>
      </p:sp>
    </p:spTree>
    <p:extLst>
      <p:ext uri="{BB962C8B-B14F-4D97-AF65-F5344CB8AC3E}">
        <p14:creationId xmlns:p14="http://schemas.microsoft.com/office/powerpoint/2010/main" val="4179560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15D27ADF-7D31-4591-A5DE-063DCA7FD268}"/>
              </a:ext>
            </a:extLst>
          </p:cNvPr>
          <p:cNvSpPr>
            <a:spLocks noGrp="1"/>
          </p:cNvSpPr>
          <p:nvPr>
            <p:ph type="body" sz="quarter" idx="10" hasCustomPrompt="1"/>
          </p:nvPr>
        </p:nvSpPr>
        <p:spPr>
          <a:xfrm>
            <a:off x="2319637" y="2303278"/>
            <a:ext cx="8445774" cy="590931"/>
          </a:xfrm>
        </p:spPr>
        <p:txBody>
          <a:bodyPr wrap="square" anchor="b" anchorCtr="0">
            <a:spAutoFit/>
          </a:bodyPr>
          <a:lstStyle>
            <a:lvl1pPr marL="0" indent="0">
              <a:buNone/>
              <a:defRPr sz="3600">
                <a:latin typeface="Trebuchet MS" panose="020B0603020202020204" pitchFamily="34" charset="0"/>
              </a:defRPr>
            </a:lvl1pPr>
          </a:lstStyle>
          <a:p>
            <a:pPr lvl="0"/>
            <a:r>
              <a:rPr lang="nl-BE" dirty="0"/>
              <a:t>1 OF 2 REGELS TEKST</a:t>
            </a:r>
          </a:p>
        </p:txBody>
      </p:sp>
      <p:sp>
        <p:nvSpPr>
          <p:cNvPr id="11" name="Tijdelijke aanduiding voor tekst 9">
            <a:extLst>
              <a:ext uri="{FF2B5EF4-FFF2-40B4-BE49-F238E27FC236}">
                <a16:creationId xmlns:a16="http://schemas.microsoft.com/office/drawing/2014/main" id="{4ED6BF4C-0ED7-4B3C-931F-86B531D0BBAB}"/>
              </a:ext>
            </a:extLst>
          </p:cNvPr>
          <p:cNvSpPr>
            <a:spLocks noGrp="1"/>
          </p:cNvSpPr>
          <p:nvPr>
            <p:ph type="body" sz="quarter" idx="11" hasCustomPrompt="1"/>
          </p:nvPr>
        </p:nvSpPr>
        <p:spPr>
          <a:xfrm>
            <a:off x="2319637" y="2848826"/>
            <a:ext cx="8445773" cy="775597"/>
          </a:xfrm>
        </p:spPr>
        <p:txBody>
          <a:bodyPr wrap="square" anchor="t" anchorCtr="0">
            <a:spAutoFit/>
          </a:bodyPr>
          <a:lstStyle>
            <a:lvl1pPr marL="0" indent="0">
              <a:buNone/>
              <a:defRPr sz="4800" baseline="0">
                <a:solidFill>
                  <a:srgbClr val="DF2D26"/>
                </a:solidFill>
                <a:latin typeface="Gizmo" panose="00000400000000000000" pitchFamily="2" charset="0"/>
              </a:defRPr>
            </a:lvl1pPr>
          </a:lstStyle>
          <a:p>
            <a:pPr lvl="0"/>
            <a:r>
              <a:rPr lang="nl-BE" dirty="0"/>
              <a:t>Uitgelichte woorden in </a:t>
            </a:r>
            <a:r>
              <a:rPr lang="nl-BE" dirty="0" err="1"/>
              <a:t>Gizmo</a:t>
            </a:r>
            <a:r>
              <a:rPr lang="nl-BE" dirty="0"/>
              <a:t> 48</a:t>
            </a:r>
          </a:p>
        </p:txBody>
      </p:sp>
      <p:sp>
        <p:nvSpPr>
          <p:cNvPr id="12" name="Tijdelijke aanduiding voor tekst 9">
            <a:extLst>
              <a:ext uri="{FF2B5EF4-FFF2-40B4-BE49-F238E27FC236}">
                <a16:creationId xmlns:a16="http://schemas.microsoft.com/office/drawing/2014/main" id="{ADD121F2-2AE7-49D9-AACE-D788245F5334}"/>
              </a:ext>
            </a:extLst>
          </p:cNvPr>
          <p:cNvSpPr>
            <a:spLocks noGrp="1"/>
          </p:cNvSpPr>
          <p:nvPr>
            <p:ph type="body" sz="quarter" idx="12" hasCustomPrompt="1"/>
          </p:nvPr>
        </p:nvSpPr>
        <p:spPr>
          <a:xfrm>
            <a:off x="2319637" y="3499097"/>
            <a:ext cx="8445773" cy="590931"/>
          </a:xfrm>
        </p:spPr>
        <p:txBody>
          <a:bodyPr wrap="square" anchor="t" anchorCtr="0">
            <a:spAutoFit/>
          </a:bodyPr>
          <a:lstStyle>
            <a:lvl1pPr marL="0" indent="0">
              <a:buNone/>
              <a:defRPr sz="3600">
                <a:latin typeface="Trebuchet MS" panose="020B0603020202020204" pitchFamily="34" charset="0"/>
              </a:defRPr>
            </a:lvl1pPr>
          </a:lstStyle>
          <a:p>
            <a:pPr lvl="0"/>
            <a:r>
              <a:rPr lang="nl-BE" dirty="0"/>
              <a:t>1 OF 2 REGELS TEKST</a:t>
            </a:r>
          </a:p>
        </p:txBody>
      </p:sp>
    </p:spTree>
    <p:extLst>
      <p:ext uri="{BB962C8B-B14F-4D97-AF65-F5344CB8AC3E}">
        <p14:creationId xmlns:p14="http://schemas.microsoft.com/office/powerpoint/2010/main" val="3330264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Titel + tekst + afbeelding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BA2EE-478C-43CE-A46C-9694BEF6F1A4}"/>
              </a:ext>
            </a:extLst>
          </p:cNvPr>
          <p:cNvSpPr>
            <a:spLocks noGrp="1"/>
          </p:cNvSpPr>
          <p:nvPr>
            <p:ph type="title" hasCustomPrompt="1"/>
          </p:nvPr>
        </p:nvSpPr>
        <p:spPr>
          <a:xfrm>
            <a:off x="550863" y="532020"/>
            <a:ext cx="10978118" cy="646331"/>
          </a:xfrm>
        </p:spPr>
        <p:txBody>
          <a:bodyPr anchor="b">
            <a:spAutoFit/>
          </a:bodyPr>
          <a:lstStyle>
            <a:lvl1pPr>
              <a:defRPr sz="4000"/>
            </a:lvl1pPr>
          </a:lstStyle>
          <a:p>
            <a:r>
              <a:rPr lang="nl-NL" dirty="0"/>
              <a:t>Titel</a:t>
            </a:r>
          </a:p>
        </p:txBody>
      </p:sp>
      <p:sp>
        <p:nvSpPr>
          <p:cNvPr id="3" name="Tijdelijke aanduiding voor afbeelding 2">
            <a:extLst>
              <a:ext uri="{FF2B5EF4-FFF2-40B4-BE49-F238E27FC236}">
                <a16:creationId xmlns:a16="http://schemas.microsoft.com/office/drawing/2014/main" id="{5481E72F-BD30-4821-A846-5787435D1409}"/>
              </a:ext>
            </a:extLst>
          </p:cNvPr>
          <p:cNvSpPr>
            <a:spLocks noGrp="1"/>
          </p:cNvSpPr>
          <p:nvPr>
            <p:ph type="pic" idx="1"/>
          </p:nvPr>
        </p:nvSpPr>
        <p:spPr>
          <a:xfrm>
            <a:off x="4881531" y="1263191"/>
            <a:ext cx="6647450" cy="5109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432D0CE-CB57-482C-9EED-8364BFF9AA8D}"/>
              </a:ext>
            </a:extLst>
          </p:cNvPr>
          <p:cNvSpPr>
            <a:spLocks noGrp="1"/>
          </p:cNvSpPr>
          <p:nvPr>
            <p:ph type="body" sz="half" idx="2"/>
          </p:nvPr>
        </p:nvSpPr>
        <p:spPr>
          <a:xfrm>
            <a:off x="550863" y="1263191"/>
            <a:ext cx="3932237" cy="5109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263480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onder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D92FDAEA-8FDD-4190-97BE-86F1B31C58E4}"/>
              </a:ext>
            </a:extLst>
          </p:cNvPr>
          <p:cNvSpPr>
            <a:spLocks noGrp="1"/>
          </p:cNvSpPr>
          <p:nvPr>
            <p:ph sz="quarter" idx="10" hasCustomPrompt="1"/>
          </p:nvPr>
        </p:nvSpPr>
        <p:spPr>
          <a:xfrm>
            <a:off x="550863" y="1016001"/>
            <a:ext cx="9677400" cy="2075992"/>
          </a:xfrm>
        </p:spPr>
        <p:txBody>
          <a:bodyPr anchor="b" anchorCtr="0">
            <a:normAutofit/>
          </a:bodyPr>
          <a:lstStyle>
            <a:lvl1pPr marL="0" indent="0" algn="ctr">
              <a:buNone/>
              <a:defRPr sz="5000">
                <a:solidFill>
                  <a:schemeClr val="bg1"/>
                </a:solidFill>
              </a:defRPr>
            </a:lvl1pPr>
          </a:lstStyle>
          <a:p>
            <a:pPr lvl="0"/>
            <a:r>
              <a:rPr lang="nl-NL" dirty="0"/>
              <a:t>TITEL</a:t>
            </a:r>
            <a:endParaRPr lang="nl-BE" dirty="0"/>
          </a:p>
        </p:txBody>
      </p:sp>
      <p:sp>
        <p:nvSpPr>
          <p:cNvPr id="9" name="Tijdelijke aanduiding voor tekst 8">
            <a:extLst>
              <a:ext uri="{FF2B5EF4-FFF2-40B4-BE49-F238E27FC236}">
                <a16:creationId xmlns:a16="http://schemas.microsoft.com/office/drawing/2014/main" id="{4CF3178D-4030-486F-8522-2C61453848B6}"/>
              </a:ext>
            </a:extLst>
          </p:cNvPr>
          <p:cNvSpPr>
            <a:spLocks noGrp="1"/>
          </p:cNvSpPr>
          <p:nvPr>
            <p:ph type="body" sz="quarter" idx="11" hasCustomPrompt="1"/>
          </p:nvPr>
        </p:nvSpPr>
        <p:spPr>
          <a:xfrm>
            <a:off x="550863" y="3091993"/>
            <a:ext cx="9677400" cy="1564145"/>
          </a:xfr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nl-BE" dirty="0"/>
              <a:t>Ondertitel</a:t>
            </a:r>
          </a:p>
        </p:txBody>
      </p:sp>
    </p:spTree>
    <p:extLst>
      <p:ext uri="{BB962C8B-B14F-4D97-AF65-F5344CB8AC3E}">
        <p14:creationId xmlns:p14="http://schemas.microsoft.com/office/powerpoint/2010/main" val="2793341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Titel + tekst + 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BA2EE-478C-43CE-A46C-9694BEF6F1A4}"/>
              </a:ext>
            </a:extLst>
          </p:cNvPr>
          <p:cNvSpPr>
            <a:spLocks noGrp="1"/>
          </p:cNvSpPr>
          <p:nvPr>
            <p:ph type="title" hasCustomPrompt="1"/>
          </p:nvPr>
        </p:nvSpPr>
        <p:spPr>
          <a:xfrm>
            <a:off x="550863" y="532020"/>
            <a:ext cx="10978118" cy="646331"/>
          </a:xfrm>
        </p:spPr>
        <p:txBody>
          <a:bodyPr anchor="b">
            <a:spAutoFit/>
          </a:bodyPr>
          <a:lstStyle>
            <a:lvl1pPr>
              <a:defRPr sz="4000"/>
            </a:lvl1pPr>
          </a:lstStyle>
          <a:p>
            <a:r>
              <a:rPr lang="nl-NL" dirty="0"/>
              <a:t>Titel</a:t>
            </a:r>
          </a:p>
        </p:txBody>
      </p:sp>
      <p:sp>
        <p:nvSpPr>
          <p:cNvPr id="3" name="Tijdelijke aanduiding voor afbeelding 2">
            <a:extLst>
              <a:ext uri="{FF2B5EF4-FFF2-40B4-BE49-F238E27FC236}">
                <a16:creationId xmlns:a16="http://schemas.microsoft.com/office/drawing/2014/main" id="{5481E72F-BD30-4821-A846-5787435D1409}"/>
              </a:ext>
            </a:extLst>
          </p:cNvPr>
          <p:cNvSpPr>
            <a:spLocks noGrp="1"/>
          </p:cNvSpPr>
          <p:nvPr>
            <p:ph type="pic" idx="1"/>
          </p:nvPr>
        </p:nvSpPr>
        <p:spPr>
          <a:xfrm>
            <a:off x="4881531" y="1263191"/>
            <a:ext cx="6647450" cy="5109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432D0CE-CB57-482C-9EED-8364BFF9AA8D}"/>
              </a:ext>
            </a:extLst>
          </p:cNvPr>
          <p:cNvSpPr>
            <a:spLocks noGrp="1"/>
          </p:cNvSpPr>
          <p:nvPr>
            <p:ph type="body" sz="half" idx="2"/>
          </p:nvPr>
        </p:nvSpPr>
        <p:spPr>
          <a:xfrm>
            <a:off x="550863" y="1263191"/>
            <a:ext cx="3932237" cy="5109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236119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ot met signat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04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ot - w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1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ussen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B2D5E-682D-465B-A1D8-C21C8E12DDE2}"/>
              </a:ext>
            </a:extLst>
          </p:cNvPr>
          <p:cNvSpPr>
            <a:spLocks noGrp="1"/>
          </p:cNvSpPr>
          <p:nvPr>
            <p:ph type="title"/>
          </p:nvPr>
        </p:nvSpPr>
        <p:spPr>
          <a:xfrm>
            <a:off x="550863" y="1709738"/>
            <a:ext cx="10796587" cy="2852737"/>
          </a:xfrm>
        </p:spPr>
        <p:txBody>
          <a:bodyPr anchor="b"/>
          <a:lstStyle>
            <a:lvl1pPr>
              <a:defRPr sz="6000">
                <a:solidFill>
                  <a:srgbClr val="DF2D26"/>
                </a:solidFill>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A1C380F5-506E-4619-B550-9D9FAFB6E885}"/>
              </a:ext>
            </a:extLst>
          </p:cNvPr>
          <p:cNvSpPr>
            <a:spLocks noGrp="1"/>
          </p:cNvSpPr>
          <p:nvPr>
            <p:ph type="body" idx="1"/>
          </p:nvPr>
        </p:nvSpPr>
        <p:spPr>
          <a:xfrm>
            <a:off x="550863" y="4589463"/>
            <a:ext cx="107965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Tree>
    <p:extLst>
      <p:ext uri="{BB962C8B-B14F-4D97-AF65-F5344CB8AC3E}">
        <p14:creationId xmlns:p14="http://schemas.microsoft.com/office/powerpoint/2010/main" val="238784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dirty="0"/>
              <a:t>Titel</a:t>
            </a:r>
          </a:p>
        </p:txBody>
      </p:sp>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6134827"/>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teks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1101480716"/>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tekst (zonder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2542364050"/>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tekst (boll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3098626967"/>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tekst (kwartb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1352824189"/>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28DD303-DE84-404E-820D-A50FAF5DB33A}"/>
              </a:ext>
            </a:extLst>
          </p:cNvPr>
          <p:cNvSpPr>
            <a:spLocks noGrp="1"/>
          </p:cNvSpPr>
          <p:nvPr>
            <p:ph type="title"/>
          </p:nvPr>
        </p:nvSpPr>
        <p:spPr>
          <a:xfrm>
            <a:off x="550863" y="595086"/>
            <a:ext cx="10802937" cy="522514"/>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087DD6-AD5D-4C72-9E3E-03100599DF49}"/>
              </a:ext>
            </a:extLst>
          </p:cNvPr>
          <p:cNvSpPr>
            <a:spLocks noGrp="1"/>
          </p:cNvSpPr>
          <p:nvPr>
            <p:ph type="body" idx="1"/>
          </p:nvPr>
        </p:nvSpPr>
        <p:spPr>
          <a:xfrm>
            <a:off x="550863" y="1349829"/>
            <a:ext cx="10802937" cy="482713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5610DE4-5C42-4ECC-A7AE-4073ED65917B}"/>
              </a:ext>
            </a:extLst>
          </p:cNvPr>
          <p:cNvSpPr>
            <a:spLocks noGrp="1"/>
          </p:cNvSpPr>
          <p:nvPr>
            <p:ph type="dt" sz="half" idx="2"/>
          </p:nvPr>
        </p:nvSpPr>
        <p:spPr>
          <a:xfrm>
            <a:off x="550863" y="6356350"/>
            <a:ext cx="3030537"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D69F2AA0-D541-4DBB-AB0C-4ABABC4AC0AD}" type="datetimeFigureOut">
              <a:rPr lang="nl-NL" smtClean="0"/>
              <a:pPr/>
              <a:t>12-12-2022</a:t>
            </a:fld>
            <a:endParaRPr lang="nl-NL" dirty="0"/>
          </a:p>
        </p:txBody>
      </p:sp>
      <p:sp>
        <p:nvSpPr>
          <p:cNvPr id="5" name="Tijdelijke aanduiding voor voettekst 4">
            <a:extLst>
              <a:ext uri="{FF2B5EF4-FFF2-40B4-BE49-F238E27FC236}">
                <a16:creationId xmlns:a16="http://schemas.microsoft.com/office/drawing/2014/main" id="{B7C8C2AB-4B0F-49BC-8B89-3DD2E5AE6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B79A9922-C3FE-423B-8982-D7C50C160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6B65BEA3-8561-44EB-9273-7426B2219CEB}" type="slidenum">
              <a:rPr lang="nl-NL" smtClean="0"/>
              <a:pPr/>
              <a:t>‹nr.›</a:t>
            </a:fld>
            <a:endParaRPr lang="nl-NL" dirty="0"/>
          </a:p>
        </p:txBody>
      </p:sp>
    </p:spTree>
    <p:extLst>
      <p:ext uri="{BB962C8B-B14F-4D97-AF65-F5344CB8AC3E}">
        <p14:creationId xmlns:p14="http://schemas.microsoft.com/office/powerpoint/2010/main" val="122006411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8" r:id="rId3"/>
    <p:sldLayoutId id="2147483651" r:id="rId4"/>
    <p:sldLayoutId id="2147483650" r:id="rId5"/>
    <p:sldLayoutId id="2147483670" r:id="rId6"/>
    <p:sldLayoutId id="2147483659" r:id="rId7"/>
    <p:sldLayoutId id="2147483660" r:id="rId8"/>
    <p:sldLayoutId id="2147483663" r:id="rId9"/>
    <p:sldLayoutId id="2147483661" r:id="rId10"/>
    <p:sldLayoutId id="2147483662" r:id="rId11"/>
    <p:sldLayoutId id="2147483653" r:id="rId12"/>
    <p:sldLayoutId id="2147483665" r:id="rId13"/>
    <p:sldLayoutId id="2147483654" r:id="rId14"/>
    <p:sldLayoutId id="2147483666" r:id="rId15"/>
    <p:sldLayoutId id="2147483655" r:id="rId16"/>
    <p:sldLayoutId id="2147483669" r:id="rId17"/>
    <p:sldLayoutId id="2147483664" r:id="rId18"/>
    <p:sldLayoutId id="2147483657" r:id="rId19"/>
    <p:sldLayoutId id="2147483667" r:id="rId20"/>
    <p:sldLayoutId id="2147483671" r:id="rId21"/>
  </p:sldLayoutIdLst>
  <p:txStyles>
    <p:titleStyle>
      <a:lvl1pPr algn="l" defTabSz="914400" rtl="0" eaLnBrk="1" latinLnBrk="0" hangingPunct="1">
        <a:lnSpc>
          <a:spcPct val="90000"/>
        </a:lnSpc>
        <a:spcBef>
          <a:spcPct val="0"/>
        </a:spcBef>
        <a:buNone/>
        <a:defRPr sz="4000" kern="1200">
          <a:solidFill>
            <a:srgbClr val="DF2D26"/>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DF2D26"/>
        </a:buClr>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DF2D26"/>
        </a:buClr>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DF2D26"/>
        </a:buClr>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6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hyperlink" Target="https://geluksdriehoek.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505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13664E3-24DC-15C5-2D83-2B2A63161853}"/>
              </a:ext>
            </a:extLst>
          </p:cNvPr>
          <p:cNvSpPr>
            <a:spLocks noGrp="1"/>
          </p:cNvSpPr>
          <p:nvPr>
            <p:ph idx="1"/>
          </p:nvPr>
        </p:nvSpPr>
        <p:spPr/>
        <p:txBody>
          <a:bodyPr>
            <a:normAutofit/>
          </a:bodyPr>
          <a:lstStyle/>
          <a:p>
            <a:pPr marL="0" indent="0">
              <a:buNone/>
            </a:pPr>
            <a:r>
              <a:rPr lang="nl-BE" sz="2200" b="1" i="1" dirty="0"/>
              <a:t>Valpreventie, blijf er even bij stilstaan! </a:t>
            </a:r>
          </a:p>
          <a:p>
            <a:pPr marL="0" indent="0">
              <a:buNone/>
            </a:pPr>
            <a:r>
              <a:rPr lang="nl-BE" sz="2200" u="sng" dirty="0"/>
              <a:t>Omschrijving: </a:t>
            </a:r>
          </a:p>
          <a:p>
            <a:pPr marL="0" indent="0">
              <a:buNone/>
            </a:pPr>
            <a:r>
              <a:rPr lang="nl-BE" sz="2200" dirty="0"/>
              <a:t>Wist je dat ongeveer 1 op 3 thuiswonende 65-plussers jaarlijks minstens 1 keer ten val komt? De gevolgen zijn vaak niet te overzien. Tijdens de lezing wordt ingegaan op de risicofactoren van vallen en krijg je tips aangereikt om valpartijen te voorkomen.</a:t>
            </a:r>
          </a:p>
          <a:p>
            <a:pPr marL="0" indent="0">
              <a:buNone/>
            </a:pPr>
            <a:endParaRPr lang="nl-BE" sz="2200" dirty="0"/>
          </a:p>
          <a:p>
            <a:pPr marL="0" indent="0">
              <a:buNone/>
            </a:pPr>
            <a:r>
              <a:rPr lang="nl-BE" sz="2200" u="sng" dirty="0"/>
              <a:t>Duur: </a:t>
            </a:r>
          </a:p>
          <a:p>
            <a:pPr marL="0" indent="0">
              <a:buNone/>
            </a:pPr>
            <a:r>
              <a:rPr lang="nl-BE" sz="2200" dirty="0"/>
              <a:t>2u</a:t>
            </a:r>
          </a:p>
          <a:p>
            <a:pPr marL="0" indent="0">
              <a:buNone/>
            </a:pPr>
            <a:r>
              <a:rPr lang="nl-BE" sz="2200" u="sng" dirty="0"/>
              <a:t>Kostprijs:</a:t>
            </a:r>
          </a:p>
          <a:p>
            <a:pPr marL="0" indent="0">
              <a:buNone/>
            </a:pPr>
            <a:r>
              <a:rPr lang="nl-BE" sz="2200" dirty="0"/>
              <a:t>€150, excl. kilometervergoeding. </a:t>
            </a:r>
          </a:p>
          <a:p>
            <a:pPr marL="0" indent="0">
              <a:buNone/>
            </a:pPr>
            <a:endParaRPr lang="nl-BE" dirty="0"/>
          </a:p>
        </p:txBody>
      </p:sp>
      <p:sp>
        <p:nvSpPr>
          <p:cNvPr id="3" name="Titel 2">
            <a:extLst>
              <a:ext uri="{FF2B5EF4-FFF2-40B4-BE49-F238E27FC236}">
                <a16:creationId xmlns:a16="http://schemas.microsoft.com/office/drawing/2014/main" id="{F500ECF6-B4CE-B56F-5557-A812ACBF6077}"/>
              </a:ext>
            </a:extLst>
          </p:cNvPr>
          <p:cNvSpPr>
            <a:spLocks noGrp="1"/>
          </p:cNvSpPr>
          <p:nvPr>
            <p:ph type="title"/>
          </p:nvPr>
        </p:nvSpPr>
        <p:spPr/>
        <p:txBody>
          <a:bodyPr/>
          <a:lstStyle/>
          <a:p>
            <a:r>
              <a:rPr lang="nl-BE" dirty="0"/>
              <a:t>Infosessie valpreventie</a:t>
            </a:r>
          </a:p>
        </p:txBody>
      </p:sp>
      <p:pic>
        <p:nvPicPr>
          <p:cNvPr id="4" name="Afbeelding 3">
            <a:extLst>
              <a:ext uri="{FF2B5EF4-FFF2-40B4-BE49-F238E27FC236}">
                <a16:creationId xmlns:a16="http://schemas.microsoft.com/office/drawing/2014/main" id="{06CA2799-DD2B-19E0-42C7-987CB6186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337" y="3546933"/>
            <a:ext cx="3063341" cy="2630141"/>
          </a:xfrm>
          <a:prstGeom prst="rect">
            <a:avLst/>
          </a:prstGeom>
          <a:noFill/>
        </p:spPr>
      </p:pic>
    </p:spTree>
    <p:extLst>
      <p:ext uri="{BB962C8B-B14F-4D97-AF65-F5344CB8AC3E}">
        <p14:creationId xmlns:p14="http://schemas.microsoft.com/office/powerpoint/2010/main" val="115154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3E0062C-28A8-41AD-965E-04A13348D1A3}"/>
              </a:ext>
            </a:extLst>
          </p:cNvPr>
          <p:cNvSpPr>
            <a:spLocks noGrp="1"/>
          </p:cNvSpPr>
          <p:nvPr>
            <p:ph idx="1"/>
          </p:nvPr>
        </p:nvSpPr>
        <p:spPr/>
        <p:txBody>
          <a:bodyPr>
            <a:normAutofit/>
          </a:bodyPr>
          <a:lstStyle/>
          <a:p>
            <a:pPr marL="0" indent="0">
              <a:buNone/>
            </a:pPr>
            <a:r>
              <a:rPr lang="nl-BE" sz="2200" b="1" i="1" dirty="0"/>
              <a:t>Educatief theaterstuk over valpreventie bij ouderen.</a:t>
            </a:r>
          </a:p>
          <a:p>
            <a:pPr marL="0" indent="0">
              <a:buNone/>
            </a:pPr>
            <a:r>
              <a:rPr lang="nl-BE" sz="2200" u="sng" dirty="0"/>
              <a:t>Omschrijving:</a:t>
            </a:r>
          </a:p>
          <a:p>
            <a:pPr marL="0" indent="0">
              <a:buNone/>
            </a:pPr>
            <a:r>
              <a:rPr lang="nl-BE" sz="2200" dirty="0"/>
              <a:t>Het toneelstuk richt zich naar ouderen en hun omgeving en brengt op ludieke wijze de gevaarlijke punten in een woning onder de aandacht. Ook aspecten als schoeisel, medicatiegebruik, voeding en beweging komen op zeer herkenbare manier aan bod.</a:t>
            </a:r>
          </a:p>
          <a:p>
            <a:pPr marL="0" indent="0">
              <a:buNone/>
            </a:pPr>
            <a:r>
              <a:rPr lang="nl-BE" sz="2200" dirty="0"/>
              <a:t> </a:t>
            </a:r>
          </a:p>
          <a:p>
            <a:pPr marL="0" indent="0">
              <a:buNone/>
            </a:pPr>
            <a:r>
              <a:rPr lang="nl-BE" sz="2200" u="sng" dirty="0"/>
              <a:t>Duur:</a:t>
            </a:r>
          </a:p>
          <a:p>
            <a:pPr marL="0" indent="0">
              <a:buNone/>
            </a:pPr>
            <a:r>
              <a:rPr lang="nl-BE" sz="2200" dirty="0"/>
              <a:t>45’</a:t>
            </a:r>
          </a:p>
          <a:p>
            <a:pPr marL="0" indent="0">
              <a:buNone/>
            </a:pPr>
            <a:endParaRPr lang="nl-BE" sz="2200" dirty="0"/>
          </a:p>
          <a:p>
            <a:pPr marL="0" indent="0">
              <a:buNone/>
            </a:pPr>
            <a:r>
              <a:rPr lang="nl-BE" sz="2200" u="sng" dirty="0"/>
              <a:t>Kostprijs:</a:t>
            </a:r>
          </a:p>
          <a:p>
            <a:pPr marL="0" indent="0">
              <a:buNone/>
            </a:pPr>
            <a:r>
              <a:rPr lang="nl-BE" sz="2200" dirty="0"/>
              <a:t>€300, excl. kilometervergoeding (vanuit </a:t>
            </a:r>
            <a:r>
              <a:rPr lang="nl-BE" sz="2200" dirty="0" err="1"/>
              <a:t>Letterhoutem</a:t>
            </a:r>
            <a:r>
              <a:rPr lang="nl-BE" sz="2200" dirty="0"/>
              <a:t>) </a:t>
            </a:r>
          </a:p>
        </p:txBody>
      </p:sp>
      <p:sp>
        <p:nvSpPr>
          <p:cNvPr id="3" name="Titel 2">
            <a:extLst>
              <a:ext uri="{FF2B5EF4-FFF2-40B4-BE49-F238E27FC236}">
                <a16:creationId xmlns:a16="http://schemas.microsoft.com/office/drawing/2014/main" id="{DC8B0446-EE1D-FA4B-2E14-054C33A1C1C2}"/>
              </a:ext>
            </a:extLst>
          </p:cNvPr>
          <p:cNvSpPr>
            <a:spLocks noGrp="1"/>
          </p:cNvSpPr>
          <p:nvPr>
            <p:ph type="title"/>
          </p:nvPr>
        </p:nvSpPr>
        <p:spPr>
          <a:xfrm>
            <a:off x="550863" y="535783"/>
            <a:ext cx="10802937" cy="646331"/>
          </a:xfrm>
        </p:spPr>
        <p:txBody>
          <a:bodyPr/>
          <a:lstStyle/>
          <a:p>
            <a:r>
              <a:rPr lang="nl-BE" dirty="0"/>
              <a:t>Toneel ‘Trap niet in de val’</a:t>
            </a:r>
          </a:p>
        </p:txBody>
      </p:sp>
      <p:pic>
        <p:nvPicPr>
          <p:cNvPr id="4" name="Afbeelding 3">
            <a:extLst>
              <a:ext uri="{FF2B5EF4-FFF2-40B4-BE49-F238E27FC236}">
                <a16:creationId xmlns:a16="http://schemas.microsoft.com/office/drawing/2014/main" id="{4D45F7A6-1106-7E26-B9E9-7C2A2DD39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3633" y="4208183"/>
            <a:ext cx="2820166" cy="2114034"/>
          </a:xfrm>
          <a:prstGeom prst="rect">
            <a:avLst/>
          </a:prstGeom>
        </p:spPr>
      </p:pic>
    </p:spTree>
    <p:extLst>
      <p:ext uri="{BB962C8B-B14F-4D97-AF65-F5344CB8AC3E}">
        <p14:creationId xmlns:p14="http://schemas.microsoft.com/office/powerpoint/2010/main" val="1105219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8B0446-EE1D-FA4B-2E14-054C33A1C1C2}"/>
              </a:ext>
            </a:extLst>
          </p:cNvPr>
          <p:cNvSpPr>
            <a:spLocks noGrp="1"/>
          </p:cNvSpPr>
          <p:nvPr>
            <p:ph type="title"/>
          </p:nvPr>
        </p:nvSpPr>
        <p:spPr>
          <a:xfrm>
            <a:off x="550863" y="532020"/>
            <a:ext cx="10978118" cy="646331"/>
          </a:xfrm>
        </p:spPr>
        <p:txBody>
          <a:bodyPr anchor="b">
            <a:normAutofit/>
          </a:bodyPr>
          <a:lstStyle/>
          <a:p>
            <a:r>
              <a:rPr lang="nl-BE" dirty="0"/>
              <a:t>Groepssessies ‘Blijf valangst de baas’</a:t>
            </a:r>
          </a:p>
        </p:txBody>
      </p:sp>
      <p:sp>
        <p:nvSpPr>
          <p:cNvPr id="2" name="Tijdelijke aanduiding voor inhoud 1">
            <a:extLst>
              <a:ext uri="{FF2B5EF4-FFF2-40B4-BE49-F238E27FC236}">
                <a16:creationId xmlns:a16="http://schemas.microsoft.com/office/drawing/2014/main" id="{03E0062C-28A8-41AD-965E-04A13348D1A3}"/>
              </a:ext>
            </a:extLst>
          </p:cNvPr>
          <p:cNvSpPr>
            <a:spLocks noGrp="1"/>
          </p:cNvSpPr>
          <p:nvPr>
            <p:ph type="body" sz="half" idx="2"/>
          </p:nvPr>
        </p:nvSpPr>
        <p:spPr>
          <a:xfrm>
            <a:off x="550863" y="1263191"/>
            <a:ext cx="11258278" cy="5109329"/>
          </a:xfrm>
        </p:spPr>
        <p:txBody>
          <a:bodyPr>
            <a:normAutofit lnSpcReduction="10000"/>
          </a:bodyPr>
          <a:lstStyle/>
          <a:p>
            <a:pPr marL="0" indent="0">
              <a:buNone/>
            </a:pPr>
            <a:r>
              <a:rPr lang="nl-BE" sz="1400" b="1" i="1" dirty="0"/>
              <a:t>‘</a:t>
            </a:r>
            <a:r>
              <a:rPr lang="nl-BE" sz="2000" b="1" i="1" dirty="0"/>
              <a:t>Blijf valangst de baas’ zijn interactieve groepssessies voor oudere personen.</a:t>
            </a:r>
          </a:p>
          <a:p>
            <a:pPr marL="0" indent="0">
              <a:buNone/>
            </a:pPr>
            <a:r>
              <a:rPr lang="nl-BE" sz="2000" u="sng" dirty="0"/>
              <a:t>Omschrijving:</a:t>
            </a:r>
          </a:p>
          <a:p>
            <a:pPr marL="0" indent="0">
              <a:buNone/>
            </a:pPr>
            <a:r>
              <a:rPr lang="nl-BE" sz="2000" dirty="0"/>
              <a:t>Tijdens de 5 sessies krijgen zij kennis en vaardigheden mee om:</a:t>
            </a:r>
          </a:p>
          <a:p>
            <a:pPr marL="342900" indent="-342900">
              <a:buFont typeface="Arial" panose="020B0604020202020204" pitchFamily="34" charset="0"/>
              <a:buChar char="•"/>
            </a:pPr>
            <a:r>
              <a:rPr lang="nl-BE" sz="2000" dirty="0"/>
              <a:t>de bezorgdheid om te vallen te verminderen</a:t>
            </a:r>
          </a:p>
          <a:p>
            <a:pPr marL="342900" indent="-342900">
              <a:buFont typeface="Arial" panose="020B0604020202020204" pitchFamily="34" charset="0"/>
              <a:buChar char="•"/>
            </a:pPr>
            <a:r>
              <a:rPr lang="nl-BE" sz="2000" dirty="0"/>
              <a:t>de kans op vallen te verkleinen</a:t>
            </a:r>
          </a:p>
          <a:p>
            <a:pPr marL="342900" indent="-342900">
              <a:buFont typeface="Arial" panose="020B0604020202020204" pitchFamily="34" charset="0"/>
              <a:buChar char="•"/>
            </a:pPr>
            <a:r>
              <a:rPr lang="nl-BE" sz="2000" dirty="0"/>
              <a:t>optimaal gebruik te maken van de eigen mogelijkheden</a:t>
            </a:r>
          </a:p>
          <a:p>
            <a:pPr marL="342900" indent="-342900">
              <a:buFont typeface="Arial" panose="020B0604020202020204" pitchFamily="34" charset="0"/>
              <a:buChar char="•"/>
            </a:pPr>
            <a:r>
              <a:rPr lang="nl-BE" sz="2000" dirty="0"/>
              <a:t>meer aan lichaamsbeweging te doen (via makkelijke </a:t>
            </a:r>
            <a:br>
              <a:rPr lang="nl-BE" sz="2000" dirty="0"/>
            </a:br>
            <a:r>
              <a:rPr lang="nl-BE" sz="2000" dirty="0"/>
              <a:t>bewegingstussendoortjes) </a:t>
            </a:r>
          </a:p>
          <a:p>
            <a:pPr marL="0" indent="0">
              <a:buNone/>
            </a:pPr>
            <a:endParaRPr lang="nl-BE" sz="2000" u="sng" dirty="0"/>
          </a:p>
          <a:p>
            <a:pPr marL="0" indent="0">
              <a:buNone/>
            </a:pPr>
            <a:r>
              <a:rPr lang="nl-BE" sz="2000" u="sng" dirty="0"/>
              <a:t>Duur:</a:t>
            </a:r>
          </a:p>
          <a:p>
            <a:pPr marL="0" indent="0">
              <a:buNone/>
            </a:pPr>
            <a:r>
              <a:rPr lang="nl-BE" sz="2000" dirty="0"/>
              <a:t>5 keer 2u</a:t>
            </a:r>
          </a:p>
          <a:p>
            <a:pPr marL="0" indent="0">
              <a:buNone/>
            </a:pPr>
            <a:endParaRPr lang="nl-BE" sz="2000" dirty="0"/>
          </a:p>
          <a:p>
            <a:pPr marL="0" indent="0">
              <a:buNone/>
            </a:pPr>
            <a:r>
              <a:rPr lang="nl-BE" sz="2000" u="sng" dirty="0"/>
              <a:t>Kostprijs:</a:t>
            </a:r>
          </a:p>
          <a:p>
            <a:pPr marL="0" indent="0">
              <a:buNone/>
            </a:pPr>
            <a:r>
              <a:rPr lang="nl-BE" sz="2000" dirty="0"/>
              <a:t>€750 (5 keer €150), excl. kilometervergoeding</a:t>
            </a:r>
          </a:p>
        </p:txBody>
      </p:sp>
      <p:pic>
        <p:nvPicPr>
          <p:cNvPr id="7" name="Afbeelding 6">
            <a:extLst>
              <a:ext uri="{FF2B5EF4-FFF2-40B4-BE49-F238E27FC236}">
                <a16:creationId xmlns:a16="http://schemas.microsoft.com/office/drawing/2014/main" id="{02061788-018D-A0AC-E2C7-FE497C5118D6}"/>
              </a:ext>
            </a:extLst>
          </p:cNvPr>
          <p:cNvPicPr>
            <a:picLocks noChangeAspect="1"/>
          </p:cNvPicPr>
          <p:nvPr/>
        </p:nvPicPr>
        <p:blipFill>
          <a:blip r:embed="rId3"/>
          <a:stretch>
            <a:fillRect/>
          </a:stretch>
        </p:blipFill>
        <p:spPr>
          <a:xfrm>
            <a:off x="7550776" y="2939614"/>
            <a:ext cx="4440502" cy="3629257"/>
          </a:xfrm>
          <a:prstGeom prst="rect">
            <a:avLst/>
          </a:prstGeom>
        </p:spPr>
      </p:pic>
    </p:spTree>
    <p:extLst>
      <p:ext uri="{BB962C8B-B14F-4D97-AF65-F5344CB8AC3E}">
        <p14:creationId xmlns:p14="http://schemas.microsoft.com/office/powerpoint/2010/main" val="317771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2BDBC-13B6-D74A-B7D1-1E4C5A46275B}"/>
              </a:ext>
            </a:extLst>
          </p:cNvPr>
          <p:cNvSpPr>
            <a:spLocks noGrp="1"/>
          </p:cNvSpPr>
          <p:nvPr>
            <p:ph type="title"/>
          </p:nvPr>
        </p:nvSpPr>
        <p:spPr>
          <a:xfrm>
            <a:off x="694531" y="442916"/>
            <a:ext cx="10802937" cy="646331"/>
          </a:xfrm>
        </p:spPr>
        <p:txBody>
          <a:bodyPr anchor="ctr">
            <a:normAutofit/>
          </a:bodyPr>
          <a:lstStyle/>
          <a:p>
            <a:pPr algn="ctr"/>
            <a:r>
              <a:rPr lang="nl-BE" b="1" dirty="0"/>
              <a:t>GEESTELIJKE GEZONDHEID</a:t>
            </a:r>
          </a:p>
        </p:txBody>
      </p:sp>
      <p:pic>
        <p:nvPicPr>
          <p:cNvPr id="4" name="Tijdelijke aanduiding voor afbeelding 8" descr="Afbeelding met spiraalveer&#10;&#10;Automatisch gegenereerde beschrijving">
            <a:extLst>
              <a:ext uri="{FF2B5EF4-FFF2-40B4-BE49-F238E27FC236}">
                <a16:creationId xmlns:a16="http://schemas.microsoft.com/office/drawing/2014/main" id="{19DA1A65-9EC2-710C-BBF0-157766C6F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221" y="1179509"/>
            <a:ext cx="7843558" cy="5235575"/>
          </a:xfrm>
          <a:prstGeom prst="rect">
            <a:avLst/>
          </a:prstGeom>
          <a:noFill/>
        </p:spPr>
      </p:pic>
    </p:spTree>
    <p:extLst>
      <p:ext uri="{BB962C8B-B14F-4D97-AF65-F5344CB8AC3E}">
        <p14:creationId xmlns:p14="http://schemas.microsoft.com/office/powerpoint/2010/main" val="581784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53062F5-5833-4ED8-1954-40FE36B96D94}"/>
              </a:ext>
            </a:extLst>
          </p:cNvPr>
          <p:cNvSpPr>
            <a:spLocks noGrp="1"/>
          </p:cNvSpPr>
          <p:nvPr>
            <p:ph type="title"/>
          </p:nvPr>
        </p:nvSpPr>
        <p:spPr>
          <a:xfrm>
            <a:off x="550863" y="532020"/>
            <a:ext cx="10978118" cy="646331"/>
          </a:xfrm>
        </p:spPr>
        <p:txBody>
          <a:bodyPr anchor="b">
            <a:normAutofit/>
          </a:bodyPr>
          <a:lstStyle/>
          <a:p>
            <a:r>
              <a:rPr lang="nl-BE" dirty="0"/>
              <a:t>Workshop ‘Geluk zit in een klein driehoekje’ </a:t>
            </a:r>
          </a:p>
        </p:txBody>
      </p:sp>
      <p:pic>
        <p:nvPicPr>
          <p:cNvPr id="4" name="Tijdelijke aanduiding voor afbeelding 2">
            <a:extLst>
              <a:ext uri="{FF2B5EF4-FFF2-40B4-BE49-F238E27FC236}">
                <a16:creationId xmlns:a16="http://schemas.microsoft.com/office/drawing/2014/main" id="{B253784F-9D12-5F5B-153A-2EEFCFD95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842" y="4022764"/>
            <a:ext cx="2900497" cy="2835236"/>
          </a:xfrm>
          <a:prstGeom prst="rect">
            <a:avLst/>
          </a:prstGeom>
          <a:noFill/>
        </p:spPr>
      </p:pic>
      <p:sp>
        <p:nvSpPr>
          <p:cNvPr id="2" name="Tijdelijke aanduiding voor inhoud 1">
            <a:extLst>
              <a:ext uri="{FF2B5EF4-FFF2-40B4-BE49-F238E27FC236}">
                <a16:creationId xmlns:a16="http://schemas.microsoft.com/office/drawing/2014/main" id="{4A8D761B-0366-1A54-BA91-BC48E8EEC42D}"/>
              </a:ext>
            </a:extLst>
          </p:cNvPr>
          <p:cNvSpPr>
            <a:spLocks noGrp="1"/>
          </p:cNvSpPr>
          <p:nvPr>
            <p:ph type="body" sz="half" idx="2"/>
          </p:nvPr>
        </p:nvSpPr>
        <p:spPr>
          <a:xfrm>
            <a:off x="550862" y="1263191"/>
            <a:ext cx="9796295" cy="5109329"/>
          </a:xfrm>
        </p:spPr>
        <p:txBody>
          <a:bodyPr>
            <a:noAutofit/>
          </a:bodyPr>
          <a:lstStyle/>
          <a:p>
            <a:pPr marL="0" indent="0">
              <a:buNone/>
            </a:pPr>
            <a:r>
              <a:rPr lang="nl-BE" sz="2200" u="sng" dirty="0"/>
              <a:t>Omschrijving:</a:t>
            </a:r>
          </a:p>
          <a:p>
            <a:pPr marL="0" indent="0">
              <a:buNone/>
            </a:pPr>
            <a:r>
              <a:rPr lang="nl-BE" sz="2200" dirty="0"/>
              <a:t>Een gelukkig leven… Dat wensen we elkaar allemaal toe. Maar je ‘gelukkig voelen’ of ‘gelukkig zijn’: wat is dat precies? Antwoorden op die vraag vind je in de </a:t>
            </a:r>
            <a:r>
              <a:rPr lang="nl-BE" sz="2200" dirty="0">
                <a:hlinkClick r:id="rId4"/>
              </a:rPr>
              <a:t>geluksdriehoek</a:t>
            </a:r>
            <a:r>
              <a:rPr lang="nl-BE" sz="2200" dirty="0"/>
              <a:t>. </a:t>
            </a:r>
          </a:p>
          <a:p>
            <a:pPr marL="0" indent="0">
              <a:buNone/>
            </a:pPr>
            <a:r>
              <a:rPr lang="nl-BE" sz="2200" dirty="0"/>
              <a:t>In de workshop ‘Geluk zit in een klein driehoekje’ leer je de geluksdriehoek van dichtbij kennen: van de bouwblokken van geluk tot de oranje bol die ons soms uit balans brengt. We toveren de informatie uit de driehoek tot leven zodat je daarna zelf aan de slag kunt met je geluksgevoel.</a:t>
            </a:r>
          </a:p>
          <a:p>
            <a:pPr marL="0" indent="0">
              <a:buNone/>
            </a:pPr>
            <a:endParaRPr lang="nl-BE" sz="2200" dirty="0"/>
          </a:p>
          <a:p>
            <a:pPr marL="0" indent="0">
              <a:buNone/>
            </a:pPr>
            <a:r>
              <a:rPr lang="nl-BE" sz="2200" u="sng" dirty="0"/>
              <a:t>Duur:</a:t>
            </a:r>
          </a:p>
          <a:p>
            <a:pPr marL="0" indent="0">
              <a:buNone/>
            </a:pPr>
            <a:r>
              <a:rPr lang="nl-BE" sz="2200" dirty="0"/>
              <a:t>+/- 3uur </a:t>
            </a:r>
            <a:r>
              <a:rPr lang="nl-BE" sz="2200" i="1" dirty="0"/>
              <a:t>(afwijkingen mogelijk) </a:t>
            </a:r>
          </a:p>
          <a:p>
            <a:pPr marL="0" indent="0">
              <a:buNone/>
            </a:pPr>
            <a:r>
              <a:rPr lang="nl-BE" sz="2200" u="sng" dirty="0"/>
              <a:t>Richtprijs:</a:t>
            </a:r>
          </a:p>
          <a:p>
            <a:pPr marL="0" indent="0">
              <a:buNone/>
            </a:pPr>
            <a:r>
              <a:rPr lang="nl-BE" sz="2200" dirty="0"/>
              <a:t>€75/uur, (excl. kilometervergoeding) </a:t>
            </a:r>
          </a:p>
        </p:txBody>
      </p:sp>
    </p:spTree>
    <p:extLst>
      <p:ext uri="{BB962C8B-B14F-4D97-AF65-F5344CB8AC3E}">
        <p14:creationId xmlns:p14="http://schemas.microsoft.com/office/powerpoint/2010/main" val="818920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B97585B-E26B-6BE3-8493-36CC6E88F37F}"/>
              </a:ext>
            </a:extLst>
          </p:cNvPr>
          <p:cNvSpPr>
            <a:spLocks noGrp="1"/>
          </p:cNvSpPr>
          <p:nvPr>
            <p:ph idx="1"/>
          </p:nvPr>
        </p:nvSpPr>
        <p:spPr/>
        <p:txBody>
          <a:bodyPr>
            <a:normAutofit/>
          </a:bodyPr>
          <a:lstStyle/>
          <a:p>
            <a:pPr marL="0" indent="0">
              <a:buNone/>
            </a:pPr>
            <a:r>
              <a:rPr lang="nl-BE" sz="2200" b="1" i="1" dirty="0"/>
              <a:t>Interactieve sessiereeks over veerkracht voor senioren</a:t>
            </a:r>
          </a:p>
          <a:p>
            <a:pPr marL="0" indent="0">
              <a:buNone/>
            </a:pPr>
            <a:r>
              <a:rPr lang="nl-BE" sz="2200" u="sng" dirty="0"/>
              <a:t>Omschrijving: </a:t>
            </a:r>
          </a:p>
          <a:p>
            <a:pPr marL="0" indent="0">
              <a:buNone/>
            </a:pPr>
            <a:r>
              <a:rPr lang="nl-BE" sz="2200" dirty="0"/>
              <a:t>Het leven zit vol uitdagingen, ook op oudere leeftijd. Pensionering, verlies van familie of vrienden, ziekte, kleinkinderen, meer tijd voor jezelf, mantelzorg… Weerbaar zijn en blijven is belangrijk voor een goede levenskwaliteit. Zilverwijzer is een traject van 6 sessies waarbij 60-plussers onder professionele begeleiding leren omgaan met de uitdagingen van het ouder worden. </a:t>
            </a:r>
            <a:br>
              <a:rPr lang="nl-BE" sz="2200" dirty="0"/>
            </a:br>
            <a:endParaRPr lang="nl-BE" sz="2200" dirty="0"/>
          </a:p>
          <a:p>
            <a:pPr marL="0" indent="0">
              <a:buNone/>
            </a:pPr>
            <a:r>
              <a:rPr lang="nl-BE" sz="2200" u="sng" dirty="0"/>
              <a:t>Duur:</a:t>
            </a:r>
          </a:p>
          <a:p>
            <a:pPr marL="0" indent="0">
              <a:buNone/>
            </a:pPr>
            <a:r>
              <a:rPr lang="nl-BE" sz="2200" dirty="0"/>
              <a:t>2 uur per sessie (traject mogelijk van 2 tot 6 themasessies) </a:t>
            </a:r>
          </a:p>
          <a:p>
            <a:pPr marL="0" indent="0">
              <a:buNone/>
            </a:pPr>
            <a:endParaRPr lang="nl-BE" sz="2200" dirty="0"/>
          </a:p>
          <a:p>
            <a:pPr marL="0" indent="0">
              <a:buNone/>
            </a:pPr>
            <a:r>
              <a:rPr lang="nl-BE" sz="2200" u="sng" dirty="0"/>
              <a:t>Kostprijs:</a:t>
            </a:r>
          </a:p>
          <a:p>
            <a:pPr marL="0" indent="0">
              <a:buNone/>
            </a:pPr>
            <a:r>
              <a:rPr lang="nl-BE" sz="2200" dirty="0"/>
              <a:t>€150 per sessie, excl. kilometervergoeding</a:t>
            </a:r>
          </a:p>
        </p:txBody>
      </p:sp>
      <p:sp>
        <p:nvSpPr>
          <p:cNvPr id="3" name="Titel 2">
            <a:extLst>
              <a:ext uri="{FF2B5EF4-FFF2-40B4-BE49-F238E27FC236}">
                <a16:creationId xmlns:a16="http://schemas.microsoft.com/office/drawing/2014/main" id="{EDE59959-D92B-28AE-09F6-3C1D9C5682AB}"/>
              </a:ext>
            </a:extLst>
          </p:cNvPr>
          <p:cNvSpPr>
            <a:spLocks noGrp="1"/>
          </p:cNvSpPr>
          <p:nvPr>
            <p:ph type="title"/>
          </p:nvPr>
        </p:nvSpPr>
        <p:spPr>
          <a:xfrm>
            <a:off x="550863" y="535783"/>
            <a:ext cx="10802937" cy="646331"/>
          </a:xfrm>
        </p:spPr>
        <p:txBody>
          <a:bodyPr/>
          <a:lstStyle/>
          <a:p>
            <a:r>
              <a:rPr lang="nl-BE" dirty="0"/>
              <a:t>Sessiereeks Zilverwijzer </a:t>
            </a:r>
          </a:p>
        </p:txBody>
      </p:sp>
      <p:pic>
        <p:nvPicPr>
          <p:cNvPr id="4" name="Picture 2" descr="http://logogezondplus.be/sites/default/files/vlaamselogos_bestanden/zilverwijzer_logo.jpg">
            <a:extLst>
              <a:ext uri="{FF2B5EF4-FFF2-40B4-BE49-F238E27FC236}">
                <a16:creationId xmlns:a16="http://schemas.microsoft.com/office/drawing/2014/main" id="{E859D584-C50C-B029-0AD7-F96B35104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433" y="3984170"/>
            <a:ext cx="201168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66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535AB47-6D80-239E-3398-01C929E078C8}"/>
              </a:ext>
            </a:extLst>
          </p:cNvPr>
          <p:cNvSpPr>
            <a:spLocks noGrp="1"/>
          </p:cNvSpPr>
          <p:nvPr>
            <p:ph idx="1"/>
          </p:nvPr>
        </p:nvSpPr>
        <p:spPr/>
        <p:txBody>
          <a:bodyPr>
            <a:normAutofit/>
          </a:bodyPr>
          <a:lstStyle/>
          <a:p>
            <a:pPr marL="0" indent="0">
              <a:buNone/>
            </a:pPr>
            <a:r>
              <a:rPr lang="nl-BE" sz="2200" b="1" i="1" dirty="0"/>
              <a:t>Educatief theaterstuk voor en door senioren over mentaal welbevinden</a:t>
            </a:r>
          </a:p>
          <a:p>
            <a:pPr marL="0" indent="0">
              <a:buNone/>
            </a:pPr>
            <a:r>
              <a:rPr lang="nl-BE" sz="2200" u="sng" dirty="0"/>
              <a:t>Omschrijving:</a:t>
            </a:r>
          </a:p>
          <a:p>
            <a:pPr marL="0" indent="0">
              <a:buNone/>
            </a:pPr>
            <a:r>
              <a:rPr lang="nl-BE" sz="2200" dirty="0"/>
              <a:t>Doorheen de voorstelling worden heel wat tips gegeven om te werken aan de eigen geestelijke gezondheid, dit aan de hand van de 10 tips van de ‘Fit in je hoofd’ campagne. Geestelijke gezondheid wordt hierbij op een ludieke manier naar voor gebracht. </a:t>
            </a:r>
          </a:p>
          <a:p>
            <a:pPr marL="0" indent="0">
              <a:buNone/>
            </a:pPr>
            <a:endParaRPr lang="nl-BE" sz="2200" dirty="0"/>
          </a:p>
          <a:p>
            <a:pPr marL="0" indent="0">
              <a:buNone/>
            </a:pPr>
            <a:r>
              <a:rPr lang="nl-BE" sz="2200" u="sng" dirty="0"/>
              <a:t>Duur:</a:t>
            </a:r>
          </a:p>
          <a:p>
            <a:pPr marL="0" indent="0">
              <a:buNone/>
            </a:pPr>
            <a:r>
              <a:rPr lang="nl-BE" sz="2200" dirty="0"/>
              <a:t>50 minuten, excl. inleiding van 30 min. </a:t>
            </a:r>
          </a:p>
          <a:p>
            <a:pPr marL="0" indent="0">
              <a:buNone/>
            </a:pPr>
            <a:endParaRPr lang="nl-BE" sz="2200" dirty="0"/>
          </a:p>
          <a:p>
            <a:pPr marL="0" indent="0">
              <a:buNone/>
            </a:pPr>
            <a:r>
              <a:rPr lang="nl-BE" sz="2200" u="sng" dirty="0"/>
              <a:t>Kostprijs:</a:t>
            </a:r>
          </a:p>
          <a:p>
            <a:pPr marL="0" indent="0">
              <a:buNone/>
            </a:pPr>
            <a:r>
              <a:rPr lang="nl-BE" sz="2200" dirty="0"/>
              <a:t>€300, excl. kilometervergoeding (vanuit </a:t>
            </a:r>
            <a:r>
              <a:rPr lang="nl-BE" sz="2200" dirty="0" err="1"/>
              <a:t>Letterhoutem</a:t>
            </a:r>
            <a:r>
              <a:rPr lang="nl-BE" sz="2200" dirty="0"/>
              <a:t>) </a:t>
            </a:r>
          </a:p>
        </p:txBody>
      </p:sp>
      <p:sp>
        <p:nvSpPr>
          <p:cNvPr id="3" name="Titel 2">
            <a:extLst>
              <a:ext uri="{FF2B5EF4-FFF2-40B4-BE49-F238E27FC236}">
                <a16:creationId xmlns:a16="http://schemas.microsoft.com/office/drawing/2014/main" id="{16FF6AD4-CCF7-2D9F-FC88-0D40F50FA85A}"/>
              </a:ext>
            </a:extLst>
          </p:cNvPr>
          <p:cNvSpPr>
            <a:spLocks noGrp="1"/>
          </p:cNvSpPr>
          <p:nvPr>
            <p:ph type="title"/>
          </p:nvPr>
        </p:nvSpPr>
        <p:spPr/>
        <p:txBody>
          <a:bodyPr anchor="b">
            <a:normAutofit/>
          </a:bodyPr>
          <a:lstStyle/>
          <a:p>
            <a:r>
              <a:rPr lang="nl-BE" dirty="0"/>
              <a:t>Toneel ‘Geluk op grootmoeders wijze’</a:t>
            </a:r>
          </a:p>
        </p:txBody>
      </p:sp>
      <p:pic>
        <p:nvPicPr>
          <p:cNvPr id="4" name="Picture 2" descr="Afbeeldingsresultaat voor geluk op grootmoeders wijze">
            <a:extLst>
              <a:ext uri="{FF2B5EF4-FFF2-40B4-BE49-F238E27FC236}">
                <a16:creationId xmlns:a16="http://schemas.microsoft.com/office/drawing/2014/main" id="{DA9B04E1-0284-02E1-1DDB-60158479B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95"/>
          <a:stretch/>
        </p:blipFill>
        <p:spPr bwMode="auto">
          <a:xfrm>
            <a:off x="8432915" y="3429000"/>
            <a:ext cx="2920884" cy="224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910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62E90-FD25-88B4-DB76-C0F6A49734D3}"/>
              </a:ext>
            </a:extLst>
          </p:cNvPr>
          <p:cNvSpPr>
            <a:spLocks noGrp="1"/>
          </p:cNvSpPr>
          <p:nvPr>
            <p:ph type="title"/>
          </p:nvPr>
        </p:nvSpPr>
        <p:spPr>
          <a:xfrm>
            <a:off x="550863" y="533178"/>
            <a:ext cx="10802937" cy="646331"/>
          </a:xfrm>
        </p:spPr>
        <p:txBody>
          <a:bodyPr anchor="ctr">
            <a:normAutofit/>
          </a:bodyPr>
          <a:lstStyle/>
          <a:p>
            <a:pPr algn="ctr"/>
            <a:r>
              <a:rPr lang="nl-BE" b="1" dirty="0"/>
              <a:t>GEZOND WONEN/MILIEU</a:t>
            </a:r>
          </a:p>
        </p:txBody>
      </p:sp>
      <p:pic>
        <p:nvPicPr>
          <p:cNvPr id="4" name="Tijdelijke aanduiding voor afbeelding 4" descr="Afbeelding met groen, plant, groente, sluiten&#10;&#10;Automatisch gegenereerde beschrijving">
            <a:extLst>
              <a:ext uri="{FF2B5EF4-FFF2-40B4-BE49-F238E27FC236}">
                <a16:creationId xmlns:a16="http://schemas.microsoft.com/office/drawing/2014/main" id="{952F66F0-D4B4-5F82-4348-F6EC94610751}"/>
              </a:ext>
            </a:extLst>
          </p:cNvPr>
          <p:cNvPicPr>
            <a:picLocks noChangeAspect="1"/>
          </p:cNvPicPr>
          <p:nvPr/>
        </p:nvPicPr>
        <p:blipFill rotWithShape="1">
          <a:blip r:embed="rId2">
            <a:extLst>
              <a:ext uri="{28A0092B-C50C-407E-A947-70E740481C1C}">
                <a14:useLocalDpi xmlns:a14="http://schemas.microsoft.com/office/drawing/2010/main" val="0"/>
              </a:ext>
            </a:extLst>
          </a:blip>
          <a:srcRect t="8932" r="-1" b="13557"/>
          <a:stretch/>
        </p:blipFill>
        <p:spPr>
          <a:xfrm>
            <a:off x="1707510" y="1179509"/>
            <a:ext cx="8776980" cy="4575072"/>
          </a:xfrm>
          <a:prstGeom prst="rect">
            <a:avLst/>
          </a:prstGeom>
          <a:noFill/>
        </p:spPr>
      </p:pic>
    </p:spTree>
    <p:extLst>
      <p:ext uri="{BB962C8B-B14F-4D97-AF65-F5344CB8AC3E}">
        <p14:creationId xmlns:p14="http://schemas.microsoft.com/office/powerpoint/2010/main" val="322266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16EF9-5786-E78B-7B3D-9068CF290CB2}"/>
              </a:ext>
            </a:extLst>
          </p:cNvPr>
          <p:cNvSpPr>
            <a:spLocks noGrp="1"/>
          </p:cNvSpPr>
          <p:nvPr>
            <p:ph type="title"/>
          </p:nvPr>
        </p:nvSpPr>
        <p:spPr>
          <a:xfrm>
            <a:off x="550863" y="587420"/>
            <a:ext cx="8994190" cy="590931"/>
          </a:xfrm>
        </p:spPr>
        <p:txBody>
          <a:bodyPr/>
          <a:lstStyle/>
          <a:p>
            <a:r>
              <a:rPr lang="nl-BE" sz="3600" dirty="0"/>
              <a:t>Workshop warme dagen, zorg dragen</a:t>
            </a:r>
          </a:p>
        </p:txBody>
      </p:sp>
      <p:sp>
        <p:nvSpPr>
          <p:cNvPr id="4" name="Tijdelijke aanduiding voor tekst 3">
            <a:extLst>
              <a:ext uri="{FF2B5EF4-FFF2-40B4-BE49-F238E27FC236}">
                <a16:creationId xmlns:a16="http://schemas.microsoft.com/office/drawing/2014/main" id="{E5FB0A5D-77AB-4CB3-2B8B-D5CD7EA582DE}"/>
              </a:ext>
            </a:extLst>
          </p:cNvPr>
          <p:cNvSpPr>
            <a:spLocks noGrp="1"/>
          </p:cNvSpPr>
          <p:nvPr>
            <p:ph type="body" sz="half" idx="2"/>
          </p:nvPr>
        </p:nvSpPr>
        <p:spPr>
          <a:xfrm>
            <a:off x="550863" y="1377072"/>
            <a:ext cx="10849781" cy="5109329"/>
          </a:xfrm>
        </p:spPr>
        <p:txBody>
          <a:bodyPr>
            <a:normAutofit/>
          </a:bodyPr>
          <a:lstStyle/>
          <a:p>
            <a:r>
              <a:rPr lang="nl-BE" sz="2200" u="sng" dirty="0"/>
              <a:t>Omschrijving:</a:t>
            </a:r>
          </a:p>
          <a:p>
            <a:r>
              <a:rPr lang="nl-BE" sz="2200" dirty="0"/>
              <a:t>Zeer warme dagen zijn niet zonder gevaar. De warmte kan gezondheidsproblemen veroorzaken. Vooral ouderen, kinderen en alleenstaanden zijn kwetsbare groepen. Bovendien pieken de sterftecijfers op erg warme dagen. </a:t>
            </a:r>
          </a:p>
          <a:p>
            <a:r>
              <a:rPr lang="nl-BE" sz="2200" dirty="0"/>
              <a:t>Deelnemers krijgen tijdens de workshop praktische tips om zichzelf en anderen te beschermen tegen de hitte. </a:t>
            </a:r>
          </a:p>
          <a:p>
            <a:endParaRPr lang="nl-BE" sz="2200" dirty="0"/>
          </a:p>
          <a:p>
            <a:r>
              <a:rPr lang="nl-BE" sz="2200" u="sng" dirty="0"/>
              <a:t>Duur:</a:t>
            </a:r>
          </a:p>
          <a:p>
            <a:r>
              <a:rPr lang="nl-BE" sz="2200" dirty="0"/>
              <a:t>+/- 1 uur</a:t>
            </a:r>
          </a:p>
          <a:p>
            <a:endParaRPr lang="nl-BE" sz="2200" dirty="0"/>
          </a:p>
          <a:p>
            <a:r>
              <a:rPr lang="nl-BE" sz="2200" u="sng" dirty="0"/>
              <a:t>Richtprijs:</a:t>
            </a:r>
          </a:p>
          <a:p>
            <a:r>
              <a:rPr lang="nl-BE" sz="2200" dirty="0"/>
              <a:t>€100/uur, (excl. kilometervergoeding) </a:t>
            </a:r>
          </a:p>
        </p:txBody>
      </p:sp>
      <p:pic>
        <p:nvPicPr>
          <p:cNvPr id="5" name="Tijdelijke aanduiding voor afbeelding 5" descr="Afbeelding met tekst&#10;&#10;Automatisch gegenereerde beschrijving">
            <a:extLst>
              <a:ext uri="{FF2B5EF4-FFF2-40B4-BE49-F238E27FC236}">
                <a16:creationId xmlns:a16="http://schemas.microsoft.com/office/drawing/2014/main" id="{AE20C93A-DC26-4C1C-7683-E93EF58CEEC6}"/>
              </a:ext>
            </a:extLst>
          </p:cNvPr>
          <p:cNvPicPr>
            <a:picLocks noChangeAspect="1"/>
          </p:cNvPicPr>
          <p:nvPr/>
        </p:nvPicPr>
        <p:blipFill>
          <a:blip r:embed="rId3" cstate="print">
            <a:extLst>
              <a:ext uri="{28A0092B-C50C-407E-A947-70E740481C1C}">
                <a14:useLocalDpi xmlns:a14="http://schemas.microsoft.com/office/drawing/2010/main" val="0"/>
              </a:ext>
            </a:extLst>
          </a:blip>
          <a:srcRect l="11547" r="11547"/>
          <a:stretch>
            <a:fillRect/>
          </a:stretch>
        </p:blipFill>
        <p:spPr>
          <a:xfrm>
            <a:off x="7863722" y="3429000"/>
            <a:ext cx="3109269" cy="3032204"/>
          </a:xfrm>
          <a:custGeom>
            <a:avLst/>
            <a:gdLst>
              <a:gd name="connsiteX0" fmla="*/ 2409208 w 4818416"/>
              <a:gd name="connsiteY0" fmla="*/ 0 h 4818418"/>
              <a:gd name="connsiteX1" fmla="*/ 4818416 w 4818416"/>
              <a:gd name="connsiteY1" fmla="*/ 2409209 h 4818418"/>
              <a:gd name="connsiteX2" fmla="*/ 2409208 w 4818416"/>
              <a:gd name="connsiteY2" fmla="*/ 4818418 h 4818418"/>
              <a:gd name="connsiteX3" fmla="*/ 0 w 4818416"/>
              <a:gd name="connsiteY3" fmla="*/ 2409209 h 4818418"/>
              <a:gd name="connsiteX4" fmla="*/ 2409208 w 4818416"/>
              <a:gd name="connsiteY4" fmla="*/ 0 h 4818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416" h="4818418">
                <a:moveTo>
                  <a:pt x="2409208" y="0"/>
                </a:moveTo>
                <a:cubicBezTo>
                  <a:pt x="3739777" y="0"/>
                  <a:pt x="4818416" y="1078640"/>
                  <a:pt x="4818416" y="2409209"/>
                </a:cubicBezTo>
                <a:cubicBezTo>
                  <a:pt x="4818416" y="3739778"/>
                  <a:pt x="3739777" y="4818418"/>
                  <a:pt x="2409208" y="4818418"/>
                </a:cubicBezTo>
                <a:cubicBezTo>
                  <a:pt x="1078639" y="4818418"/>
                  <a:pt x="0" y="3739778"/>
                  <a:pt x="0" y="2409209"/>
                </a:cubicBezTo>
                <a:cubicBezTo>
                  <a:pt x="0" y="1078640"/>
                  <a:pt x="1078639" y="0"/>
                  <a:pt x="2409208" y="0"/>
                </a:cubicBezTo>
                <a:close/>
              </a:path>
            </a:pathLst>
          </a:custGeom>
        </p:spPr>
      </p:pic>
    </p:spTree>
    <p:extLst>
      <p:ext uri="{BB962C8B-B14F-4D97-AF65-F5344CB8AC3E}">
        <p14:creationId xmlns:p14="http://schemas.microsoft.com/office/powerpoint/2010/main" val="3790672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569823F-C403-F946-C8E8-A34F03CF8B52}"/>
              </a:ext>
            </a:extLst>
          </p:cNvPr>
          <p:cNvSpPr>
            <a:spLocks noGrp="1"/>
          </p:cNvSpPr>
          <p:nvPr>
            <p:ph idx="1"/>
          </p:nvPr>
        </p:nvSpPr>
        <p:spPr>
          <a:xfrm>
            <a:off x="550862" y="1182114"/>
            <a:ext cx="10802937" cy="5407817"/>
          </a:xfrm>
        </p:spPr>
        <p:txBody>
          <a:bodyPr>
            <a:noAutofit/>
          </a:bodyPr>
          <a:lstStyle/>
          <a:p>
            <a:pPr marL="0" indent="0">
              <a:buNone/>
            </a:pPr>
            <a:r>
              <a:rPr lang="nl-BE" sz="2000" u="sng" dirty="0"/>
              <a:t>Omschrijving: </a:t>
            </a:r>
          </a:p>
          <a:p>
            <a:pPr marL="0" indent="0">
              <a:buNone/>
            </a:pPr>
            <a:r>
              <a:rPr lang="nl-BE" sz="2000" dirty="0"/>
              <a:t>Niet iedereen die op hout verwarmt, doet dit op de juiste manier. Ze gebruiken vaak meer hout dan ze eigenlijk nodig hebben waardoor de kostprijs stijgt. Fout hout stoken zorgt ook voor heel wat luchtverontreiniging en houdt gezondheidsrisico’s in voor de stoker zelf en voor omwonenden. Door het juiste toestel te kiezen, je manier van stoken te verbeteren, droog hout te gebruiken en goed op te letten wanneer je stookt, verhoog je niet alleen je rendement, maar kan je ook een stuk van de hinder en gezondheidseffecten vermijden! Win-win dus!</a:t>
            </a:r>
          </a:p>
          <a:p>
            <a:pPr marL="0" indent="0">
              <a:buNone/>
            </a:pPr>
            <a:r>
              <a:rPr lang="nl-BE" sz="2000" dirty="0"/>
              <a:t>In de workshop ‘Verwarmen op hout: kan het gezonder en goedkoper’ krijg je tips om juist te stoken. </a:t>
            </a:r>
          </a:p>
          <a:p>
            <a:pPr marL="0" indent="0">
              <a:buNone/>
            </a:pPr>
            <a:endParaRPr lang="nl-BE" sz="2000" dirty="0"/>
          </a:p>
          <a:p>
            <a:pPr marL="0" indent="0">
              <a:buNone/>
            </a:pPr>
            <a:r>
              <a:rPr lang="nl-BE" sz="2000" u="sng" dirty="0"/>
              <a:t>Duur: </a:t>
            </a:r>
          </a:p>
          <a:p>
            <a:pPr marL="0" indent="0">
              <a:buNone/>
            </a:pPr>
            <a:r>
              <a:rPr lang="nl-BE" sz="2000" dirty="0"/>
              <a:t>2u</a:t>
            </a:r>
          </a:p>
          <a:p>
            <a:pPr marL="0" indent="0">
              <a:buNone/>
            </a:pPr>
            <a:endParaRPr lang="nl-BE" sz="2000" dirty="0"/>
          </a:p>
          <a:p>
            <a:pPr marL="0" indent="0">
              <a:buNone/>
            </a:pPr>
            <a:r>
              <a:rPr lang="nl-BE" sz="2000" u="sng" dirty="0"/>
              <a:t>Richtprijs: </a:t>
            </a:r>
          </a:p>
          <a:p>
            <a:pPr marL="0" indent="0">
              <a:buNone/>
            </a:pPr>
            <a:r>
              <a:rPr lang="nl-BE" sz="2000" dirty="0"/>
              <a:t>€150/sessie, (excl. kilometervergoeding) </a:t>
            </a:r>
          </a:p>
        </p:txBody>
      </p:sp>
      <p:sp>
        <p:nvSpPr>
          <p:cNvPr id="3" name="Titel 2">
            <a:extLst>
              <a:ext uri="{FF2B5EF4-FFF2-40B4-BE49-F238E27FC236}">
                <a16:creationId xmlns:a16="http://schemas.microsoft.com/office/drawing/2014/main" id="{D22A1A27-7898-1240-94A7-8EEA7CB693C7}"/>
              </a:ext>
            </a:extLst>
          </p:cNvPr>
          <p:cNvSpPr>
            <a:spLocks noGrp="1"/>
          </p:cNvSpPr>
          <p:nvPr>
            <p:ph type="title"/>
          </p:nvPr>
        </p:nvSpPr>
        <p:spPr>
          <a:xfrm>
            <a:off x="550863" y="618883"/>
            <a:ext cx="10802937" cy="480131"/>
          </a:xfrm>
        </p:spPr>
        <p:txBody>
          <a:bodyPr/>
          <a:lstStyle/>
          <a:p>
            <a:r>
              <a:rPr lang="nl-BE" sz="2800" dirty="0"/>
              <a:t>Workshop verwarmen op hout, kan het gezonder en goedkoper? </a:t>
            </a:r>
          </a:p>
        </p:txBody>
      </p:sp>
      <p:pic>
        <p:nvPicPr>
          <p:cNvPr id="4" name="Tijdelijke aanduiding voor afbeelding 5">
            <a:extLst>
              <a:ext uri="{FF2B5EF4-FFF2-40B4-BE49-F238E27FC236}">
                <a16:creationId xmlns:a16="http://schemas.microsoft.com/office/drawing/2014/main" id="{BD4F8464-A0E7-EC9E-B01E-83EEFC30E966}"/>
              </a:ext>
            </a:extLst>
          </p:cNvPr>
          <p:cNvPicPr>
            <a:picLocks noChangeAspect="1"/>
          </p:cNvPicPr>
          <p:nvPr/>
        </p:nvPicPr>
        <p:blipFill>
          <a:blip r:embed="rId3">
            <a:extLst>
              <a:ext uri="{28A0092B-C50C-407E-A947-70E740481C1C}">
                <a14:useLocalDpi xmlns:a14="http://schemas.microsoft.com/office/drawing/2010/main" val="0"/>
              </a:ext>
            </a:extLst>
          </a:blip>
          <a:srcRect l="16101" r="16101"/>
          <a:stretch>
            <a:fillRect/>
          </a:stretch>
        </p:blipFill>
        <p:spPr>
          <a:xfrm>
            <a:off x="7939610" y="4134008"/>
            <a:ext cx="2564878" cy="2501306"/>
          </a:xfrm>
          <a:custGeom>
            <a:avLst/>
            <a:gdLst>
              <a:gd name="connsiteX0" fmla="*/ 2409208 w 4818416"/>
              <a:gd name="connsiteY0" fmla="*/ 0 h 4818418"/>
              <a:gd name="connsiteX1" fmla="*/ 4818416 w 4818416"/>
              <a:gd name="connsiteY1" fmla="*/ 2409209 h 4818418"/>
              <a:gd name="connsiteX2" fmla="*/ 2409208 w 4818416"/>
              <a:gd name="connsiteY2" fmla="*/ 4818418 h 4818418"/>
              <a:gd name="connsiteX3" fmla="*/ 0 w 4818416"/>
              <a:gd name="connsiteY3" fmla="*/ 2409209 h 4818418"/>
              <a:gd name="connsiteX4" fmla="*/ 2409208 w 4818416"/>
              <a:gd name="connsiteY4" fmla="*/ 0 h 4818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416" h="4818418">
                <a:moveTo>
                  <a:pt x="2409208" y="0"/>
                </a:moveTo>
                <a:cubicBezTo>
                  <a:pt x="3739777" y="0"/>
                  <a:pt x="4818416" y="1078640"/>
                  <a:pt x="4818416" y="2409209"/>
                </a:cubicBezTo>
                <a:cubicBezTo>
                  <a:pt x="4818416" y="3739778"/>
                  <a:pt x="3739777" y="4818418"/>
                  <a:pt x="2409208" y="4818418"/>
                </a:cubicBezTo>
                <a:cubicBezTo>
                  <a:pt x="1078639" y="4818418"/>
                  <a:pt x="0" y="3739778"/>
                  <a:pt x="0" y="2409209"/>
                </a:cubicBezTo>
                <a:cubicBezTo>
                  <a:pt x="0" y="1078640"/>
                  <a:pt x="1078639" y="0"/>
                  <a:pt x="2409208" y="0"/>
                </a:cubicBezTo>
                <a:close/>
              </a:path>
            </a:pathLst>
          </a:custGeom>
        </p:spPr>
      </p:pic>
    </p:spTree>
    <p:extLst>
      <p:ext uri="{BB962C8B-B14F-4D97-AF65-F5344CB8AC3E}">
        <p14:creationId xmlns:p14="http://schemas.microsoft.com/office/powerpoint/2010/main" val="323878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0303E55-27F9-4362-8E76-A5FC03887645}"/>
              </a:ext>
            </a:extLst>
          </p:cNvPr>
          <p:cNvSpPr>
            <a:spLocks noGrp="1"/>
          </p:cNvSpPr>
          <p:nvPr>
            <p:ph sz="quarter" idx="10"/>
          </p:nvPr>
        </p:nvSpPr>
        <p:spPr/>
        <p:txBody>
          <a:bodyPr>
            <a:normAutofit fontScale="92500" lnSpcReduction="10000"/>
          </a:bodyPr>
          <a:lstStyle/>
          <a:p>
            <a:r>
              <a:rPr lang="nl-NL" dirty="0"/>
              <a:t>Aanbod</a:t>
            </a:r>
          </a:p>
          <a:p>
            <a:r>
              <a:rPr lang="nl-NL" dirty="0"/>
              <a:t>lezingen/workshops </a:t>
            </a:r>
          </a:p>
          <a:p>
            <a:r>
              <a:rPr lang="nl-NL" dirty="0"/>
              <a:t>Lokale Dienstencentra</a:t>
            </a:r>
          </a:p>
        </p:txBody>
      </p:sp>
      <p:sp>
        <p:nvSpPr>
          <p:cNvPr id="3" name="Tijdelijke aanduiding voor tekst 2">
            <a:extLst>
              <a:ext uri="{FF2B5EF4-FFF2-40B4-BE49-F238E27FC236}">
                <a16:creationId xmlns:a16="http://schemas.microsoft.com/office/drawing/2014/main" id="{2F624B4A-B116-4C4E-8D04-6CBED0FF7222}"/>
              </a:ext>
            </a:extLst>
          </p:cNvPr>
          <p:cNvSpPr>
            <a:spLocks noGrp="1"/>
          </p:cNvSpPr>
          <p:nvPr>
            <p:ph type="body" sz="quarter" idx="11"/>
          </p:nvPr>
        </p:nvSpPr>
        <p:spPr/>
        <p:txBody>
          <a:bodyPr>
            <a:normAutofit/>
          </a:bodyPr>
          <a:lstStyle/>
          <a:p>
            <a:r>
              <a:rPr lang="nl-NL" sz="2400"/>
              <a:t>2022 - 2023</a:t>
            </a:r>
            <a:endParaRPr lang="nl-NL" sz="2400" dirty="0"/>
          </a:p>
        </p:txBody>
      </p:sp>
    </p:spTree>
    <p:extLst>
      <p:ext uri="{BB962C8B-B14F-4D97-AF65-F5344CB8AC3E}">
        <p14:creationId xmlns:p14="http://schemas.microsoft.com/office/powerpoint/2010/main" val="2062160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24E03-4259-24E7-748D-CCFE56FE99B7}"/>
              </a:ext>
            </a:extLst>
          </p:cNvPr>
          <p:cNvSpPr>
            <a:spLocks noGrp="1"/>
          </p:cNvSpPr>
          <p:nvPr>
            <p:ph type="title"/>
          </p:nvPr>
        </p:nvSpPr>
        <p:spPr>
          <a:xfrm>
            <a:off x="550863" y="587420"/>
            <a:ext cx="10978118" cy="590931"/>
          </a:xfrm>
        </p:spPr>
        <p:txBody>
          <a:bodyPr/>
          <a:lstStyle/>
          <a:p>
            <a:r>
              <a:rPr lang="nl-BE" sz="3600" dirty="0"/>
              <a:t>Gezelschapsspel gezondheidsstraat 13</a:t>
            </a:r>
          </a:p>
        </p:txBody>
      </p:sp>
      <p:sp>
        <p:nvSpPr>
          <p:cNvPr id="4" name="Tijdelijke aanduiding voor tekst 3">
            <a:extLst>
              <a:ext uri="{FF2B5EF4-FFF2-40B4-BE49-F238E27FC236}">
                <a16:creationId xmlns:a16="http://schemas.microsoft.com/office/drawing/2014/main" id="{3A746F31-7180-3E81-D062-74F6F0AB4B3A}"/>
              </a:ext>
            </a:extLst>
          </p:cNvPr>
          <p:cNvSpPr>
            <a:spLocks noGrp="1"/>
          </p:cNvSpPr>
          <p:nvPr>
            <p:ph type="body" sz="half" idx="2"/>
          </p:nvPr>
        </p:nvSpPr>
        <p:spPr>
          <a:xfrm>
            <a:off x="550863" y="1263191"/>
            <a:ext cx="11208000" cy="5109329"/>
          </a:xfrm>
        </p:spPr>
        <p:txBody>
          <a:bodyPr>
            <a:normAutofit/>
          </a:bodyPr>
          <a:lstStyle/>
          <a:p>
            <a:r>
              <a:rPr lang="nl-BE" sz="2200" u="sng" dirty="0"/>
              <a:t>Omschrijving:</a:t>
            </a:r>
          </a:p>
          <a:p>
            <a:r>
              <a:rPr lang="nl-BE" sz="2200" dirty="0"/>
              <a:t>Gezondheidsstraat 13 is een spel met als spelbord een plattegrond van een doorsnee woning. De deelnemers wandelen met hun pion door het huis zoals bij een ganzenbordspel. Er zijn vakjes met doe-opdrachten en kennisvragen waardoor de spelers nadenken over de mogelijke gezondheidsrisico’s die huishoudproducten, bouw- en inrichtingsmaterialen of verwarmingstoestellen met zich mee kunnen brengen. </a:t>
            </a:r>
          </a:p>
          <a:p>
            <a:r>
              <a:rPr lang="nl-BE" sz="2200" dirty="0"/>
              <a:t>Contacteer ons om speldozen te ontlenen. We hebben meerdere speldozen beschikbaar. </a:t>
            </a:r>
          </a:p>
          <a:p>
            <a:endParaRPr lang="nl-BE" sz="2200" dirty="0"/>
          </a:p>
          <a:p>
            <a:r>
              <a:rPr lang="nl-BE" sz="2200" u="sng" dirty="0"/>
              <a:t>Duur:</a:t>
            </a:r>
          </a:p>
          <a:p>
            <a:r>
              <a:rPr lang="nl-BE" sz="2200" dirty="0"/>
              <a:t>1u à 2u</a:t>
            </a:r>
          </a:p>
          <a:p>
            <a:endParaRPr lang="nl-BE" sz="2200" dirty="0"/>
          </a:p>
          <a:p>
            <a:r>
              <a:rPr lang="nl-BE" sz="2200" dirty="0"/>
              <a:t>Aantal spelers: 6</a:t>
            </a:r>
          </a:p>
        </p:txBody>
      </p:sp>
      <p:pic>
        <p:nvPicPr>
          <p:cNvPr id="5" name="Tijdelijke aanduiding voor afbeelding 5" descr="Afbeelding met tekst&#10;&#10;Automatisch gegenereerde beschrijving">
            <a:extLst>
              <a:ext uri="{FF2B5EF4-FFF2-40B4-BE49-F238E27FC236}">
                <a16:creationId xmlns:a16="http://schemas.microsoft.com/office/drawing/2014/main" id="{BCB7AE91-8CF6-337F-D7C0-76CA5DB2F8A8}"/>
              </a:ext>
            </a:extLst>
          </p:cNvPr>
          <p:cNvPicPr>
            <a:picLocks noChangeAspect="1"/>
          </p:cNvPicPr>
          <p:nvPr/>
        </p:nvPicPr>
        <p:blipFill>
          <a:blip r:embed="rId3">
            <a:extLst>
              <a:ext uri="{28A0092B-C50C-407E-A947-70E740481C1C}">
                <a14:useLocalDpi xmlns:a14="http://schemas.microsoft.com/office/drawing/2010/main" val="0"/>
              </a:ext>
            </a:extLst>
          </a:blip>
          <a:srcRect l="11547" r="11547"/>
          <a:stretch>
            <a:fillRect/>
          </a:stretch>
        </p:blipFill>
        <p:spPr>
          <a:xfrm>
            <a:off x="8021053" y="3890394"/>
            <a:ext cx="2611772" cy="2547038"/>
          </a:xfrm>
          <a:custGeom>
            <a:avLst/>
            <a:gdLst>
              <a:gd name="connsiteX0" fmla="*/ 2409208 w 4818416"/>
              <a:gd name="connsiteY0" fmla="*/ 0 h 4818418"/>
              <a:gd name="connsiteX1" fmla="*/ 4818416 w 4818416"/>
              <a:gd name="connsiteY1" fmla="*/ 2409209 h 4818418"/>
              <a:gd name="connsiteX2" fmla="*/ 2409208 w 4818416"/>
              <a:gd name="connsiteY2" fmla="*/ 4818418 h 4818418"/>
              <a:gd name="connsiteX3" fmla="*/ 0 w 4818416"/>
              <a:gd name="connsiteY3" fmla="*/ 2409209 h 4818418"/>
              <a:gd name="connsiteX4" fmla="*/ 2409208 w 4818416"/>
              <a:gd name="connsiteY4" fmla="*/ 0 h 4818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416" h="4818418">
                <a:moveTo>
                  <a:pt x="2409208" y="0"/>
                </a:moveTo>
                <a:cubicBezTo>
                  <a:pt x="3739777" y="0"/>
                  <a:pt x="4818416" y="1078640"/>
                  <a:pt x="4818416" y="2409209"/>
                </a:cubicBezTo>
                <a:cubicBezTo>
                  <a:pt x="4818416" y="3739778"/>
                  <a:pt x="3739777" y="4818418"/>
                  <a:pt x="2409208" y="4818418"/>
                </a:cubicBezTo>
                <a:cubicBezTo>
                  <a:pt x="1078639" y="4818418"/>
                  <a:pt x="0" y="3739778"/>
                  <a:pt x="0" y="2409209"/>
                </a:cubicBezTo>
                <a:cubicBezTo>
                  <a:pt x="0" y="1078640"/>
                  <a:pt x="1078639" y="0"/>
                  <a:pt x="2409208" y="0"/>
                </a:cubicBezTo>
                <a:close/>
              </a:path>
            </a:pathLst>
          </a:custGeom>
        </p:spPr>
      </p:pic>
    </p:spTree>
    <p:extLst>
      <p:ext uri="{BB962C8B-B14F-4D97-AF65-F5344CB8AC3E}">
        <p14:creationId xmlns:p14="http://schemas.microsoft.com/office/powerpoint/2010/main" val="113786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0A1194-D870-49E7-9787-CCB557C1CC4F}"/>
              </a:ext>
            </a:extLst>
          </p:cNvPr>
          <p:cNvSpPr>
            <a:spLocks noGrp="1"/>
          </p:cNvSpPr>
          <p:nvPr>
            <p:ph type="title"/>
          </p:nvPr>
        </p:nvSpPr>
        <p:spPr/>
        <p:txBody>
          <a:bodyPr/>
          <a:lstStyle/>
          <a:p>
            <a:r>
              <a:rPr lang="nl-NL" dirty="0"/>
              <a:t>Algemene info</a:t>
            </a:r>
          </a:p>
        </p:txBody>
      </p:sp>
      <p:sp>
        <p:nvSpPr>
          <p:cNvPr id="7" name="Tekstvak 6">
            <a:extLst>
              <a:ext uri="{FF2B5EF4-FFF2-40B4-BE49-F238E27FC236}">
                <a16:creationId xmlns:a16="http://schemas.microsoft.com/office/drawing/2014/main" id="{6F1FC326-C72E-5663-9725-11032F2B56D4}"/>
              </a:ext>
            </a:extLst>
          </p:cNvPr>
          <p:cNvSpPr txBox="1"/>
          <p:nvPr/>
        </p:nvSpPr>
        <p:spPr>
          <a:xfrm>
            <a:off x="550862" y="1509486"/>
            <a:ext cx="8201251" cy="4708981"/>
          </a:xfrm>
          <a:prstGeom prst="rect">
            <a:avLst/>
          </a:prstGeom>
        </p:spPr>
        <p:txBody>
          <a:bodyPr wrap="square" rtlCol="0">
            <a:spAutoFit/>
          </a:bodyPr>
          <a:lstStyle/>
          <a:p>
            <a:pPr marL="0" indent="0" algn="l">
              <a:buClr>
                <a:srgbClr val="DF2D26"/>
              </a:buClr>
              <a:buNone/>
            </a:pPr>
            <a:r>
              <a:rPr lang="nl-BE" sz="2000" dirty="0"/>
              <a:t>Deze bundel omvat een brede waaier aan lezingen &amp; workshops omtrent diverse gezondheidsthema’s: </a:t>
            </a:r>
          </a:p>
          <a:p>
            <a:pPr marL="342900" indent="-342900" algn="l">
              <a:buClr>
                <a:srgbClr val="DF2D26"/>
              </a:buClr>
              <a:buFont typeface="Arial" panose="020B0604020202020204" pitchFamily="34" charset="0"/>
              <a:buChar char="•"/>
            </a:pPr>
            <a:r>
              <a:rPr lang="nl-BE" sz="2000" dirty="0"/>
              <a:t>Voeding en beweging </a:t>
            </a:r>
          </a:p>
          <a:p>
            <a:pPr marL="342900" indent="-342900" algn="l">
              <a:buClr>
                <a:srgbClr val="DF2D26"/>
              </a:buClr>
              <a:buFont typeface="Arial" panose="020B0604020202020204" pitchFamily="34" charset="0"/>
              <a:buChar char="•"/>
            </a:pPr>
            <a:r>
              <a:rPr lang="nl-BE" sz="2000" dirty="0"/>
              <a:t>Valpreventie </a:t>
            </a:r>
          </a:p>
          <a:p>
            <a:pPr marL="342900" indent="-342900" algn="l">
              <a:buClr>
                <a:srgbClr val="DF2D26"/>
              </a:buClr>
              <a:buFont typeface="Arial" panose="020B0604020202020204" pitchFamily="34" charset="0"/>
              <a:buChar char="•"/>
            </a:pPr>
            <a:r>
              <a:rPr lang="nl-BE" sz="2000" dirty="0"/>
              <a:t>Geestelijke gezondheid</a:t>
            </a:r>
          </a:p>
          <a:p>
            <a:pPr marL="342900" indent="-342900" algn="l">
              <a:buClr>
                <a:srgbClr val="DF2D26"/>
              </a:buClr>
              <a:buFont typeface="Arial" panose="020B0604020202020204" pitchFamily="34" charset="0"/>
              <a:buChar char="•"/>
            </a:pPr>
            <a:r>
              <a:rPr lang="nl-BE" sz="2000" dirty="0"/>
              <a:t>Gezond wonen</a:t>
            </a:r>
          </a:p>
          <a:p>
            <a:pPr algn="l">
              <a:buClr>
                <a:srgbClr val="DF2D26"/>
              </a:buClr>
            </a:pPr>
            <a:endParaRPr lang="nl-BE" sz="2000" dirty="0"/>
          </a:p>
          <a:p>
            <a:pPr algn="l">
              <a:buClr>
                <a:srgbClr val="DF2D26"/>
              </a:buClr>
            </a:pPr>
            <a:r>
              <a:rPr lang="nl-BE" sz="2000" dirty="0"/>
              <a:t>Interesse in een ander gezondheidsthema? Neem dan contact op met het Logo van jouw regio. </a:t>
            </a:r>
          </a:p>
          <a:p>
            <a:pPr algn="l">
              <a:buClr>
                <a:srgbClr val="DF2D26"/>
              </a:buClr>
            </a:pPr>
            <a:endParaRPr lang="nl-BE" sz="2000" dirty="0"/>
          </a:p>
          <a:p>
            <a:pPr algn="l">
              <a:buClr>
                <a:srgbClr val="DF2D26"/>
              </a:buClr>
            </a:pPr>
            <a:r>
              <a:rPr lang="nl-BE" sz="2000" dirty="0"/>
              <a:t>Wij begeleiden jou graag bij de uitbouw van een preventief gezondheidsbeleid en ondersteunen daarnaast graag uw activiteit met het nodige promomateriaal (flyers, affiches, banners, etc.). De opgegeven kostprijs is een richtprijs, die slechts zelden zal afwijken van de effectieve kostprijs. </a:t>
            </a:r>
          </a:p>
        </p:txBody>
      </p:sp>
    </p:spTree>
    <p:extLst>
      <p:ext uri="{BB962C8B-B14F-4D97-AF65-F5344CB8AC3E}">
        <p14:creationId xmlns:p14="http://schemas.microsoft.com/office/powerpoint/2010/main" val="266216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gras, boom, buiten, sport&#10;&#10;Automatisch gegenereerde beschrijving">
            <a:extLst>
              <a:ext uri="{FF2B5EF4-FFF2-40B4-BE49-F238E27FC236}">
                <a16:creationId xmlns:a16="http://schemas.microsoft.com/office/drawing/2014/main" id="{E93EF56D-E4BE-C291-B8E5-D18979A8100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3666" b="3666"/>
          <a:stretch/>
        </p:blipFill>
        <p:spPr>
          <a:xfrm>
            <a:off x="4730976" y="1883113"/>
            <a:ext cx="7059613" cy="3643313"/>
          </a:xfrm>
          <a:prstGeom prst="rect">
            <a:avLst/>
          </a:prstGeom>
        </p:spPr>
      </p:pic>
      <p:pic>
        <p:nvPicPr>
          <p:cNvPr id="5" name="Afbeelding 4">
            <a:extLst>
              <a:ext uri="{FF2B5EF4-FFF2-40B4-BE49-F238E27FC236}">
                <a16:creationId xmlns:a16="http://schemas.microsoft.com/office/drawing/2014/main" id="{2D53F7AD-6122-C928-059B-8A3F4F61A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38" y="1883114"/>
            <a:ext cx="4021138" cy="3643313"/>
          </a:xfrm>
          <a:prstGeom prst="rect">
            <a:avLst/>
          </a:prstGeom>
        </p:spPr>
      </p:pic>
      <p:sp>
        <p:nvSpPr>
          <p:cNvPr id="2" name="Titel 1">
            <a:extLst>
              <a:ext uri="{FF2B5EF4-FFF2-40B4-BE49-F238E27FC236}">
                <a16:creationId xmlns:a16="http://schemas.microsoft.com/office/drawing/2014/main" id="{A73C1F78-53E7-EE3B-A19B-946A755B2424}"/>
              </a:ext>
            </a:extLst>
          </p:cNvPr>
          <p:cNvSpPr>
            <a:spLocks noGrp="1"/>
          </p:cNvSpPr>
          <p:nvPr>
            <p:ph type="title" idx="4294967295"/>
          </p:nvPr>
        </p:nvSpPr>
        <p:spPr>
          <a:xfrm>
            <a:off x="566906" y="685242"/>
            <a:ext cx="10802937" cy="646331"/>
          </a:xfrm>
        </p:spPr>
        <p:txBody>
          <a:bodyPr>
            <a:normAutofit/>
          </a:bodyPr>
          <a:lstStyle/>
          <a:p>
            <a:pPr algn="ctr"/>
            <a:r>
              <a:rPr lang="nl-BE" b="1" dirty="0">
                <a:solidFill>
                  <a:schemeClr val="tx1"/>
                </a:solidFill>
              </a:rPr>
              <a:t>VOEDING EN BEWEGING</a:t>
            </a:r>
          </a:p>
        </p:txBody>
      </p:sp>
    </p:spTree>
    <p:extLst>
      <p:ext uri="{BB962C8B-B14F-4D97-AF65-F5344CB8AC3E}">
        <p14:creationId xmlns:p14="http://schemas.microsoft.com/office/powerpoint/2010/main" val="3620929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852EF78-6B7B-BEC9-6554-152DFCBC8B8B}"/>
              </a:ext>
            </a:extLst>
          </p:cNvPr>
          <p:cNvSpPr>
            <a:spLocks noGrp="1"/>
          </p:cNvSpPr>
          <p:nvPr>
            <p:ph idx="1"/>
          </p:nvPr>
        </p:nvSpPr>
        <p:spPr>
          <a:xfrm>
            <a:off x="550862" y="1378856"/>
            <a:ext cx="10802937" cy="4644573"/>
          </a:xfrm>
        </p:spPr>
        <p:txBody>
          <a:bodyPr>
            <a:normAutofit lnSpcReduction="10000"/>
          </a:bodyPr>
          <a:lstStyle/>
          <a:p>
            <a:pPr marL="0" indent="0">
              <a:buNone/>
            </a:pPr>
            <a:r>
              <a:rPr lang="nl-BE" sz="2000" b="1" i="1" dirty="0"/>
              <a:t>Opvolger actieve voedingsdriehoek letterlijk op zijn kop! </a:t>
            </a:r>
          </a:p>
          <a:p>
            <a:pPr marL="0" indent="0">
              <a:buNone/>
            </a:pPr>
            <a:endParaRPr lang="nl-BE" dirty="0"/>
          </a:p>
          <a:p>
            <a:pPr marL="0" indent="0">
              <a:buNone/>
            </a:pPr>
            <a:r>
              <a:rPr lang="nl-BE" sz="2200" u="sng" dirty="0"/>
              <a:t>Omschrijving: </a:t>
            </a:r>
          </a:p>
          <a:p>
            <a:pPr marL="0" indent="0">
              <a:buNone/>
            </a:pPr>
            <a:r>
              <a:rPr lang="nl-BE" sz="2200" dirty="0"/>
              <a:t>Wat eet je het best, in welke hoeveelheden en wat is te vermijden? Tijdens de lezing krijg je tips &amp; tricks aangereikt om evenwichtig, gevarieerd en gezond te eten. </a:t>
            </a:r>
          </a:p>
          <a:p>
            <a:pPr marL="0" indent="0">
              <a:buNone/>
            </a:pPr>
            <a:endParaRPr lang="nl-BE" sz="2200" dirty="0"/>
          </a:p>
          <a:p>
            <a:pPr marL="0" indent="0">
              <a:buNone/>
            </a:pPr>
            <a:r>
              <a:rPr lang="nl-BE" sz="2200" u="sng" dirty="0"/>
              <a:t>Duur:</a:t>
            </a:r>
          </a:p>
          <a:p>
            <a:pPr marL="0" indent="0">
              <a:buNone/>
            </a:pPr>
            <a:r>
              <a:rPr lang="nl-BE" sz="2200" dirty="0"/>
              <a:t>2u</a:t>
            </a:r>
            <a:r>
              <a:rPr lang="nl-BE" sz="2200" i="1" dirty="0"/>
              <a:t> </a:t>
            </a:r>
          </a:p>
          <a:p>
            <a:pPr marL="0" indent="0">
              <a:buNone/>
            </a:pPr>
            <a:endParaRPr lang="nl-BE" sz="2200" dirty="0"/>
          </a:p>
          <a:p>
            <a:pPr marL="0" indent="0">
              <a:buNone/>
            </a:pPr>
            <a:r>
              <a:rPr lang="nl-BE" sz="2200" u="sng" dirty="0"/>
              <a:t>Kostprijs:</a:t>
            </a:r>
          </a:p>
          <a:p>
            <a:pPr marL="0" indent="0">
              <a:buNone/>
            </a:pPr>
            <a:r>
              <a:rPr lang="nl-BE" sz="2200" dirty="0"/>
              <a:t>€150, excl. kilometervergoeding.</a:t>
            </a:r>
          </a:p>
        </p:txBody>
      </p:sp>
      <p:sp>
        <p:nvSpPr>
          <p:cNvPr id="3" name="Titel 2">
            <a:extLst>
              <a:ext uri="{FF2B5EF4-FFF2-40B4-BE49-F238E27FC236}">
                <a16:creationId xmlns:a16="http://schemas.microsoft.com/office/drawing/2014/main" id="{8F2472C3-AAE8-D4CE-542E-94A6978ACC98}"/>
              </a:ext>
            </a:extLst>
          </p:cNvPr>
          <p:cNvSpPr>
            <a:spLocks noGrp="1"/>
          </p:cNvSpPr>
          <p:nvPr>
            <p:ph type="title"/>
          </p:nvPr>
        </p:nvSpPr>
        <p:spPr/>
        <p:txBody>
          <a:bodyPr/>
          <a:lstStyle/>
          <a:p>
            <a:r>
              <a:rPr lang="nl-BE" dirty="0"/>
              <a:t>Voedingsdriehoek</a:t>
            </a:r>
          </a:p>
        </p:txBody>
      </p:sp>
      <p:pic>
        <p:nvPicPr>
          <p:cNvPr id="4" name="Afbeelding 3">
            <a:extLst>
              <a:ext uri="{FF2B5EF4-FFF2-40B4-BE49-F238E27FC236}">
                <a16:creationId xmlns:a16="http://schemas.microsoft.com/office/drawing/2014/main" id="{C1CEA661-6A51-7A81-ABED-195F2E96C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962" y="3602074"/>
            <a:ext cx="3331785" cy="2421355"/>
          </a:xfrm>
          <a:prstGeom prst="rect">
            <a:avLst/>
          </a:prstGeom>
        </p:spPr>
      </p:pic>
    </p:spTree>
    <p:extLst>
      <p:ext uri="{BB962C8B-B14F-4D97-AF65-F5344CB8AC3E}">
        <p14:creationId xmlns:p14="http://schemas.microsoft.com/office/powerpoint/2010/main" val="3545803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56CDD19-AA82-498A-93C9-BE0E479710CA}"/>
              </a:ext>
            </a:extLst>
          </p:cNvPr>
          <p:cNvSpPr>
            <a:spLocks noGrp="1"/>
          </p:cNvSpPr>
          <p:nvPr>
            <p:ph idx="1"/>
          </p:nvPr>
        </p:nvSpPr>
        <p:spPr>
          <a:xfrm>
            <a:off x="449263" y="1182114"/>
            <a:ext cx="8070624" cy="5210629"/>
          </a:xfrm>
        </p:spPr>
        <p:txBody>
          <a:bodyPr>
            <a:normAutofit lnSpcReduction="10000"/>
          </a:bodyPr>
          <a:lstStyle/>
          <a:p>
            <a:pPr marL="0" indent="0">
              <a:buNone/>
            </a:pPr>
            <a:r>
              <a:rPr lang="nl-NL" sz="2200" b="1" i="1" dirty="0"/>
              <a:t>Meer bewegen en minder lang stilzitten, hoe doe je dat? </a:t>
            </a:r>
          </a:p>
          <a:p>
            <a:pPr marL="0" indent="0">
              <a:buNone/>
            </a:pPr>
            <a:endParaRPr lang="nl-NL" sz="2200" dirty="0"/>
          </a:p>
          <a:p>
            <a:pPr marL="0" indent="0">
              <a:buNone/>
            </a:pPr>
            <a:r>
              <a:rPr lang="nl-NL" sz="2200" u="sng" dirty="0"/>
              <a:t>Omschrijving:</a:t>
            </a:r>
          </a:p>
          <a:p>
            <a:pPr marL="0" indent="0">
              <a:buNone/>
            </a:pPr>
            <a:r>
              <a:rPr lang="nl-NL" sz="2200" dirty="0"/>
              <a:t>Hoeveel moet je dagelijks bewegen? En wat met lang stilzitten? Tijdens de lezing krijg je tips &amp; tricks aangereikt om meer beweging in te lassen in uw dagelijks leven. </a:t>
            </a:r>
          </a:p>
          <a:p>
            <a:pPr marL="0" indent="0">
              <a:buNone/>
            </a:pPr>
            <a:r>
              <a:rPr lang="nl-NL" sz="2200" dirty="0"/>
              <a:t>Elke stap telt! </a:t>
            </a:r>
          </a:p>
          <a:p>
            <a:pPr marL="0" indent="0">
              <a:buNone/>
            </a:pPr>
            <a:endParaRPr lang="nl-NL" sz="2200" dirty="0"/>
          </a:p>
          <a:p>
            <a:pPr marL="0" indent="0">
              <a:buNone/>
            </a:pPr>
            <a:r>
              <a:rPr lang="nl-NL" sz="2200" u="sng" dirty="0"/>
              <a:t>Duur: </a:t>
            </a:r>
          </a:p>
          <a:p>
            <a:pPr marL="0" indent="0">
              <a:buNone/>
            </a:pPr>
            <a:r>
              <a:rPr lang="nl-NL" sz="2200" dirty="0"/>
              <a:t>2u</a:t>
            </a:r>
            <a:r>
              <a:rPr lang="nl-NL" sz="2200" i="1" dirty="0"/>
              <a:t> </a:t>
            </a:r>
          </a:p>
          <a:p>
            <a:pPr marL="0" indent="0">
              <a:buNone/>
            </a:pPr>
            <a:endParaRPr lang="nl-NL" sz="2200" dirty="0"/>
          </a:p>
          <a:p>
            <a:pPr marL="0" indent="0">
              <a:buNone/>
            </a:pPr>
            <a:r>
              <a:rPr lang="nl-NL" sz="2200" u="sng" dirty="0"/>
              <a:t>Kostprijs: </a:t>
            </a:r>
          </a:p>
          <a:p>
            <a:pPr marL="0" indent="0">
              <a:buNone/>
            </a:pPr>
            <a:r>
              <a:rPr lang="nl-NL" sz="2200" dirty="0"/>
              <a:t>€150, excl. kilometervergoeding.</a:t>
            </a:r>
          </a:p>
        </p:txBody>
      </p:sp>
      <p:sp>
        <p:nvSpPr>
          <p:cNvPr id="2" name="Titel 1">
            <a:extLst>
              <a:ext uri="{FF2B5EF4-FFF2-40B4-BE49-F238E27FC236}">
                <a16:creationId xmlns:a16="http://schemas.microsoft.com/office/drawing/2014/main" id="{B4BCD4ED-754C-4ADE-97FF-030D350F129E}"/>
              </a:ext>
            </a:extLst>
          </p:cNvPr>
          <p:cNvSpPr>
            <a:spLocks noGrp="1"/>
          </p:cNvSpPr>
          <p:nvPr>
            <p:ph type="title"/>
          </p:nvPr>
        </p:nvSpPr>
        <p:spPr>
          <a:xfrm>
            <a:off x="550862" y="465257"/>
            <a:ext cx="10802937" cy="646331"/>
          </a:xfrm>
        </p:spPr>
        <p:txBody>
          <a:bodyPr/>
          <a:lstStyle/>
          <a:p>
            <a:r>
              <a:rPr lang="nl-NL" dirty="0"/>
              <a:t>Bewegingsdriehoek</a:t>
            </a:r>
          </a:p>
        </p:txBody>
      </p:sp>
      <p:pic>
        <p:nvPicPr>
          <p:cNvPr id="4" name="Afbeelding 3">
            <a:extLst>
              <a:ext uri="{FF2B5EF4-FFF2-40B4-BE49-F238E27FC236}">
                <a16:creationId xmlns:a16="http://schemas.microsoft.com/office/drawing/2014/main" id="{BF0CBECA-433F-7F17-73BF-BD1A33AF8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550" y="3659341"/>
            <a:ext cx="2667957" cy="2566090"/>
          </a:xfrm>
          <a:prstGeom prst="rect">
            <a:avLst/>
          </a:prstGeom>
        </p:spPr>
      </p:pic>
    </p:spTree>
    <p:extLst>
      <p:ext uri="{BB962C8B-B14F-4D97-AF65-F5344CB8AC3E}">
        <p14:creationId xmlns:p14="http://schemas.microsoft.com/office/powerpoint/2010/main" val="2741885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AB44F22E-A3AF-45D6-B5D7-E11661B920A6}"/>
              </a:ext>
            </a:extLst>
          </p:cNvPr>
          <p:cNvSpPr>
            <a:spLocks noGrp="1"/>
          </p:cNvSpPr>
          <p:nvPr>
            <p:ph idx="1"/>
          </p:nvPr>
        </p:nvSpPr>
        <p:spPr/>
        <p:txBody>
          <a:bodyPr>
            <a:normAutofit/>
          </a:bodyPr>
          <a:lstStyle/>
          <a:p>
            <a:pPr marL="0" indent="0">
              <a:buNone/>
            </a:pPr>
            <a:r>
              <a:rPr lang="nl-NL" sz="2400" b="1" i="1" dirty="0"/>
              <a:t>Leren lezen en interpreteren van voedingsetiketten.</a:t>
            </a:r>
          </a:p>
          <a:p>
            <a:pPr marL="0" indent="0">
              <a:buNone/>
            </a:pPr>
            <a:r>
              <a:rPr lang="nl-NL" sz="2200" u="sng" dirty="0"/>
              <a:t>Omschrijving: </a:t>
            </a:r>
          </a:p>
          <a:p>
            <a:pPr marL="0" indent="0">
              <a:buNone/>
            </a:pPr>
            <a:r>
              <a:rPr lang="nl-NL" sz="2200" dirty="0"/>
              <a:t>Tijdens de winkeloefening leer je de complexe info op voedingsetiketten juist te interpreteren. Je leert producten vergelijken om zo een gezonde en budgetvriendelijke keuze te maken.</a:t>
            </a:r>
          </a:p>
          <a:p>
            <a:pPr marL="0" indent="0">
              <a:buNone/>
            </a:pPr>
            <a:r>
              <a:rPr lang="nl-NL" sz="2200" u="sng" dirty="0"/>
              <a:t>Locatie:</a:t>
            </a:r>
          </a:p>
          <a:p>
            <a:pPr marL="0" indent="0">
              <a:buNone/>
            </a:pPr>
            <a:r>
              <a:rPr lang="nl-NL" sz="2200" dirty="0"/>
              <a:t>Lokaal Dienstencentrum of supermarkt (*) </a:t>
            </a:r>
          </a:p>
          <a:p>
            <a:pPr marL="0" indent="0">
              <a:buNone/>
            </a:pPr>
            <a:r>
              <a:rPr lang="nl-NL" sz="2200" u="sng" dirty="0"/>
              <a:t>Duur: </a:t>
            </a:r>
          </a:p>
          <a:p>
            <a:pPr marL="0" indent="0">
              <a:buNone/>
            </a:pPr>
            <a:r>
              <a:rPr lang="nl-NL" sz="2200" dirty="0"/>
              <a:t>+/- 2u à 3u </a:t>
            </a:r>
          </a:p>
          <a:p>
            <a:pPr marL="0" indent="0">
              <a:buNone/>
            </a:pPr>
            <a:r>
              <a:rPr lang="nl-NL" sz="2200" u="sng" dirty="0"/>
              <a:t>Kostprijs:</a:t>
            </a:r>
          </a:p>
          <a:p>
            <a:pPr marL="0" indent="0">
              <a:buNone/>
            </a:pPr>
            <a:r>
              <a:rPr lang="nl-NL" sz="2200" dirty="0"/>
              <a:t>€200, excl. kilometervergoeding.</a:t>
            </a:r>
          </a:p>
          <a:p>
            <a:pPr marL="0" indent="0">
              <a:buNone/>
            </a:pPr>
            <a:r>
              <a:rPr lang="nl-NL" sz="1800" i="1" dirty="0"/>
              <a:t>(*) Groepsgrootte beperkt tot max. 12 personen</a:t>
            </a:r>
          </a:p>
        </p:txBody>
      </p:sp>
      <p:sp>
        <p:nvSpPr>
          <p:cNvPr id="4" name="Titel 3">
            <a:extLst>
              <a:ext uri="{FF2B5EF4-FFF2-40B4-BE49-F238E27FC236}">
                <a16:creationId xmlns:a16="http://schemas.microsoft.com/office/drawing/2014/main" id="{9FEE8D38-384F-48F3-A5FD-2F3628EEE45E}"/>
              </a:ext>
            </a:extLst>
          </p:cNvPr>
          <p:cNvSpPr>
            <a:spLocks noGrp="1"/>
          </p:cNvSpPr>
          <p:nvPr>
            <p:ph type="title"/>
          </p:nvPr>
        </p:nvSpPr>
        <p:spPr/>
        <p:txBody>
          <a:bodyPr/>
          <a:lstStyle/>
          <a:p>
            <a:r>
              <a:rPr lang="nl-NL" dirty="0"/>
              <a:t>Winkeloefening</a:t>
            </a:r>
          </a:p>
        </p:txBody>
      </p:sp>
      <p:pic>
        <p:nvPicPr>
          <p:cNvPr id="2" name="Afbeelding 1">
            <a:extLst>
              <a:ext uri="{FF2B5EF4-FFF2-40B4-BE49-F238E27FC236}">
                <a16:creationId xmlns:a16="http://schemas.microsoft.com/office/drawing/2014/main" id="{626126E8-0EF4-DFFB-7123-B91D02049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8689" y="3429000"/>
            <a:ext cx="3228473" cy="2421355"/>
          </a:xfrm>
          <a:prstGeom prst="rect">
            <a:avLst/>
          </a:prstGeom>
        </p:spPr>
      </p:pic>
    </p:spTree>
    <p:extLst>
      <p:ext uri="{BB962C8B-B14F-4D97-AF65-F5344CB8AC3E}">
        <p14:creationId xmlns:p14="http://schemas.microsoft.com/office/powerpoint/2010/main" val="332049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FDAC755-2243-B61C-5963-0F3CBAE23C88}"/>
              </a:ext>
            </a:extLst>
          </p:cNvPr>
          <p:cNvSpPr>
            <a:spLocks noGrp="1"/>
          </p:cNvSpPr>
          <p:nvPr>
            <p:ph idx="1"/>
          </p:nvPr>
        </p:nvSpPr>
        <p:spPr/>
        <p:txBody>
          <a:bodyPr>
            <a:noAutofit/>
          </a:bodyPr>
          <a:lstStyle/>
          <a:p>
            <a:pPr marL="0" indent="0">
              <a:buNone/>
            </a:pPr>
            <a:r>
              <a:rPr lang="nl-BE" sz="2000" b="1" i="1" dirty="0"/>
              <a:t>Educatief theaterstuk over meer bewegen en minder zitten bij ouderen.</a:t>
            </a:r>
          </a:p>
          <a:p>
            <a:pPr marL="0" indent="0">
              <a:buNone/>
            </a:pPr>
            <a:r>
              <a:rPr lang="nl-BE" sz="2000" u="sng" dirty="0"/>
              <a:t>Omschrijving:</a:t>
            </a:r>
          </a:p>
          <a:p>
            <a:pPr marL="0" indent="0">
              <a:buNone/>
            </a:pPr>
            <a:r>
              <a:rPr lang="nl-BE" sz="2000" dirty="0"/>
              <a:t>Een educatief theaterstuk over meer bewegen en minder zitten bij ouderen, gespeeld door 55-plussers. Dit ludiek toneelspel maakt ook een mooie link met het Vlaamse project ‘Bewegen Op Verwijzing’. </a:t>
            </a:r>
          </a:p>
          <a:p>
            <a:pPr marL="0" indent="0">
              <a:buNone/>
            </a:pPr>
            <a:endParaRPr lang="nl-BE" sz="2000" u="sng" dirty="0"/>
          </a:p>
          <a:p>
            <a:pPr marL="0" indent="0">
              <a:buNone/>
            </a:pPr>
            <a:r>
              <a:rPr lang="nl-BE" sz="2000" u="sng" dirty="0"/>
              <a:t>Duur:</a:t>
            </a:r>
          </a:p>
          <a:p>
            <a:pPr marL="0" indent="0">
              <a:buNone/>
            </a:pPr>
            <a:r>
              <a:rPr lang="nl-BE" sz="2000" dirty="0"/>
              <a:t>50’</a:t>
            </a:r>
          </a:p>
          <a:p>
            <a:pPr marL="0" indent="0">
              <a:buNone/>
            </a:pPr>
            <a:r>
              <a:rPr lang="nl-BE" sz="2000" u="sng" dirty="0"/>
              <a:t>Kostprijs:</a:t>
            </a:r>
          </a:p>
          <a:p>
            <a:pPr marL="0" indent="0">
              <a:buNone/>
            </a:pPr>
            <a:r>
              <a:rPr lang="nl-BE" sz="2000" dirty="0"/>
              <a:t>€300, excl. kilometervergoeding </a:t>
            </a:r>
          </a:p>
          <a:p>
            <a:pPr marL="0" indent="0">
              <a:buNone/>
            </a:pPr>
            <a:r>
              <a:rPr lang="nl-BE" sz="2000" dirty="0"/>
              <a:t>(vanuit </a:t>
            </a:r>
            <a:r>
              <a:rPr lang="nl-BE" sz="2000" dirty="0" err="1"/>
              <a:t>Letterhoutem</a:t>
            </a:r>
            <a:r>
              <a:rPr lang="nl-BE" sz="2000" dirty="0"/>
              <a:t>) </a:t>
            </a:r>
          </a:p>
          <a:p>
            <a:pPr marL="0" indent="0">
              <a:buNone/>
            </a:pPr>
            <a:endParaRPr lang="nl-BE" sz="2000" dirty="0"/>
          </a:p>
          <a:p>
            <a:pPr marL="0" indent="0" algn="ctr">
              <a:buNone/>
            </a:pPr>
            <a:r>
              <a:rPr lang="nl-BE" sz="2000" dirty="0"/>
              <a:t>💡</a:t>
            </a:r>
            <a:r>
              <a:rPr lang="nl-BE" sz="2000" i="1" dirty="0"/>
              <a:t>Tip: combineer met een inleiding door de lokale ‘Bewegen </a:t>
            </a:r>
          </a:p>
          <a:p>
            <a:pPr marL="0" indent="0" algn="ctr">
              <a:buNone/>
            </a:pPr>
            <a:r>
              <a:rPr lang="nl-BE" sz="2000" i="1" dirty="0"/>
              <a:t>Op Verwijzing’-coach of een (korte) vorming van de nieuwe ‘Bewegingsdriehoek’.</a:t>
            </a:r>
          </a:p>
          <a:p>
            <a:endParaRPr lang="nl-BE" sz="2000" dirty="0"/>
          </a:p>
          <a:p>
            <a:endParaRPr lang="nl-BE" sz="2000" dirty="0"/>
          </a:p>
        </p:txBody>
      </p:sp>
      <p:sp>
        <p:nvSpPr>
          <p:cNvPr id="3" name="Titel 2">
            <a:extLst>
              <a:ext uri="{FF2B5EF4-FFF2-40B4-BE49-F238E27FC236}">
                <a16:creationId xmlns:a16="http://schemas.microsoft.com/office/drawing/2014/main" id="{0E68B8FC-946A-0933-F3E4-D51E815A4103}"/>
              </a:ext>
            </a:extLst>
          </p:cNvPr>
          <p:cNvSpPr>
            <a:spLocks noGrp="1"/>
          </p:cNvSpPr>
          <p:nvPr>
            <p:ph type="title"/>
          </p:nvPr>
        </p:nvSpPr>
        <p:spPr/>
        <p:txBody>
          <a:bodyPr/>
          <a:lstStyle/>
          <a:p>
            <a:r>
              <a:rPr lang="nl-BE" dirty="0"/>
              <a:t>Toneel ‘Dokter, ik beweeg weer!’ </a:t>
            </a:r>
          </a:p>
        </p:txBody>
      </p:sp>
      <p:pic>
        <p:nvPicPr>
          <p:cNvPr id="4" name="Afbeelding 3">
            <a:extLst>
              <a:ext uri="{FF2B5EF4-FFF2-40B4-BE49-F238E27FC236}">
                <a16:creationId xmlns:a16="http://schemas.microsoft.com/office/drawing/2014/main" id="{A2BD79B0-2E0E-479E-80CA-AFC270B51EA8}"/>
              </a:ext>
            </a:extLst>
          </p:cNvPr>
          <p:cNvPicPr>
            <a:picLocks noChangeAspect="1"/>
          </p:cNvPicPr>
          <p:nvPr/>
        </p:nvPicPr>
        <p:blipFill>
          <a:blip r:embed="rId2"/>
          <a:stretch>
            <a:fillRect/>
          </a:stretch>
        </p:blipFill>
        <p:spPr>
          <a:xfrm>
            <a:off x="7594174" y="2954807"/>
            <a:ext cx="4046964" cy="2697976"/>
          </a:xfrm>
          <a:prstGeom prst="rect">
            <a:avLst/>
          </a:prstGeom>
        </p:spPr>
      </p:pic>
    </p:spTree>
    <p:extLst>
      <p:ext uri="{BB962C8B-B14F-4D97-AF65-F5344CB8AC3E}">
        <p14:creationId xmlns:p14="http://schemas.microsoft.com/office/powerpoint/2010/main" val="1230861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17386" y="597345"/>
            <a:ext cx="11157228" cy="1324651"/>
          </a:xfrm>
        </p:spPr>
        <p:txBody>
          <a:bodyPr anchor="ctr">
            <a:normAutofit/>
          </a:bodyPr>
          <a:lstStyle/>
          <a:p>
            <a:pPr algn="ctr"/>
            <a:r>
              <a:rPr lang="nl-BE" b="1" dirty="0"/>
              <a:t>VALPREVENTIE</a:t>
            </a:r>
            <a:endParaRPr lang="nl-BE" sz="5400" b="1" dirty="0"/>
          </a:p>
        </p:txBody>
      </p:sp>
      <p:pic>
        <p:nvPicPr>
          <p:cNvPr id="7" name="Afbeelding 6" descr="Afbeelding met illustratie&#10;&#10;Automatisch gegenereerde beschrijving">
            <a:extLst>
              <a:ext uri="{FF2B5EF4-FFF2-40B4-BE49-F238E27FC236}">
                <a16:creationId xmlns:a16="http://schemas.microsoft.com/office/drawing/2014/main" id="{E248A027-6C82-B450-5E41-63D8C9005D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63" y="2109928"/>
            <a:ext cx="11157228" cy="3347168"/>
          </a:xfrm>
          <a:prstGeom prst="rect">
            <a:avLst/>
          </a:prstGeom>
          <a:noFill/>
        </p:spPr>
      </p:pic>
      <p:pic>
        <p:nvPicPr>
          <p:cNvPr id="2" name="Afbeelding 1">
            <a:extLst>
              <a:ext uri="{FF2B5EF4-FFF2-40B4-BE49-F238E27FC236}">
                <a16:creationId xmlns:a16="http://schemas.microsoft.com/office/drawing/2014/main" id="{F8F34D54-67FE-F69C-8DCB-CC598147428D}"/>
              </a:ext>
            </a:extLst>
          </p:cNvPr>
          <p:cNvPicPr>
            <a:picLocks noChangeAspect="1"/>
          </p:cNvPicPr>
          <p:nvPr/>
        </p:nvPicPr>
        <p:blipFill>
          <a:blip r:embed="rId3"/>
          <a:stretch>
            <a:fillRect/>
          </a:stretch>
        </p:blipFill>
        <p:spPr>
          <a:xfrm>
            <a:off x="200722" y="5840811"/>
            <a:ext cx="2798956" cy="839687"/>
          </a:xfrm>
          <a:prstGeom prst="rect">
            <a:avLst/>
          </a:prstGeom>
        </p:spPr>
      </p:pic>
    </p:spTree>
    <p:extLst>
      <p:ext uri="{BB962C8B-B14F-4D97-AF65-F5344CB8AC3E}">
        <p14:creationId xmlns:p14="http://schemas.microsoft.com/office/powerpoint/2010/main" val="2391259365"/>
      </p:ext>
    </p:extLst>
  </p:cSld>
  <p:clrMapOvr>
    <a:masterClrMapping/>
  </p:clrMapOvr>
</p:sld>
</file>

<file path=ppt/theme/theme1.xml><?xml version="1.0" encoding="utf-8"?>
<a:theme xmlns:a="http://schemas.openxmlformats.org/drawingml/2006/main" name="Kantoorthema">
  <a:themeElements>
    <a:clrScheme name="Logo Mechelen">
      <a:dk1>
        <a:srgbClr val="000000"/>
      </a:dk1>
      <a:lt1>
        <a:sysClr val="window" lastClr="FFFFFF"/>
      </a:lt1>
      <a:dk2>
        <a:srgbClr val="44546A"/>
      </a:dk2>
      <a:lt2>
        <a:srgbClr val="E7E6E6"/>
      </a:lt2>
      <a:accent1>
        <a:srgbClr val="00678D"/>
      </a:accent1>
      <a:accent2>
        <a:srgbClr val="41ABE6"/>
      </a:accent2>
      <a:accent3>
        <a:srgbClr val="C94736"/>
      </a:accent3>
      <a:accent4>
        <a:srgbClr val="9FC9B1"/>
      </a:accent4>
      <a:accent5>
        <a:srgbClr val="BFC92B"/>
      </a:accent5>
      <a:accent6>
        <a:srgbClr val="009BD2"/>
      </a:accent6>
      <a:hlink>
        <a:srgbClr val="E56D21"/>
      </a:hlink>
      <a:folHlink>
        <a:srgbClr val="36984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l">
          <a:buClr>
            <a:srgbClr val="DF2D26"/>
          </a:buClr>
          <a:buNone/>
          <a:defRPr sz="3600" b="1" cap="all" dirty="0" smtClean="0">
            <a:latin typeface="Trebuchet MS" panose="020B0603020202020204" pitchFamily="34" charset="0"/>
          </a:defRPr>
        </a:defPPr>
      </a:lstStyle>
    </a:txDef>
  </a:objectDefaults>
  <a:extraClrSchemeLst/>
  <a:extLst>
    <a:ext uri="{05A4C25C-085E-4340-85A3-A5531E510DB2}">
      <thm15:themeFamily xmlns:thm15="http://schemas.microsoft.com/office/thememl/2012/main" name="Logo Mechelen - sjabloon 19.potx" id="{EFB2C454-FBE1-4FAE-80C6-92426F6AF105}" vid="{6A809914-DCB0-4FB4-9628-D049DD70643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5fa1d80c-607d-4138-99a1-7394c3b09acb" xsi:nil="true"/>
    <lcf76f155ced4ddcb4097134ff3c332f xmlns="5fa1d80c-607d-4138-99a1-7394c3b09acb">
      <Terms xmlns="http://schemas.microsoft.com/office/infopath/2007/PartnerControls"/>
    </lcf76f155ced4ddcb4097134ff3c332f>
    <TaxCatchAll xmlns="76300dc3-f30b-4418-bcec-58670075535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A56D146DCB7F4C83FEC4FFA14446F2" ma:contentTypeVersion="16" ma:contentTypeDescription="Een nieuw document maken." ma:contentTypeScope="" ma:versionID="514b27a6d7644ffb5cdc5032617ce55a">
  <xsd:schema xmlns:xsd="http://www.w3.org/2001/XMLSchema" xmlns:xs="http://www.w3.org/2001/XMLSchema" xmlns:p="http://schemas.microsoft.com/office/2006/metadata/properties" xmlns:ns2="5fa1d80c-607d-4138-99a1-7394c3b09acb" xmlns:ns3="76300dc3-f30b-4418-bcec-586700755355" targetNamespace="http://schemas.microsoft.com/office/2006/metadata/properties" ma:root="true" ma:fieldsID="fc8f4d3993cf942674880c905affeafa" ns2:_="" ns3:_="">
    <xsd:import namespace="5fa1d80c-607d-4138-99a1-7394c3b09acb"/>
    <xsd:import namespace="76300dc3-f30b-4418-bcec-5867007553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a1d80c-607d-4138-99a1-7394c3b09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40874bb-005b-4a26-b085-598c00416eb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6300dc3-f30b-4418-bcec-586700755355"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9b65a1d-e501-4f56-aee0-655427016152}" ma:internalName="TaxCatchAll" ma:showField="CatchAllData" ma:web="76300dc3-f30b-4418-bcec-5867007553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9190D7-4082-4177-A7F3-7A6DAE266849}">
  <ds:schemaRefs>
    <ds:schemaRef ds:uri="http://schemas.microsoft.com/office/infopath/2007/PartnerControls"/>
    <ds:schemaRef ds:uri="http://purl.org/dc/elements/1.1/"/>
    <ds:schemaRef ds:uri="http://schemas.microsoft.com/office/2006/metadata/properties"/>
    <ds:schemaRef ds:uri="1e92e01d-58f4-4114-8ec4-27d432d195db"/>
    <ds:schemaRef ds:uri="88387703-a66d-446a-ada8-386a5f08e610"/>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 ds:uri="5fa1d80c-607d-4138-99a1-7394c3b09acb"/>
    <ds:schemaRef ds:uri="76300dc3-f30b-4418-bcec-586700755355"/>
  </ds:schemaRefs>
</ds:datastoreItem>
</file>

<file path=customXml/itemProps2.xml><?xml version="1.0" encoding="utf-8"?>
<ds:datastoreItem xmlns:ds="http://schemas.openxmlformats.org/officeDocument/2006/customXml" ds:itemID="{BA9DF417-59A4-4868-AF56-E15F9F0F7A95}">
  <ds:schemaRefs>
    <ds:schemaRef ds:uri="http://schemas.microsoft.com/sharepoint/v3/contenttype/forms"/>
  </ds:schemaRefs>
</ds:datastoreItem>
</file>

<file path=customXml/itemProps3.xml><?xml version="1.0" encoding="utf-8"?>
<ds:datastoreItem xmlns:ds="http://schemas.openxmlformats.org/officeDocument/2006/customXml" ds:itemID="{C8B091D0-F4C7-4964-BA74-0B511E36A5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a1d80c-607d-4138-99a1-7394c3b09acb"/>
    <ds:schemaRef ds:uri="76300dc3-f30b-4418-bcec-586700755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Logo Mechelen - sjabloon 19</Template>
  <TotalTime>734</TotalTime>
  <Words>1253</Words>
  <Application>Microsoft Office PowerPoint</Application>
  <PresentationFormat>Breedbeeld</PresentationFormat>
  <Paragraphs>166</Paragraphs>
  <Slides>20</Slides>
  <Notes>10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Arial</vt:lpstr>
      <vt:lpstr>Calibri</vt:lpstr>
      <vt:lpstr>Gizmo</vt:lpstr>
      <vt:lpstr>Trebuchet MS</vt:lpstr>
      <vt:lpstr>Kantoorthema</vt:lpstr>
      <vt:lpstr>PowerPoint-presentatie</vt:lpstr>
      <vt:lpstr>PowerPoint-presentatie</vt:lpstr>
      <vt:lpstr>Algemene info</vt:lpstr>
      <vt:lpstr>VOEDING EN BEWEGING</vt:lpstr>
      <vt:lpstr>Voedingsdriehoek</vt:lpstr>
      <vt:lpstr>Bewegingsdriehoek</vt:lpstr>
      <vt:lpstr>Winkeloefening</vt:lpstr>
      <vt:lpstr>Toneel ‘Dokter, ik beweeg weer!’ </vt:lpstr>
      <vt:lpstr>VALPREVENTIE</vt:lpstr>
      <vt:lpstr>Infosessie valpreventie</vt:lpstr>
      <vt:lpstr>Toneel ‘Trap niet in de val’</vt:lpstr>
      <vt:lpstr>Groepssessies ‘Blijf valangst de baas’</vt:lpstr>
      <vt:lpstr>GEESTELIJKE GEZONDHEID</vt:lpstr>
      <vt:lpstr>Workshop ‘Geluk zit in een klein driehoekje’ </vt:lpstr>
      <vt:lpstr>Sessiereeks Zilverwijzer </vt:lpstr>
      <vt:lpstr>Toneel ‘Geluk op grootmoeders wijze’</vt:lpstr>
      <vt:lpstr>GEZOND WONEN/MILIEU</vt:lpstr>
      <vt:lpstr>Workshop warme dagen, zorg dragen</vt:lpstr>
      <vt:lpstr>Workshop verwarmen op hout, kan het gezonder en goedkoper? </vt:lpstr>
      <vt:lpstr>Gezelschapsspel gezondheidsstraat 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Melissa Martens</dc:creator>
  <cp:lastModifiedBy>Vandeurzen Lore</cp:lastModifiedBy>
  <cp:revision>38</cp:revision>
  <dcterms:created xsi:type="dcterms:W3CDTF">2019-12-05T09:02:59Z</dcterms:created>
  <dcterms:modified xsi:type="dcterms:W3CDTF">2022-12-12T19:08:22Z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0x01010068BF5AEC551D2647A8345739B042E7BE</vt:lpwstr>
  </property>
  <property fmtid="{D5CDD505-2E9C-101B-9397-08002B2CF9AE}" pid="3" name="Project">
    <vt:lpwstr>20;#Geen specifiek project|68431ce8-ea29-4b4b-9553-2b31dfd46335</vt:lpwstr>
  </property>
  <property fmtid="{D5CDD505-2E9C-101B-9397-08002B2CF9AE}" pid="4" name="Werkgroep">
    <vt:lpwstr>10;#Coördinatoren|d26de784-599a-4a12-a524-90c4f4a3d31c;#19;#Communicatie|120bf5ff-eb6d-4deb-a60c-0aa87a1c4e42;#11;#Geen specifieke werkgroep|15ee871c-7264-4c4f-bc81-4328ce0e56cf;#6;#Trekkers|7ee55c1f-3aa7-4b5a-9354-6b9680af3d94</vt:lpwstr>
  </property>
  <property fmtid="{D5CDD505-2E9C-101B-9397-08002B2CF9AE}" pid="5" name="Thema">
    <vt:lpwstr>15;#Geen specifiek thema|23ed76dc-49dc-46d4-9c6e-0607ebe0e1ef</vt:lpwstr>
  </property>
  <property fmtid="{D5CDD505-2E9C-101B-9397-08002B2CF9AE}" pid="6" name="Doelgroep">
    <vt:lpwstr>60;#Logo medewerkers|24e43e87-4fbe-4675-809a-e84f2e6309df</vt:lpwstr>
  </property>
  <property fmtid="{D5CDD505-2E9C-101B-9397-08002B2CF9AE}" pid="7" name="Setting">
    <vt:lpwstr>23;#Geen specifieke setting|92fc25a3-b7a9-45ba-97ac-2eb5339b53ea</vt:lpwstr>
  </property>
  <property fmtid="{D5CDD505-2E9C-101B-9397-08002B2CF9AE}" pid="8" name="Type Document">
    <vt:lpwstr>189;#Sjabloon|2494db4e-f73b-4fc2-91bc-21146e906609</vt:lpwstr>
  </property>
  <property fmtid="{D5CDD505-2E9C-101B-9397-08002B2CF9AE}" pid="9" name="i7f0cbd870b842668fecd679281b0676">
    <vt:lpwstr>Geen specifieke setting|92fc25a3-b7a9-45ba-97ac-2eb5339b53ea</vt:lpwstr>
  </property>
  <property fmtid="{D5CDD505-2E9C-101B-9397-08002B2CF9AE}" pid="10" name="xd_ProgID">
    <vt:lpwstr/>
  </property>
  <property fmtid="{D5CDD505-2E9C-101B-9397-08002B2CF9AE}" pid="11" name="o1256ebe15bc4e83a94cdac658f241c2">
    <vt:lpwstr>Geen specifiek project|68431ce8-ea29-4b4b-9553-2b31dfd46335</vt:lpwstr>
  </property>
  <property fmtid="{D5CDD505-2E9C-101B-9397-08002B2CF9AE}" pid="12" name="ComplianceAssetId">
    <vt:lpwstr/>
  </property>
  <property fmtid="{D5CDD505-2E9C-101B-9397-08002B2CF9AE}" pid="13" name="TemplateUrl">
    <vt:lpwstr/>
  </property>
  <property fmtid="{D5CDD505-2E9C-101B-9397-08002B2CF9AE}" pid="14" name="n4fb02acb8e843d5ab255cd7f8abb177">
    <vt:lpwstr>Logo medewerkers|24e43e87-4fbe-4675-809a-e84f2e6309df</vt:lpwstr>
  </property>
  <property fmtid="{D5CDD505-2E9C-101B-9397-08002B2CF9AE}" pid="15" name="_ExtendedDescription">
    <vt:lpwstr/>
  </property>
  <property fmtid="{D5CDD505-2E9C-101B-9397-08002B2CF9AE}" pid="16" name="TriggerFlowInfo">
    <vt:lpwstr/>
  </property>
  <property fmtid="{D5CDD505-2E9C-101B-9397-08002B2CF9AE}" pid="17" name="xd_Signature">
    <vt:bool>false</vt:bool>
  </property>
  <property fmtid="{D5CDD505-2E9C-101B-9397-08002B2CF9AE}" pid="18" name="i600169be60c48fd8b63b6b552ae398f">
    <vt:lpwstr>Coördinatoren|d26de784-599a-4a12-a524-90c4f4a3d31c;Communicatie|120bf5ff-eb6d-4deb-a60c-0aa87a1c4e42;Geen specifieke werkgroep|15ee871c-7264-4c4f-bc81-4328ce0e56cf;Trekkers|7ee55c1f-3aa7-4b5a-9354-6b9680af3d94</vt:lpwstr>
  </property>
  <property fmtid="{D5CDD505-2E9C-101B-9397-08002B2CF9AE}" pid="19" name="Opmerkingen">
    <vt:lpwstr>Sjabloon ppt in vernieuwde huisstijl 2019</vt:lpwstr>
  </property>
  <property fmtid="{D5CDD505-2E9C-101B-9397-08002B2CF9AE}" pid="20" name="g9ae0d551cab4d468c9d351214a5df47">
    <vt:lpwstr>Geen specifiek thema|23ed76dc-49dc-46d4-9c6e-0607ebe0e1ef</vt:lpwstr>
  </property>
  <property fmtid="{D5CDD505-2E9C-101B-9397-08002B2CF9AE}" pid="21" name="hb9317d5a3aa42748b1063c04ce6aed1">
    <vt:lpwstr>Sjabloon|2494db4e-f73b-4fc2-91bc-21146e906609</vt:lpwstr>
  </property>
  <property fmtid="{D5CDD505-2E9C-101B-9397-08002B2CF9AE}" pid="22" name="MediaServiceImageTags">
    <vt:lpwstr/>
  </property>
</Properties>
</file>