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74" r:id="rId5"/>
    <p:sldId id="375" r:id="rId6"/>
    <p:sldId id="376" r:id="rId7"/>
    <p:sldId id="377" r:id="rId8"/>
    <p:sldId id="414" r:id="rId9"/>
    <p:sldId id="417" r:id="rId10"/>
    <p:sldId id="413" r:id="rId11"/>
    <p:sldId id="379" r:id="rId12"/>
    <p:sldId id="415" r:id="rId13"/>
    <p:sldId id="418" r:id="rId14"/>
    <p:sldId id="419" r:id="rId15"/>
    <p:sldId id="352" r:id="rId16"/>
    <p:sldId id="416" r:id="rId17"/>
    <p:sldId id="28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eys Christophe" initials="CC" lastIdx="38" clrIdx="0">
    <p:extLst/>
  </p:cmAuthor>
  <p:cmAuthor id="2" name="Verbanck Steven" initials="VS" lastIdx="1" clrIdx="1">
    <p:extLst>
      <p:ext uri="{19B8F6BF-5375-455C-9EA6-DF929625EA0E}">
        <p15:presenceInfo xmlns:p15="http://schemas.microsoft.com/office/powerpoint/2012/main" userId="S-1-5-21-825651677-1260462564-317593308-1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707" autoAdjust="0"/>
  </p:normalViewPr>
  <p:slideViewPr>
    <p:cSldViewPr>
      <p:cViewPr varScale="1">
        <p:scale>
          <a:sx n="68" d="100"/>
          <a:sy n="68" d="100"/>
        </p:scale>
        <p:origin x="11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6805F-2861-4242-B1B9-7DCD15B5E7CC}" type="datetimeFigureOut">
              <a:rPr lang="nl-NL" smtClean="0"/>
              <a:pPr/>
              <a:t>16-1-2019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52312-7486-4C34-B2E6-A94A5893810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15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52312-7486-4C34-B2E6-A94A5893810D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091123VVSG225.jpg"/>
          <p:cNvPicPr>
            <a:picLocks noChangeAspect="1"/>
          </p:cNvPicPr>
          <p:nvPr userDrawn="1"/>
        </p:nvPicPr>
        <p:blipFill>
          <a:blip r:embed="rId2" cstate="print"/>
          <a:srcRect l="18920" r="22972"/>
          <a:stretch>
            <a:fillRect/>
          </a:stretch>
        </p:blipFill>
        <p:spPr>
          <a:xfrm>
            <a:off x="0" y="2714621"/>
            <a:ext cx="3071802" cy="3500462"/>
          </a:xfrm>
          <a:prstGeom prst="rect">
            <a:avLst/>
          </a:prstGeom>
        </p:spPr>
      </p:pic>
      <p:pic>
        <p:nvPicPr>
          <p:cNvPr id="6" name="Afbeelding 5" descr="VVSG_op_ppt_titelslide.png"/>
          <p:cNvPicPr>
            <a:picLocks noChangeAspect="1"/>
          </p:cNvPicPr>
          <p:nvPr/>
        </p:nvPicPr>
        <p:blipFill>
          <a:blip r:embed="rId3" cstate="print"/>
          <a:srcRect l="33594" b="2000"/>
          <a:stretch>
            <a:fillRect/>
          </a:stretch>
        </p:blipFill>
        <p:spPr>
          <a:xfrm>
            <a:off x="3071802" y="2714620"/>
            <a:ext cx="6072198" cy="3500462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3316284" y="2890836"/>
            <a:ext cx="5381640" cy="2332044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32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3316284" y="5402268"/>
            <a:ext cx="5381640" cy="53816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2" name="Afbeelding 11" descr="VVSG_lo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pic>
        <p:nvPicPr>
          <p:cNvPr id="8" name="Afbeelding 7" descr="VVSG_lo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2357422" y="2714620"/>
            <a:ext cx="714380" cy="3500462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EF1E3A5F-F907-472F-9306-07E4A9CDEE90}" type="datetime1">
              <a:rPr lang="nl-NL" smtClean="0"/>
              <a:pPr algn="r"/>
              <a:t>16-1-2019</a:t>
            </a:fld>
            <a:endParaRPr lang="nl-NL" dirty="0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21230DDB-8D60-4ED4-A285-BD222AB8900F}" type="datetime1">
              <a:rPr lang="nl-NL" smtClean="0"/>
              <a:pPr algn="r"/>
              <a:t>16-1-2019</a:t>
            </a:fld>
            <a:endParaRPr lang="nl-NL" dirty="0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251848" cy="5022864"/>
          </a:xfrm>
        </p:spPr>
        <p:txBody>
          <a:bodyPr lIns="0" tIns="0" rIns="0" bIns="0"/>
          <a:lstStyle>
            <a:lvl1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13" name="Rechthoek 12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15" name="Rechthoek 14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22" name="Rechthoek 21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Afbeelding 24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 descr="091123VVSG064.jpg"/>
          <p:cNvPicPr>
            <a:picLocks noChangeAspect="1"/>
          </p:cNvPicPr>
          <p:nvPr userDrawn="1"/>
        </p:nvPicPr>
        <p:blipFill>
          <a:blip r:embed="rId2" cstate="print"/>
          <a:srcRect l="18017" t="8108" r="22524" b="2703"/>
          <a:stretch>
            <a:fillRect/>
          </a:stretch>
        </p:blipFill>
        <p:spPr>
          <a:xfrm>
            <a:off x="428596" y="3429000"/>
            <a:ext cx="2357454" cy="2357454"/>
          </a:xfrm>
          <a:prstGeom prst="rect">
            <a:avLst/>
          </a:prstGeom>
        </p:spPr>
      </p:pic>
      <p:pic>
        <p:nvPicPr>
          <p:cNvPr id="27" name="Afbeelding 26" descr="091123VVSG308.jpg"/>
          <p:cNvPicPr>
            <a:picLocks noChangeAspect="1"/>
          </p:cNvPicPr>
          <p:nvPr userDrawn="1"/>
        </p:nvPicPr>
        <p:blipFill>
          <a:blip r:embed="rId3" cstate="print"/>
          <a:srcRect l="29297" r="26260"/>
          <a:stretch>
            <a:fillRect/>
          </a:stretch>
        </p:blipFill>
        <p:spPr>
          <a:xfrm>
            <a:off x="7572396" y="3429000"/>
            <a:ext cx="1571604" cy="2357454"/>
          </a:xfrm>
          <a:prstGeom prst="rect">
            <a:avLst/>
          </a:prstGeom>
        </p:spPr>
      </p:pic>
      <p:pic>
        <p:nvPicPr>
          <p:cNvPr id="26" name="Afbeelding 25" descr="091029Lommel328.jpg"/>
          <p:cNvPicPr>
            <a:picLocks noChangeAspect="1"/>
          </p:cNvPicPr>
          <p:nvPr userDrawn="1"/>
        </p:nvPicPr>
        <p:blipFill>
          <a:blip r:embed="rId4" cstate="print"/>
          <a:srcRect l="43011" t="19531" r="26398" b="14631"/>
          <a:stretch>
            <a:fillRect/>
          </a:stretch>
        </p:blipFill>
        <p:spPr>
          <a:xfrm>
            <a:off x="0" y="1071546"/>
            <a:ext cx="1643010" cy="2357454"/>
          </a:xfrm>
          <a:prstGeom prst="rect">
            <a:avLst/>
          </a:prstGeom>
        </p:spPr>
      </p:pic>
      <p:pic>
        <p:nvPicPr>
          <p:cNvPr id="25" name="Afbeelding 24" descr="091029Lommel157.jpg"/>
          <p:cNvPicPr>
            <a:picLocks noChangeAspect="1"/>
          </p:cNvPicPr>
          <p:nvPr userDrawn="1"/>
        </p:nvPicPr>
        <p:blipFill>
          <a:blip r:embed="rId5" cstate="print"/>
          <a:srcRect l="14141" r="17172"/>
          <a:stretch>
            <a:fillRect/>
          </a:stretch>
        </p:blipFill>
        <p:spPr>
          <a:xfrm>
            <a:off x="2786050" y="1071546"/>
            <a:ext cx="2428892" cy="2357454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1643042" y="1071546"/>
            <a:ext cx="1143008" cy="114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VVSG_lo_RGB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51474" y="2422524"/>
            <a:ext cx="792162" cy="792162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1214414" y="1071546"/>
            <a:ext cx="428628" cy="1143008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 userDrawn="1"/>
        </p:nvSpPr>
        <p:spPr>
          <a:xfrm>
            <a:off x="5214942" y="1071546"/>
            <a:ext cx="1143008" cy="114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 userDrawn="1"/>
        </p:nvSpPr>
        <p:spPr>
          <a:xfrm>
            <a:off x="4786314" y="1071546"/>
            <a:ext cx="428628" cy="1143008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0" y="4572008"/>
            <a:ext cx="428596" cy="1214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 userDrawn="1"/>
        </p:nvSpPr>
        <p:spPr>
          <a:xfrm>
            <a:off x="428596" y="4572008"/>
            <a:ext cx="428596" cy="121444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 userDrawn="1"/>
        </p:nvSpPr>
        <p:spPr>
          <a:xfrm>
            <a:off x="2786050" y="4572008"/>
            <a:ext cx="1143008" cy="12144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 userDrawn="1"/>
        </p:nvSpPr>
        <p:spPr>
          <a:xfrm>
            <a:off x="6357950" y="3429000"/>
            <a:ext cx="1214446" cy="12144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 userDrawn="1"/>
        </p:nvSpPr>
        <p:spPr>
          <a:xfrm>
            <a:off x="7572396" y="3429000"/>
            <a:ext cx="428628" cy="1214446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6896" y="6299208"/>
            <a:ext cx="5561028" cy="358775"/>
          </a:xfrm>
        </p:spPr>
        <p:txBody>
          <a:bodyPr lIns="0" tIns="0" rIns="0" bIns="0"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136896" y="5761044"/>
            <a:ext cx="5561028" cy="53816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7" name="Afbeelding 6" descr="091029Lommel058.jpg"/>
          <p:cNvPicPr>
            <a:picLocks noChangeAspect="1"/>
          </p:cNvPicPr>
          <p:nvPr userDrawn="1"/>
        </p:nvPicPr>
        <p:blipFill>
          <a:blip r:embed="rId7" cstate="print"/>
          <a:srcRect l="24000" r="7999" b="999"/>
          <a:stretch>
            <a:fillRect/>
          </a:stretch>
        </p:blipFill>
        <p:spPr>
          <a:xfrm>
            <a:off x="3929058" y="3429000"/>
            <a:ext cx="2428892" cy="2357454"/>
          </a:xfrm>
          <a:prstGeom prst="rect">
            <a:avLst/>
          </a:prstGeom>
        </p:spPr>
      </p:pic>
      <p:pic>
        <p:nvPicPr>
          <p:cNvPr id="8" name="Afbeelding 7" descr="091029Lommel346-79.jpg"/>
          <p:cNvPicPr>
            <a:picLocks noChangeAspect="1"/>
          </p:cNvPicPr>
          <p:nvPr userDrawn="1"/>
        </p:nvPicPr>
        <p:blipFill>
          <a:blip r:embed="rId8" cstate="print"/>
          <a:srcRect l="26000" t="999" r="7999"/>
          <a:stretch>
            <a:fillRect/>
          </a:stretch>
        </p:blipFill>
        <p:spPr>
          <a:xfrm>
            <a:off x="6357950" y="1071546"/>
            <a:ext cx="2357454" cy="2357454"/>
          </a:xfrm>
          <a:prstGeom prst="rect">
            <a:avLst/>
          </a:prstGeom>
        </p:spPr>
      </p:pic>
      <p:sp>
        <p:nvSpPr>
          <p:cNvPr id="22" name="Rechthoek 21"/>
          <p:cNvSpPr/>
          <p:nvPr userDrawn="1"/>
        </p:nvSpPr>
        <p:spPr>
          <a:xfrm>
            <a:off x="8715404" y="1071546"/>
            <a:ext cx="428596" cy="114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 userDrawn="1"/>
        </p:nvSpPr>
        <p:spPr>
          <a:xfrm>
            <a:off x="8286776" y="1071546"/>
            <a:ext cx="428628" cy="1143008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76344"/>
            <a:ext cx="3935412" cy="502286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1388" y="1276344"/>
            <a:ext cx="3935412" cy="502286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6" name="Afbeelding 25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2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1EEC0142-04F5-4604-8151-FA45EBCA0EB8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16" name="Afbeelding 15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17" name="Rechthoek 16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6345"/>
            <a:ext cx="3935412" cy="71755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3284"/>
            <a:ext cx="3935412" cy="4125923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1388" y="1276345"/>
            <a:ext cx="3935412" cy="71755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1388" y="2173284"/>
            <a:ext cx="3935412" cy="412592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8" name="Afbeelding 27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9" name="Rechthoek 28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22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D03F62BA-3950-4E61-A1F4-D28C34C5BD3C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18" name="Afbeelding 17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1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1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234E70E7-BFC2-40A5-96EB-704F61027355}" type="datetime1">
              <a:rPr lang="nl-NL" smtClean="0"/>
              <a:pPr algn="r"/>
              <a:t>16-1-2019</a:t>
            </a:fld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4" name="Tekstvak 23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BAB758C5-4ED2-4BE1-84D5-82958B051171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8" name="Afbeelding 7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9" name="Tekstvak 8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091123VVSG092-2.jpg"/>
          <p:cNvPicPr>
            <a:picLocks noChangeAspect="1"/>
          </p:cNvPicPr>
          <p:nvPr userDrawn="1"/>
        </p:nvPicPr>
        <p:blipFill>
          <a:blip r:embed="rId2" cstate="print"/>
          <a:srcRect l="18930" t="4749" r="29662" b="14008"/>
          <a:stretch>
            <a:fillRect/>
          </a:stretch>
        </p:blipFill>
        <p:spPr>
          <a:xfrm>
            <a:off x="0" y="2357431"/>
            <a:ext cx="2000232" cy="212528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19344" y="2711448"/>
            <a:ext cx="6099192" cy="358776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419344" y="2352672"/>
            <a:ext cx="6099193" cy="358776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30" name="Afbeelding 29" descr="VVSG_l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3DF153C5-61F7-4227-A489-044027752828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15" name="Afbeelding 14" descr="VVSG_l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sp>
        <p:nvSpPr>
          <p:cNvPr id="17" name="Tekstvak 16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18" name="Rechthoek 17"/>
          <p:cNvSpPr/>
          <p:nvPr userDrawn="1"/>
        </p:nvSpPr>
        <p:spPr>
          <a:xfrm>
            <a:off x="928662" y="2357430"/>
            <a:ext cx="1071570" cy="428628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 userDrawn="1"/>
        </p:nvSpPr>
        <p:spPr>
          <a:xfrm>
            <a:off x="928662" y="1928802"/>
            <a:ext cx="1071570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091029Lommel228.jpg"/>
          <p:cNvPicPr>
            <a:picLocks noChangeAspect="1"/>
          </p:cNvPicPr>
          <p:nvPr userDrawn="1"/>
        </p:nvPicPr>
        <p:blipFill>
          <a:blip r:embed="rId2" cstate="print"/>
          <a:srcRect l="36751" r="26496"/>
          <a:stretch>
            <a:fillRect/>
          </a:stretch>
        </p:blipFill>
        <p:spPr>
          <a:xfrm>
            <a:off x="0" y="642142"/>
            <a:ext cx="3071802" cy="5573716"/>
          </a:xfrm>
          <a:prstGeom prst="rect">
            <a:avLst/>
          </a:prstGeom>
        </p:spPr>
      </p:pic>
      <p:pic>
        <p:nvPicPr>
          <p:cNvPr id="5" name="Afbeelding 4" descr="VVSG_op_ppt_dankslide.png"/>
          <p:cNvPicPr>
            <a:picLocks noChangeAspect="1"/>
          </p:cNvPicPr>
          <p:nvPr/>
        </p:nvPicPr>
        <p:blipFill>
          <a:blip r:embed="rId3" cstate="print"/>
          <a:srcRect l="33594" b="1267"/>
          <a:stretch>
            <a:fillRect/>
          </a:stretch>
        </p:blipFill>
        <p:spPr>
          <a:xfrm>
            <a:off x="3071802" y="649800"/>
            <a:ext cx="6072198" cy="55652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5060" y="2532060"/>
            <a:ext cx="5202252" cy="2511432"/>
          </a:xfrm>
        </p:spPr>
        <p:txBody>
          <a:bodyPr lIns="0" tIns="0" rIns="0" bIns="0" anchor="b">
            <a:normAutofit/>
          </a:bodyPr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675060" y="5222880"/>
            <a:ext cx="5202252" cy="53816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2357422" y="642918"/>
            <a:ext cx="714380" cy="5572164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46076" y="379404"/>
            <a:ext cx="8251848" cy="10763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46076" y="1635120"/>
            <a:ext cx="8251848" cy="4484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46157C51-EEC9-4299-91C2-E35EFC547135}" type="datetime1">
              <a:rPr lang="nl-NL" smtClean="0"/>
              <a:pPr algn="r"/>
              <a:t>16-1-2019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4000" y="6534873"/>
            <a:ext cx="459759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3"/>
            <a:ext cx="396000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n.verbanck@vvsg.be" TargetMode="External"/><Relationship Id="rId2" Type="http://schemas.openxmlformats.org/officeDocument/2006/relationships/hyperlink" Target="mailto:christophe.claeys@vvsg.be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16284" y="2890836"/>
            <a:ext cx="5648204" cy="2332044"/>
          </a:xfrm>
        </p:spPr>
        <p:txBody>
          <a:bodyPr>
            <a:normAutofit fontScale="90000"/>
          </a:bodyPr>
          <a:lstStyle/>
          <a:p>
            <a:r>
              <a:rPr lang="nl-NL" dirty="0"/>
              <a:t>Actualisatie Code infrastructuur – en nutswerken langs gemeentewegen: </a:t>
            </a:r>
            <a:br>
              <a:rPr lang="nl-NL" dirty="0"/>
            </a:br>
            <a:r>
              <a:rPr lang="nl-NL" dirty="0"/>
              <a:t>De nieuwe code is gearriveerd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63749" y="5373216"/>
            <a:ext cx="5381640" cy="538164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College van burgemeester en schepenen </a:t>
            </a:r>
            <a:r>
              <a:rPr lang="nl-NL" dirty="0" err="1"/>
              <a:t>dd</a:t>
            </a:r>
            <a:r>
              <a:rPr lang="nl-NL" dirty="0"/>
              <a:t>/mm/</a:t>
            </a:r>
            <a:r>
              <a:rPr lang="nl-NL" dirty="0" err="1"/>
              <a:t>jjjj</a:t>
            </a:r>
            <a:endParaRPr lang="nl-NL" dirty="0"/>
          </a:p>
          <a:p>
            <a:r>
              <a:rPr lang="nl-NL" dirty="0"/>
              <a:t>Gemeenteraad </a:t>
            </a:r>
            <a:r>
              <a:rPr lang="nl-NL" dirty="0" err="1"/>
              <a:t>dd</a:t>
            </a:r>
            <a:r>
              <a:rPr lang="nl-NL" dirty="0"/>
              <a:t>/mm/</a:t>
            </a:r>
            <a:r>
              <a:rPr lang="nl-NL" dirty="0" err="1"/>
              <a:t>jjjj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1428403" cy="5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7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/>
              <a:t>Code infrastructuur – en nutswerken langs gemeentewegen - structuur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342900">
              <a:defRPr/>
            </a:pPr>
            <a:r>
              <a:rPr lang="nl-BE" dirty="0"/>
              <a:t>Afdeling 1 – algemene bepalingen </a:t>
            </a:r>
          </a:p>
          <a:p>
            <a:pPr lvl="1" indent="-342900">
              <a:defRPr/>
            </a:pPr>
            <a:r>
              <a:rPr lang="nl-BE" dirty="0"/>
              <a:t>Afdeling 2 – planning, coördinatie en studie van de werken</a:t>
            </a:r>
          </a:p>
          <a:p>
            <a:pPr lvl="1" indent="-342900">
              <a:defRPr/>
            </a:pPr>
            <a:r>
              <a:rPr lang="nl-BE" dirty="0"/>
              <a:t>Afdeling 3 - Vraag voor werken, algemene toelating voor werken en melding van werken </a:t>
            </a:r>
          </a:p>
          <a:p>
            <a:pPr lvl="1" indent="-342900">
              <a:defRPr/>
            </a:pPr>
            <a:r>
              <a:rPr lang="nl-BE" dirty="0"/>
              <a:t>Afdeling 4 – Begin en uitvoering van de werken</a:t>
            </a:r>
          </a:p>
          <a:p>
            <a:pPr lvl="1" indent="-342900">
              <a:defRPr/>
            </a:pPr>
            <a:r>
              <a:rPr lang="nl-BE" dirty="0"/>
              <a:t>Afdeling 5 – Einde van de werken </a:t>
            </a:r>
          </a:p>
          <a:p>
            <a:pPr lvl="1" indent="-342900">
              <a:defRPr/>
            </a:pPr>
            <a:r>
              <a:rPr lang="nl-BE" dirty="0"/>
              <a:t>Afdeling 6 – Klachtenbehandeling </a:t>
            </a:r>
          </a:p>
          <a:p>
            <a:pPr lvl="1" indent="-342900">
              <a:defRPr/>
            </a:pPr>
            <a:r>
              <a:rPr lang="nl-BE" dirty="0"/>
              <a:t>Afdeling 7 – Overgangsbepalingen </a:t>
            </a:r>
          </a:p>
          <a:p>
            <a:pPr lvl="1" indent="-342900">
              <a:defRPr/>
            </a:pPr>
            <a:r>
              <a:rPr lang="nl-BE" dirty="0"/>
              <a:t>Afdeling 8 - Definities</a:t>
            </a:r>
          </a:p>
          <a:p>
            <a:pPr lvl="1" indent="-342900">
              <a:defRPr/>
            </a:pPr>
            <a:r>
              <a:rPr lang="nl-BE" dirty="0"/>
              <a:t>Bijlage met relevante wetgeving - Leidraden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10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69" y="302434"/>
            <a:ext cx="1428403" cy="5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6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7354908" cy="853440"/>
          </a:xfrm>
        </p:spPr>
        <p:txBody>
          <a:bodyPr/>
          <a:lstStyle/>
          <a:p>
            <a:r>
              <a:rPr lang="nl-BE" dirty="0"/>
              <a:t>Inwerkingtreding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/>
              <a:t>1.1.2018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17346" y="959636"/>
            <a:ext cx="5580577" cy="5277676"/>
          </a:xfrm>
        </p:spPr>
        <p:txBody>
          <a:bodyPr>
            <a:normAutofit fontScale="77500" lnSpcReduction="20000"/>
          </a:bodyPr>
          <a:lstStyle/>
          <a:p>
            <a:r>
              <a:rPr lang="nl-BE" dirty="0"/>
              <a:t>De VVSG en de VRN pleiten ervoor dat zoveel mogelijk gemeenten deze code ondertekenen </a:t>
            </a:r>
          </a:p>
          <a:p>
            <a:r>
              <a:rPr lang="nl-BE" dirty="0"/>
              <a:t>Belangrijk voor goede implementatie en voor goedkeuring VRN leden (nutsbedrijven)</a:t>
            </a:r>
          </a:p>
          <a:p>
            <a:endParaRPr lang="nl-BE" dirty="0">
              <a:solidFill>
                <a:srgbClr val="00B050"/>
              </a:solidFill>
            </a:endParaRPr>
          </a:p>
          <a:p>
            <a:r>
              <a:rPr lang="nl-BE" dirty="0"/>
              <a:t>Oproep om de nieuwe code ter goedkeuring voor te leggen aan uw bestuur (ten laatste tegen april/mei 2017)</a:t>
            </a:r>
          </a:p>
          <a:p>
            <a:r>
              <a:rPr lang="nl-BE" dirty="0"/>
              <a:t>Maak goedkeuring bekend aan de VVSG. De VVSG zal hierover geregeld bevragen. </a:t>
            </a:r>
          </a:p>
          <a:p>
            <a:pPr marL="0" indent="0">
              <a:buNone/>
            </a:pPr>
            <a:r>
              <a:rPr lang="nl-BE" dirty="0">
                <a:solidFill>
                  <a:srgbClr val="00B050"/>
                </a:solidFill>
              </a:rPr>
              <a:t> </a:t>
            </a:r>
          </a:p>
          <a:p>
            <a:r>
              <a:rPr lang="nl-BE" dirty="0"/>
              <a:t>Code zal een succes worden als zeer veel steden &amp; gemeenten intekenen</a:t>
            </a:r>
          </a:p>
          <a:p>
            <a:pPr marL="0" indent="0">
              <a:buNone/>
            </a:pPr>
            <a:endParaRPr lang="nl-BE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  <a:p>
            <a:pPr lvl="2"/>
            <a:endParaRPr lang="nl-BE" dirty="0"/>
          </a:p>
          <a:p>
            <a:pPr lvl="3"/>
            <a:endParaRPr lang="nl-BE" dirty="0"/>
          </a:p>
          <a:p>
            <a:pPr lvl="3"/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11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636"/>
            <a:ext cx="3059832" cy="1817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41" y="3397798"/>
            <a:ext cx="1284940" cy="10945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9275" y="2766468"/>
            <a:ext cx="1247123" cy="631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 code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492377"/>
            <a:ext cx="3059832" cy="17449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DANK U WEL 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3554"/>
            <a:ext cx="1819275" cy="1774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9721"/>
            <a:ext cx="1428403" cy="5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16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5856" y="836712"/>
            <a:ext cx="5574308" cy="576064"/>
          </a:xfrm>
        </p:spPr>
        <p:txBody>
          <a:bodyPr>
            <a:noAutofit/>
          </a:bodyPr>
          <a:lstStyle/>
          <a:p>
            <a:r>
              <a:rPr lang="nl-BE" sz="1800" dirty="0"/>
              <a:t>Overzicht leden schrijfgroep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3640835" y="1628800"/>
            <a:ext cx="5202252" cy="4320480"/>
          </a:xfrm>
        </p:spPr>
        <p:txBody>
          <a:bodyPr>
            <a:normAutofit fontScale="55000" lnSpcReduction="20000"/>
          </a:bodyPr>
          <a:lstStyle/>
          <a:p>
            <a:r>
              <a:rPr lang="nl-BE" dirty="0"/>
              <a:t>Aalst – Dirk Doclo, Bart </a:t>
            </a:r>
            <a:r>
              <a:rPr lang="nl-BE" dirty="0" err="1"/>
              <a:t>Vanderheijden</a:t>
            </a:r>
            <a:endParaRPr lang="nl-BE" dirty="0"/>
          </a:p>
          <a:p>
            <a:r>
              <a:rPr lang="nl-BE" dirty="0"/>
              <a:t>Antwerpen – Marc </a:t>
            </a:r>
            <a:r>
              <a:rPr lang="nl-BE" dirty="0" err="1"/>
              <a:t>Vanpelt</a:t>
            </a:r>
            <a:r>
              <a:rPr lang="nl-BE" dirty="0"/>
              <a:t>, Niels Vandemoortele, Carine Van Royen</a:t>
            </a:r>
          </a:p>
          <a:p>
            <a:r>
              <a:rPr lang="nl-BE" dirty="0"/>
              <a:t>Brugge (</a:t>
            </a:r>
            <a:r>
              <a:rPr lang="nl-BE" dirty="0" err="1"/>
              <a:t>tedewest</a:t>
            </a:r>
            <a:r>
              <a:rPr lang="nl-BE" dirty="0"/>
              <a:t>) – Tony Meert</a:t>
            </a:r>
          </a:p>
          <a:p>
            <a:r>
              <a:rPr lang="nl-BE" dirty="0"/>
              <a:t>De Watergroep (VRN) - Gert Danckaers</a:t>
            </a:r>
          </a:p>
          <a:p>
            <a:r>
              <a:rPr lang="nl-BE" dirty="0" err="1"/>
              <a:t>Eandis</a:t>
            </a:r>
            <a:r>
              <a:rPr lang="nl-BE" dirty="0"/>
              <a:t> – Hans Van Hecke</a:t>
            </a:r>
          </a:p>
          <a:p>
            <a:r>
              <a:rPr lang="nl-BE" dirty="0"/>
              <a:t>Galmaarden – Katrien De Cooman</a:t>
            </a:r>
          </a:p>
          <a:p>
            <a:r>
              <a:rPr lang="nl-BE" dirty="0"/>
              <a:t>Gent – Sven </a:t>
            </a:r>
            <a:r>
              <a:rPr lang="nl-BE" dirty="0" err="1"/>
              <a:t>Wannyn</a:t>
            </a:r>
            <a:endParaRPr lang="nl-BE" dirty="0"/>
          </a:p>
          <a:p>
            <a:r>
              <a:rPr lang="nl-BE" dirty="0"/>
              <a:t>Halle – Anneke D’Haeseleer</a:t>
            </a:r>
          </a:p>
          <a:p>
            <a:r>
              <a:rPr lang="nl-BE" dirty="0"/>
              <a:t>Hooglede (</a:t>
            </a:r>
            <a:r>
              <a:rPr lang="nl-BE" dirty="0" err="1"/>
              <a:t>tedewest</a:t>
            </a:r>
            <a:r>
              <a:rPr lang="nl-BE" dirty="0"/>
              <a:t>) – Chris Anne</a:t>
            </a:r>
          </a:p>
          <a:p>
            <a:r>
              <a:rPr lang="nl-BE" dirty="0" err="1"/>
              <a:t>Infrax</a:t>
            </a:r>
            <a:r>
              <a:rPr lang="nl-BE" dirty="0"/>
              <a:t> – Rony Geerts</a:t>
            </a:r>
          </a:p>
          <a:p>
            <a:r>
              <a:rPr lang="nl-BE" dirty="0" err="1"/>
              <a:t>Integan</a:t>
            </a:r>
            <a:r>
              <a:rPr lang="nl-BE" dirty="0"/>
              <a:t> (VRN) - Danny Nauwelaerts</a:t>
            </a:r>
          </a:p>
          <a:p>
            <a:r>
              <a:rPr lang="nl-BE" dirty="0"/>
              <a:t>Leuven – Leen Beuckelaers</a:t>
            </a:r>
          </a:p>
          <a:p>
            <a:r>
              <a:rPr lang="nl-BE" dirty="0"/>
              <a:t>Lichtervelde (</a:t>
            </a:r>
            <a:r>
              <a:rPr lang="nl-BE" dirty="0" err="1"/>
              <a:t>tedewest</a:t>
            </a:r>
            <a:r>
              <a:rPr lang="nl-BE" dirty="0"/>
              <a:t>) – Joost Vanderhaeghe</a:t>
            </a:r>
          </a:p>
          <a:p>
            <a:r>
              <a:rPr lang="nl-BE" dirty="0"/>
              <a:t>Machelen – Mark Van Dam</a:t>
            </a:r>
          </a:p>
          <a:p>
            <a:r>
              <a:rPr lang="nl-BE" dirty="0"/>
              <a:t>Mechelen (</a:t>
            </a:r>
            <a:r>
              <a:rPr lang="nl-BE" dirty="0" err="1"/>
              <a:t>igemo</a:t>
            </a:r>
            <a:r>
              <a:rPr lang="nl-BE" dirty="0"/>
              <a:t>) – Isabelle </a:t>
            </a:r>
            <a:r>
              <a:rPr lang="nl-BE" dirty="0" err="1"/>
              <a:t>Terrie</a:t>
            </a:r>
            <a:r>
              <a:rPr lang="nl-BE" dirty="0"/>
              <a:t>, Gust Van </a:t>
            </a:r>
            <a:r>
              <a:rPr lang="nl-BE" dirty="0" err="1"/>
              <a:t>Thillo</a:t>
            </a:r>
            <a:endParaRPr lang="nl-BE" dirty="0"/>
          </a:p>
          <a:p>
            <a:r>
              <a:rPr lang="nl-BE" dirty="0" err="1"/>
              <a:t>Proximus</a:t>
            </a:r>
            <a:r>
              <a:rPr lang="nl-BE" dirty="0"/>
              <a:t> (VRN) - Hilde Beeckmans</a:t>
            </a:r>
          </a:p>
          <a:p>
            <a:r>
              <a:rPr lang="nl-BE" dirty="0"/>
              <a:t>Telenet – Miranda Rombouts</a:t>
            </a:r>
          </a:p>
          <a:p>
            <a:r>
              <a:rPr lang="nl-BE" dirty="0"/>
              <a:t>VVSG – Christophe Claeys, Erwin Debruyne, Hilde Van Driessche, Steven Verbanck, Ward Van Hal  </a:t>
            </a:r>
          </a:p>
          <a:p>
            <a:r>
              <a:rPr lang="nl-BE" dirty="0"/>
              <a:t>Wommelgem – Jessica Augustus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059832" cy="215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3554"/>
            <a:ext cx="1819275" cy="1774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41" y="3397798"/>
            <a:ext cx="1284940" cy="1094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9275" y="2766468"/>
            <a:ext cx="1247123" cy="631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 code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492377"/>
            <a:ext cx="3059832" cy="17449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DANK U WEL !</a:t>
            </a:r>
          </a:p>
        </p:txBody>
      </p:sp>
    </p:spTree>
    <p:extLst>
      <p:ext uri="{BB962C8B-B14F-4D97-AF65-F5344CB8AC3E}">
        <p14:creationId xmlns:p14="http://schemas.microsoft.com/office/powerpoint/2010/main" val="3071168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b="1" dirty="0"/>
              <a:t>Zijn er vragen?</a:t>
            </a:r>
          </a:p>
          <a:p>
            <a:pPr marL="0" indent="0">
              <a:buNone/>
            </a:pPr>
            <a:endParaRPr lang="nl-BE" sz="3200" b="1" dirty="0"/>
          </a:p>
          <a:p>
            <a:pPr marL="0" indent="0">
              <a:buNone/>
            </a:pPr>
            <a:endParaRPr lang="nl-BE" sz="3200" b="1" dirty="0"/>
          </a:p>
          <a:p>
            <a:pPr marL="0" indent="0">
              <a:buNone/>
            </a:pPr>
            <a:endParaRPr lang="nl-BE" sz="3200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13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6804248" y="5229201"/>
            <a:ext cx="1893676" cy="1428784"/>
          </a:xfrm>
        </p:spPr>
        <p:txBody>
          <a:bodyPr/>
          <a:lstStyle/>
          <a:p>
            <a:pPr algn="r"/>
            <a:fld id="{799B4687-380C-4496-B423-41EDDBCFBA6A}" type="datetime11">
              <a:rPr lang="nl-NL" smtClean="0"/>
              <a:t>10:53:19</a:t>
            </a:fld>
            <a:endParaRPr lang="nl-NL" dirty="0"/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45" y="692696"/>
            <a:ext cx="1428403" cy="5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4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1196752"/>
            <a:ext cx="5202252" cy="2511432"/>
          </a:xfrm>
        </p:spPr>
        <p:txBody>
          <a:bodyPr/>
          <a:lstStyle/>
          <a:p>
            <a:r>
              <a:rPr lang="nl-BE" dirty="0"/>
              <a:t>Dank voor uw aandacht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3675060" y="3573016"/>
            <a:ext cx="5202252" cy="2188028"/>
          </a:xfrm>
        </p:spPr>
        <p:txBody>
          <a:bodyPr/>
          <a:lstStyle/>
          <a:p>
            <a:r>
              <a:rPr lang="nl-BE" dirty="0"/>
              <a:t>VVSG contacten:</a:t>
            </a:r>
          </a:p>
          <a:p>
            <a:r>
              <a:rPr lang="nl-BE" dirty="0">
                <a:hlinkClick r:id="rId2"/>
              </a:rPr>
              <a:t>christophe.claeys@vvsg.be</a:t>
            </a:r>
            <a:r>
              <a:rPr lang="nl-BE" dirty="0"/>
              <a:t>, </a:t>
            </a:r>
          </a:p>
          <a:p>
            <a:r>
              <a:rPr lang="nl-BE" dirty="0"/>
              <a:t>T: </a:t>
            </a:r>
            <a:r>
              <a:rPr lang="nl-BE"/>
              <a:t>02 211 56 11</a:t>
            </a:r>
            <a:endParaRPr lang="nl-BE" dirty="0"/>
          </a:p>
          <a:p>
            <a:r>
              <a:rPr lang="nl-BE" dirty="0">
                <a:hlinkClick r:id="rId3"/>
              </a:rPr>
              <a:t>steven.verbanck@vvsg.be</a:t>
            </a:r>
            <a:r>
              <a:rPr lang="nl-BE" dirty="0"/>
              <a:t>, </a:t>
            </a:r>
          </a:p>
          <a:p>
            <a:r>
              <a:rPr lang="nl-BE" dirty="0"/>
              <a:t>T: 02 211 56 12</a:t>
            </a:r>
          </a:p>
        </p:txBody>
      </p:sp>
    </p:spTree>
    <p:extLst>
      <p:ext uri="{BB962C8B-B14F-4D97-AF65-F5344CB8AC3E}">
        <p14:creationId xmlns:p14="http://schemas.microsoft.com/office/powerpoint/2010/main" val="196071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</a:t>
            </a:r>
            <a:endParaRPr lang="nl-BE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446404" cy="5022864"/>
          </a:xfrm>
        </p:spPr>
        <p:txBody>
          <a:bodyPr>
            <a:normAutofit/>
          </a:bodyPr>
          <a:lstStyle/>
          <a:p>
            <a:r>
              <a:rPr lang="nl-BE" sz="2000" dirty="0"/>
              <a:t>Waarom een code van nuts &amp; infrastructuurwerken?</a:t>
            </a:r>
          </a:p>
          <a:p>
            <a:r>
              <a:rPr lang="nl-BE" sz="2000" dirty="0"/>
              <a:t>Waarom een update?</a:t>
            </a:r>
          </a:p>
          <a:p>
            <a:r>
              <a:rPr lang="nl-BE" sz="2000" dirty="0"/>
              <a:t>Hoe kwam nieuwe code tot stand?</a:t>
            </a:r>
          </a:p>
          <a:p>
            <a:r>
              <a:rPr lang="nl-BE" sz="2000" dirty="0"/>
              <a:t>Voor welke bezorgdheden biedt de nieuwe code oplossingen? </a:t>
            </a:r>
          </a:p>
          <a:p>
            <a:r>
              <a:rPr lang="nl-BE" sz="2000" dirty="0"/>
              <a:t>Inhoud nieuwe code - kort overzicht op hoofdlijnen</a:t>
            </a:r>
          </a:p>
          <a:p>
            <a:r>
              <a:rPr lang="nl-BE" sz="2000" dirty="0"/>
              <a:t>Structuur van de nieuwe code</a:t>
            </a:r>
          </a:p>
          <a:p>
            <a:r>
              <a:rPr lang="nl-BE" sz="2000" dirty="0"/>
              <a:t>Inwerkingtreding</a:t>
            </a:r>
          </a:p>
          <a:p>
            <a:endParaRPr lang="nl-BE" sz="2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53" y="302434"/>
            <a:ext cx="1428403" cy="5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1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0" y="4530351"/>
            <a:ext cx="3904019" cy="174307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356177" y="1083278"/>
            <a:ext cx="4476339" cy="5240719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Toename nutswerken, teveel hinder, gebrek coördinatie &amp; kwaliteit herstel openbaar domein</a:t>
            </a:r>
          </a:p>
          <a:p>
            <a:r>
              <a:rPr lang="nl-BE" dirty="0"/>
              <a:t>308 regels &amp; afspraken?</a:t>
            </a:r>
          </a:p>
          <a:p>
            <a:r>
              <a:rPr lang="nl-BE" dirty="0"/>
              <a:t>Noodzaak aan een uniform afsprakenkader inzake regels voor de goede uitvoering van nuts &amp; infrastructuurwerken op het openbaar domein</a:t>
            </a:r>
          </a:p>
          <a:p>
            <a:r>
              <a:rPr lang="nl-BE" dirty="0"/>
              <a:t>Samenwerking VVSG, steden &amp; gemeenten en nutsbedrijven </a:t>
            </a:r>
          </a:p>
          <a:p>
            <a:r>
              <a:rPr lang="nl-BE" dirty="0"/>
              <a:t>Code van 2001 is van toepassing in 80% van de steden &amp; gemeenten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een Code in 2001 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3</a:t>
            </a:fld>
            <a:r>
              <a:rPr lang="nl-NL" dirty="0"/>
              <a:t> -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EEC0142-04F5-4604-8151-FA45EBCA0EB8}" type="datetime1">
              <a:rPr lang="nl-NL" smtClean="0"/>
              <a:pPr algn="r"/>
              <a:t>16-1-2019</a:t>
            </a:fld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3589569" y="6534873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388319" y="2909344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94" y="1058489"/>
            <a:ext cx="1819275" cy="17741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12" y="2047195"/>
            <a:ext cx="903697" cy="769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9" y="1096589"/>
            <a:ext cx="2095500" cy="17360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8" y="3230189"/>
            <a:ext cx="3898491" cy="13255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71800" y="17728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39829" y="1582696"/>
            <a:ext cx="122413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 code </a:t>
            </a:r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" b="59229"/>
          <a:stretch/>
        </p:blipFill>
        <p:spPr>
          <a:xfrm>
            <a:off x="414601" y="3807348"/>
            <a:ext cx="2357199" cy="752171"/>
          </a:xfrm>
          <a:ln>
            <a:solidFill>
              <a:srgbClr val="92D050"/>
            </a:solidFill>
          </a:ln>
          <a:effectLst>
            <a:softEdge rad="25400"/>
          </a:effectLst>
        </p:spPr>
      </p:pic>
      <p:sp>
        <p:nvSpPr>
          <p:cNvPr id="25" name="Rectangle 24"/>
          <p:cNvSpPr/>
          <p:nvPr/>
        </p:nvSpPr>
        <p:spPr>
          <a:xfrm>
            <a:off x="2769359" y="4080178"/>
            <a:ext cx="648072" cy="4745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80%</a:t>
            </a: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28" y="3821313"/>
            <a:ext cx="936860" cy="7349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53" y="302434"/>
            <a:ext cx="1428403" cy="5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4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46076" y="1276343"/>
            <a:ext cx="8251848" cy="5473973"/>
          </a:xfrm>
        </p:spPr>
        <p:txBody>
          <a:bodyPr>
            <a:normAutofit/>
          </a:bodyPr>
          <a:lstStyle/>
          <a:p>
            <a:r>
              <a:rPr lang="nl-BE" dirty="0"/>
              <a:t>Code sinds 2001: nieuwe maatschappelijke noden:</a:t>
            </a:r>
          </a:p>
          <a:p>
            <a:pPr lvl="1"/>
            <a:r>
              <a:rPr lang="nl-BE" dirty="0"/>
              <a:t>Meer aandacht minder hinder</a:t>
            </a:r>
          </a:p>
          <a:p>
            <a:pPr lvl="1"/>
            <a:r>
              <a:rPr lang="nl-BE" dirty="0"/>
              <a:t>Meer aandacht staat openbaar domein voor de burger</a:t>
            </a:r>
          </a:p>
          <a:p>
            <a:pPr lvl="1"/>
            <a:r>
              <a:rPr lang="nl-BE" dirty="0"/>
              <a:t>Meer oog totaal concept 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/>
              <a:t>Toegenomen aandacht afstemming werken, kwaliteit herstel &amp; communicatie (onder meer ook puntwerken)</a:t>
            </a:r>
            <a:r>
              <a:rPr lang="nl-BE" dirty="0">
                <a:solidFill>
                  <a:srgbClr val="00B050"/>
                </a:solidFill>
              </a:rPr>
              <a:t> </a:t>
            </a:r>
          </a:p>
          <a:p>
            <a:endParaRPr lang="nl-BE" dirty="0"/>
          </a:p>
          <a:p>
            <a:r>
              <a:rPr lang="nl-BE" dirty="0"/>
              <a:t>Administratieve vereenvoudiging en efficiëntie</a:t>
            </a:r>
          </a:p>
          <a:p>
            <a:pPr lvl="1"/>
            <a:r>
              <a:rPr lang="nl-BE" dirty="0"/>
              <a:t>Afstemming met en door gebruik te maken van nieuwe e-instrumenten zoals GIPOD – KLIP - … </a:t>
            </a:r>
          </a:p>
          <a:p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een update?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4</a:t>
            </a:fld>
            <a:r>
              <a:rPr lang="nl-NL" dirty="0"/>
              <a:t> -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EEC0142-04F5-4604-8151-FA45EBCA0EB8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14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53" y="302434"/>
            <a:ext cx="1428403" cy="5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0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kwam de nieuwe code tot stand?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052735"/>
            <a:ext cx="8374396" cy="5482137"/>
          </a:xfrm>
        </p:spPr>
        <p:txBody>
          <a:bodyPr>
            <a:noAutofit/>
          </a:bodyPr>
          <a:lstStyle/>
          <a:p>
            <a:r>
              <a:rPr lang="nl-BE" sz="1800" dirty="0"/>
              <a:t>Krachtlijnen nieuwe code opgesteld met brede werkgroep steden &amp; gemeenten </a:t>
            </a:r>
          </a:p>
          <a:p>
            <a:pPr lvl="1"/>
            <a:r>
              <a:rPr lang="nl-BE" sz="1800" dirty="0"/>
              <a:t>goedgekeurd door VRN en VVSG RvB augustus 2014</a:t>
            </a:r>
          </a:p>
          <a:p>
            <a:pPr lvl="1"/>
            <a:endParaRPr lang="nl-BE" sz="1800" dirty="0">
              <a:solidFill>
                <a:srgbClr val="92D050"/>
              </a:solidFill>
            </a:endParaRPr>
          </a:p>
          <a:p>
            <a:r>
              <a:rPr lang="nl-BE" sz="1800" dirty="0"/>
              <a:t>Detailtekst nieuwe code opgesteld in 2015 - 2016 </a:t>
            </a:r>
          </a:p>
          <a:p>
            <a:pPr lvl="1"/>
            <a:r>
              <a:rPr lang="nl-BE" sz="1800" dirty="0"/>
              <a:t>met schrijfgroep (gemeenten, nutsbedrijven, VRN, VVSG, </a:t>
            </a:r>
            <a:r>
              <a:rPr lang="nl-BE" sz="1800" dirty="0" err="1"/>
              <a:t>tedewest</a:t>
            </a:r>
            <a:r>
              <a:rPr lang="nl-BE" sz="1800" dirty="0"/>
              <a:t>, </a:t>
            </a:r>
            <a:r>
              <a:rPr lang="nl-BE" sz="1800" dirty="0" err="1"/>
              <a:t>igemo</a:t>
            </a:r>
            <a:r>
              <a:rPr lang="nl-BE" sz="1800" dirty="0"/>
              <a:t>)</a:t>
            </a:r>
          </a:p>
          <a:p>
            <a:pPr lvl="1"/>
            <a:r>
              <a:rPr lang="nl-BE" sz="1800" dirty="0"/>
              <a:t>teruggekoppeld met bredere groep van steden &amp; gemeenten</a:t>
            </a:r>
          </a:p>
          <a:p>
            <a:pPr lvl="1"/>
            <a:r>
              <a:rPr lang="nl-BE" sz="1800" dirty="0"/>
              <a:t>finale tekst principieel goedgekeurd door RvB VVSG &amp; centrale VRN raad</a:t>
            </a:r>
          </a:p>
          <a:p>
            <a:pPr lvl="1"/>
            <a:r>
              <a:rPr lang="nl-BE" sz="1800" dirty="0"/>
              <a:t>Specifiek formeel akkoord te bekomen van de leden VRN en leden VVSG</a:t>
            </a:r>
          </a:p>
          <a:p>
            <a:pPr marL="457200" lvl="1" indent="0">
              <a:buNone/>
            </a:pPr>
            <a:endParaRPr lang="nl-BE" sz="1800" dirty="0">
              <a:solidFill>
                <a:srgbClr val="92D050"/>
              </a:solidFill>
            </a:endParaRPr>
          </a:p>
          <a:p>
            <a:r>
              <a:rPr lang="nl-BE" sz="1800" dirty="0"/>
              <a:t>Heel wat stappen vooruit gezet: oproep aan alle partners en gemeenten om code te onderschrijven</a:t>
            </a:r>
          </a:p>
          <a:p>
            <a:pPr marL="0" indent="0">
              <a:buNone/>
            </a:pPr>
            <a:endParaRPr lang="nl-BE" sz="1800" dirty="0"/>
          </a:p>
          <a:p>
            <a:r>
              <a:rPr lang="nl-BE" sz="1800" dirty="0"/>
              <a:t>Nu 80% of 246 gemeenten die de Code VVSG 2001 hebben onderschreven Formele goedkeuring &amp; implementatie VRN afhankelijk van intekening aantal VVSG leden.</a:t>
            </a:r>
            <a:br>
              <a:rPr lang="nl-BE" sz="1800" dirty="0"/>
            </a:br>
            <a:r>
              <a:rPr lang="nl-BE" sz="1800" dirty="0"/>
              <a:t>Uniformiteit cruciaal omwille van garantie kennis &amp; toepassing regels</a:t>
            </a:r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5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35" y="360520"/>
            <a:ext cx="1024097" cy="3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nieuwe</a:t>
            </a:r>
            <a:r>
              <a:rPr lang="en-GB" dirty="0"/>
              <a:t> code </a:t>
            </a:r>
            <a:r>
              <a:rPr lang="en-GB" dirty="0" err="1"/>
              <a:t>biedt</a:t>
            </a:r>
            <a:r>
              <a:rPr lang="en-GB" dirty="0"/>
              <a:t> </a:t>
            </a:r>
            <a:r>
              <a:rPr lang="en-GB" dirty="0" err="1"/>
              <a:t>oplossingen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980728"/>
            <a:ext cx="8251848" cy="5400600"/>
          </a:xfrm>
        </p:spPr>
        <p:txBody>
          <a:bodyPr>
            <a:noAutofit/>
          </a:bodyPr>
          <a:lstStyle/>
          <a:p>
            <a:pPr marL="514350" indent="-457200"/>
            <a:r>
              <a:rPr lang="nl-BE" sz="2000" dirty="0"/>
              <a:t>De nieuwe code biedt oplossingen op vragen en bezorgdheden gemeld door gemeenten en netwerkbeheerders </a:t>
            </a:r>
            <a:br>
              <a:rPr lang="nl-BE" sz="2000" dirty="0">
                <a:solidFill>
                  <a:srgbClr val="00B050"/>
                </a:solidFill>
              </a:rPr>
            </a:br>
            <a:endParaRPr lang="nl-BE" sz="2000" dirty="0">
              <a:solidFill>
                <a:srgbClr val="00B050"/>
              </a:solidFill>
            </a:endParaRPr>
          </a:p>
          <a:p>
            <a:pPr lvl="2"/>
            <a:r>
              <a:rPr lang="nl-BE" sz="1400" i="1" dirty="0"/>
              <a:t>Vraag naar meer communicatie rond hinder werken </a:t>
            </a:r>
          </a:p>
          <a:p>
            <a:pPr lvl="2"/>
            <a:r>
              <a:rPr lang="nl-BE" sz="1400" i="1" dirty="0"/>
              <a:t>Vraag naar duurzaam beheer openbaar domein &amp; nutsinfrastructuur</a:t>
            </a:r>
          </a:p>
          <a:p>
            <a:pPr lvl="2"/>
            <a:r>
              <a:rPr lang="nl-BE" sz="1400" i="1" dirty="0"/>
              <a:t>Vraag naar meer synergie &amp; coördinatie bij (nuts)werken bv ook voor </a:t>
            </a:r>
            <a:r>
              <a:rPr lang="nl-BE" sz="1400" i="1" dirty="0" err="1"/>
              <a:t>overkoppelingen</a:t>
            </a:r>
            <a:r>
              <a:rPr lang="nl-BE" sz="1400" i="1" dirty="0"/>
              <a:t> in serie &amp; bij verkavelingen </a:t>
            </a:r>
          </a:p>
          <a:p>
            <a:pPr lvl="2"/>
            <a:r>
              <a:rPr lang="nl-BE" sz="1400" i="1" dirty="0"/>
              <a:t>Vraag naar efficiënter indienen &amp; afhandelen van dossiers</a:t>
            </a:r>
          </a:p>
          <a:p>
            <a:pPr lvl="2"/>
            <a:r>
              <a:rPr lang="nl-BE" sz="1400" i="1" dirty="0"/>
              <a:t>Vraag inzake verzekering realisatie nieuwe klantaansluitingen </a:t>
            </a:r>
          </a:p>
          <a:p>
            <a:pPr lvl="2"/>
            <a:r>
              <a:rPr lang="nl-BE" sz="1400" i="1" dirty="0"/>
              <a:t>Vraag naar meer respect voor de code : handhaving</a:t>
            </a:r>
          </a:p>
          <a:p>
            <a:pPr lvl="2"/>
            <a:r>
              <a:rPr lang="nl-BE" sz="1400" i="1" dirty="0"/>
              <a:t>Vraag naar meer info uitwisseling </a:t>
            </a:r>
            <a:r>
              <a:rPr lang="nl-BE" sz="1400" i="1" dirty="0" err="1"/>
              <a:t>meerjaarplanning</a:t>
            </a:r>
            <a:r>
              <a:rPr lang="nl-BE" sz="1400" i="1" dirty="0"/>
              <a:t>, jaarplanning voor coördinatie </a:t>
            </a:r>
          </a:p>
          <a:p>
            <a:pPr lvl="2"/>
            <a:r>
              <a:rPr lang="nl-BE" sz="1400" i="1" dirty="0"/>
              <a:t>Vraag naar betere info inzake uitvoering werken: start &amp; einde, wanneer welk werk</a:t>
            </a:r>
          </a:p>
          <a:p>
            <a:pPr lvl="2"/>
            <a:r>
              <a:rPr lang="nl-BE" sz="1400" i="1" dirty="0"/>
              <a:t>Vraag naar info rond puntwerken</a:t>
            </a:r>
          </a:p>
          <a:p>
            <a:pPr lvl="2"/>
            <a:r>
              <a:rPr lang="nl-BE" sz="1400" i="1" dirty="0"/>
              <a:t>Vraag naar signalisatie met minder hinder als uitgangspunt &amp; aandacht zwakke weggebruiker</a:t>
            </a:r>
          </a:p>
          <a:p>
            <a:pPr lvl="2"/>
            <a:r>
              <a:rPr lang="nl-BE" sz="1400" i="1" dirty="0"/>
              <a:t>Vraag naar beter herstel </a:t>
            </a:r>
          </a:p>
          <a:p>
            <a:pPr lvl="2"/>
            <a:r>
              <a:rPr lang="nl-BE" sz="1400" i="1" dirty="0"/>
              <a:t>Vraag naar oplossing definitief buiten dienst gestelde leidingen </a:t>
            </a:r>
          </a:p>
          <a:p>
            <a:pPr lvl="2"/>
            <a:r>
              <a:rPr lang="nl-BE" sz="1400" i="1" dirty="0"/>
              <a:t>Vraag naar betere klachtenbehandeling</a:t>
            </a:r>
            <a:br>
              <a:rPr lang="nl-BE" sz="1400" i="1" dirty="0">
                <a:solidFill>
                  <a:srgbClr val="00B050"/>
                </a:solidFill>
              </a:rPr>
            </a:br>
            <a:endParaRPr lang="nl-BE" sz="1600" i="1" dirty="0">
              <a:solidFill>
                <a:srgbClr val="92D050"/>
              </a:solidFill>
            </a:endParaRPr>
          </a:p>
          <a:p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6</a:t>
            </a:fld>
            <a:r>
              <a:rPr lang="nl-NL" dirty="0"/>
              <a:t> -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59" y="302434"/>
            <a:ext cx="1428403" cy="5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dirty="0"/>
            </a:br>
            <a:r>
              <a:rPr lang="nl-BE" dirty="0"/>
              <a:t>Inhoud nieuwe Code</a:t>
            </a:r>
            <a:br>
              <a:rPr lang="nl-BE" dirty="0"/>
            </a:br>
            <a:r>
              <a:rPr lang="nl-BE" dirty="0"/>
              <a:t>Kort overzicht hoofdlijnen </a:t>
            </a:r>
            <a:endParaRPr lang="nl-BE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124745"/>
            <a:ext cx="8251848" cy="5410128"/>
          </a:xfrm>
        </p:spPr>
        <p:txBody>
          <a:bodyPr>
            <a:noAutofit/>
          </a:bodyPr>
          <a:lstStyle/>
          <a:p>
            <a:r>
              <a:rPr lang="nl-BE" sz="2000" dirty="0"/>
              <a:t>Duurzamer beheer openbaar domein dankzij nieuwe afspraken sperperiode, nu ook sperperiode van 5 jaar bij investering in bovenbouw openbaar domein </a:t>
            </a:r>
          </a:p>
          <a:p>
            <a:pPr marL="0" indent="0">
              <a:buNone/>
            </a:pPr>
            <a:endParaRPr lang="nl-BE" sz="2000" dirty="0">
              <a:solidFill>
                <a:srgbClr val="92D050"/>
              </a:solidFill>
            </a:endParaRPr>
          </a:p>
          <a:p>
            <a:r>
              <a:rPr lang="nl-BE" sz="2000" dirty="0"/>
              <a:t>Meer aandacht kwaliteit herstel, in het bijzonder puntwerken.</a:t>
            </a:r>
          </a:p>
          <a:p>
            <a:pPr marL="742950" lvl="2" indent="-342900"/>
            <a:r>
              <a:rPr lang="nl-BE" sz="1600" dirty="0"/>
              <a:t>certificatie pas &amp; specifieke opleiding puntwerken voor uitvoerders nutsbedrijven.</a:t>
            </a:r>
          </a:p>
          <a:p>
            <a:pPr marL="742950" lvl="2" indent="-342900"/>
            <a:r>
              <a:rPr lang="nl-BE" sz="1600" dirty="0"/>
              <a:t>Voor grote werken (</a:t>
            </a:r>
            <a:r>
              <a:rPr lang="nl-BE" sz="1600" dirty="0" err="1"/>
              <a:t>catg</a:t>
            </a:r>
            <a:r>
              <a:rPr lang="nl-BE" sz="1600" dirty="0"/>
              <a:t> 1 en 2) uitnodiging voorlopige oplevering werken en herstel door aannemer gemeente mogelijk in sperperiode 5 jaar of bij specifieke materialen met specifiek herstel</a:t>
            </a:r>
          </a:p>
          <a:p>
            <a:pPr marL="742950" lvl="2" indent="-342900"/>
            <a:r>
              <a:rPr lang="nl-BE" sz="1600" dirty="0"/>
              <a:t>Handhaving bij slecht herstel (ambtshalve herstel en kosten doorrekenen – in de sper onmiddellijk)</a:t>
            </a:r>
            <a:br>
              <a:rPr lang="nl-BE" dirty="0">
                <a:solidFill>
                  <a:srgbClr val="00B050"/>
                </a:solidFill>
              </a:rPr>
            </a:br>
            <a:endParaRPr lang="nl-BE" dirty="0">
              <a:solidFill>
                <a:srgbClr val="92D050"/>
              </a:solidFill>
            </a:endParaRPr>
          </a:p>
          <a:p>
            <a:r>
              <a:rPr lang="nl-BE" sz="2000" dirty="0"/>
              <a:t>Coördinatie &amp; synergie van werken, niet alleen sleufwerk ook </a:t>
            </a:r>
            <a:r>
              <a:rPr lang="nl-BE" sz="2000" dirty="0" err="1"/>
              <a:t>overkoppelingen</a:t>
            </a:r>
            <a:r>
              <a:rPr lang="nl-BE" sz="2000" dirty="0"/>
              <a:t> </a:t>
            </a:r>
          </a:p>
          <a:p>
            <a:endParaRPr lang="nl-BE" sz="2000" dirty="0"/>
          </a:p>
          <a:p>
            <a:r>
              <a:rPr lang="nl-BE" sz="2000" dirty="0"/>
              <a:t>Coördinatie van wegenis &amp; nutswerken door middel van planningsoverleg : uitwisseling </a:t>
            </a:r>
            <a:r>
              <a:rPr lang="nl-BE" sz="2000" dirty="0" err="1"/>
              <a:t>meerjaarplanning</a:t>
            </a:r>
            <a:r>
              <a:rPr lang="nl-BE" sz="2000" dirty="0"/>
              <a:t>, jaarplanning en vast stramien overleg concrete projecten vanaf voorontwerp</a:t>
            </a:r>
          </a:p>
          <a:p>
            <a:pPr marL="0" indent="0">
              <a:buNone/>
            </a:pPr>
            <a:endParaRPr lang="nl-BE" sz="1600" dirty="0">
              <a:solidFill>
                <a:srgbClr val="92D050"/>
              </a:solidFill>
            </a:endParaRPr>
          </a:p>
          <a:p>
            <a:endParaRPr lang="nl-BE" sz="1600" dirty="0">
              <a:solidFill>
                <a:srgbClr val="92D050"/>
              </a:solidFill>
            </a:endParaRPr>
          </a:p>
          <a:p>
            <a:endParaRPr lang="nl-BE" sz="4000" dirty="0">
              <a:solidFill>
                <a:srgbClr val="92D050"/>
              </a:solidFill>
            </a:endParaRPr>
          </a:p>
          <a:p>
            <a:endParaRPr lang="nl-BE" dirty="0">
              <a:solidFill>
                <a:srgbClr val="92D050"/>
              </a:solidFill>
            </a:endParaRPr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7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53" y="302434"/>
            <a:ext cx="1428403" cy="5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2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dirty="0"/>
            </a:br>
            <a:r>
              <a:rPr lang="nl-BE" dirty="0"/>
              <a:t>Inhoud nieuwe Code</a:t>
            </a:r>
            <a:br>
              <a:rPr lang="nl-BE" dirty="0"/>
            </a:br>
            <a:r>
              <a:rPr lang="nl-BE" dirty="0"/>
              <a:t>Kort overzicht hoofdlijnen </a:t>
            </a:r>
            <a:endParaRPr lang="nl-BE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3"/>
            <a:ext cx="8251848" cy="5258529"/>
          </a:xfrm>
        </p:spPr>
        <p:txBody>
          <a:bodyPr>
            <a:noAutofit/>
          </a:bodyPr>
          <a:lstStyle/>
          <a:p>
            <a:r>
              <a:rPr lang="nl-BE" sz="2000" dirty="0"/>
              <a:t>Meer aandacht minder hinder</a:t>
            </a:r>
          </a:p>
          <a:p>
            <a:pPr lvl="1"/>
            <a:r>
              <a:rPr lang="nl-BE" sz="2000" dirty="0"/>
              <a:t>Meer aandacht voor zwakke weggebruiker &amp; toegang omwonenden</a:t>
            </a:r>
          </a:p>
          <a:p>
            <a:pPr marL="0" indent="0">
              <a:buNone/>
            </a:pPr>
            <a:endParaRPr lang="nl-BE" sz="2000" dirty="0"/>
          </a:p>
          <a:p>
            <a:r>
              <a:rPr lang="nl-BE" sz="2000" dirty="0"/>
              <a:t>Meer communicatie over werken, nieuw is melding alle puntwerken &amp; infobord puntwerken &amp; bussen van kaarten met info puntwerken</a:t>
            </a:r>
          </a:p>
          <a:p>
            <a:endParaRPr lang="nl-BE" sz="2000" dirty="0"/>
          </a:p>
          <a:p>
            <a:r>
              <a:rPr lang="nl-BE" sz="2000" dirty="0"/>
              <a:t>Infrastructuur (ondergronds &amp; bovengronds) intact en kwalitatief houden. </a:t>
            </a:r>
            <a:br>
              <a:rPr lang="nl-BE" sz="2000" dirty="0"/>
            </a:br>
            <a:r>
              <a:rPr lang="nl-BE" sz="2000" dirty="0"/>
              <a:t>Indien infrastructuur buiten dienst, </a:t>
            </a:r>
            <a:r>
              <a:rPr lang="nl-BE" sz="2000" dirty="0" err="1"/>
              <a:t>wegname</a:t>
            </a:r>
            <a:r>
              <a:rPr lang="nl-BE" sz="2000" dirty="0"/>
              <a:t> in open sleuf wegenwerken door &amp; op kosten nutsbedrijf</a:t>
            </a:r>
            <a:br>
              <a:rPr lang="nl-BE" sz="2000" dirty="0">
                <a:solidFill>
                  <a:srgbClr val="00B050"/>
                </a:solidFill>
              </a:rPr>
            </a:br>
            <a:endParaRPr lang="nl-BE" sz="20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nl-BE" sz="1600" dirty="0">
              <a:solidFill>
                <a:srgbClr val="00B050"/>
              </a:solidFill>
            </a:endParaRPr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8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53" y="302434"/>
            <a:ext cx="1428403" cy="5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0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dirty="0"/>
            </a:br>
            <a:r>
              <a:rPr lang="nl-BE" dirty="0"/>
              <a:t>Inhoud nieuwe Code</a:t>
            </a:r>
            <a:br>
              <a:rPr lang="nl-BE" dirty="0"/>
            </a:br>
            <a:r>
              <a:rPr lang="nl-BE" dirty="0"/>
              <a:t>Kort overzicht hoofdlijnen </a:t>
            </a:r>
            <a:endParaRPr lang="nl-BE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3"/>
            <a:ext cx="8251848" cy="52585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BE" sz="1600" dirty="0">
              <a:solidFill>
                <a:srgbClr val="00B050"/>
              </a:solidFill>
            </a:endParaRPr>
          </a:p>
          <a:p>
            <a:r>
              <a:rPr lang="nl-BE" sz="2000" dirty="0"/>
              <a:t>Indienen en behandelen dossiers efficiënter (</a:t>
            </a:r>
            <a:r>
              <a:rPr lang="nl-BE" sz="2000" dirty="0" err="1"/>
              <a:t>oa</a:t>
            </a:r>
            <a:r>
              <a:rPr lang="nl-BE" sz="2000" dirty="0"/>
              <a:t> gebundelde vraag, algemene toelating en melding, termijnen signalisatievergunning, jaarvergunning signalisatie, …)  </a:t>
            </a:r>
          </a:p>
          <a:p>
            <a:endParaRPr lang="nl-BE" sz="2000" dirty="0"/>
          </a:p>
          <a:p>
            <a:r>
              <a:rPr lang="nl-BE" sz="2000" dirty="0"/>
              <a:t>Digitalisering &amp; administratieve vereenvoudiging via GIPOD en KLIP </a:t>
            </a:r>
          </a:p>
          <a:p>
            <a:endParaRPr lang="nl-BE" sz="2000" dirty="0">
              <a:solidFill>
                <a:srgbClr val="00B050"/>
              </a:solidFill>
            </a:endParaRPr>
          </a:p>
          <a:p>
            <a:r>
              <a:rPr lang="nl-BE" sz="2000" dirty="0"/>
              <a:t>Performante opvolging melding en klachten in verband met werken</a:t>
            </a:r>
          </a:p>
          <a:p>
            <a:endParaRPr lang="nl-BE" sz="2000" dirty="0"/>
          </a:p>
          <a:p>
            <a:r>
              <a:rPr lang="nl-BE" sz="2000" dirty="0"/>
              <a:t>Uniforme regels waardoor betere kennis &amp; toepassing</a:t>
            </a:r>
          </a:p>
          <a:p>
            <a:pPr marL="0" indent="0">
              <a:buNone/>
            </a:pPr>
            <a:endParaRPr lang="nl-BE" sz="2000" dirty="0"/>
          </a:p>
          <a:p>
            <a:r>
              <a:rPr lang="nl-BE" sz="2000" dirty="0"/>
              <a:t>Remediëring &amp; handhaving in geval van niet respecteren van de regels en afspraken</a:t>
            </a:r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9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53" y="302434"/>
            <a:ext cx="1428403" cy="5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68054"/>
      </p:ext>
    </p:extLst>
  </p:cSld>
  <p:clrMapOvr>
    <a:masterClrMapping/>
  </p:clrMapOvr>
</p:sld>
</file>

<file path=ppt/theme/theme1.xml><?xml version="1.0" encoding="utf-8"?>
<a:theme xmlns:a="http://schemas.openxmlformats.org/drawingml/2006/main" name="VVSG_Presentatie_v2">
  <a:themeElements>
    <a:clrScheme name="VVSG">
      <a:dk1>
        <a:srgbClr val="666666"/>
      </a:dk1>
      <a:lt1>
        <a:sysClr val="window" lastClr="FFFFFF"/>
      </a:lt1>
      <a:dk2>
        <a:srgbClr val="666666"/>
      </a:dk2>
      <a:lt2>
        <a:srgbClr val="FFFFFF"/>
      </a:lt2>
      <a:accent1>
        <a:srgbClr val="773388"/>
      </a:accent1>
      <a:accent2>
        <a:srgbClr val="CCDD11"/>
      </a:accent2>
      <a:accent3>
        <a:srgbClr val="CC0077"/>
      </a:accent3>
      <a:accent4>
        <a:srgbClr val="FFFFFF"/>
      </a:accent4>
      <a:accent5>
        <a:srgbClr val="AAAA99"/>
      </a:accent5>
      <a:accent6>
        <a:srgbClr val="EE3311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Pimcore xmlns="f4c33501-7914-4a2f-96dc-3400ca8d47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6B4750A2B2A34F971457B64A199F67" ma:contentTypeVersion="3" ma:contentTypeDescription="Een nieuw document maken." ma:contentTypeScope="" ma:versionID="df1107479250b8773741e5095fbd76b7">
  <xsd:schema xmlns:xsd="http://www.w3.org/2001/XMLSchema" xmlns:xs="http://www.w3.org/2001/XMLSchema" xmlns:p="http://schemas.microsoft.com/office/2006/metadata/properties" xmlns:ns1="http://schemas.microsoft.com/sharepoint/v3" xmlns:ns2="f4c33501-7914-4a2f-96dc-3400ca8d4716" targetNamespace="http://schemas.microsoft.com/office/2006/metadata/properties" ma:root="true" ma:fieldsID="4206ecb88d3ea081d5462eda5002f78d" ns1:_="" ns2:_="">
    <xsd:import namespace="http://schemas.microsoft.com/sharepoint/v3"/>
    <xsd:import namespace="f4c33501-7914-4a2f-96dc-3400ca8d47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imco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33501-7914-4a2f-96dc-3400ca8d4716" elementFormDefault="qualified">
    <xsd:import namespace="http://schemas.microsoft.com/office/2006/documentManagement/types"/>
    <xsd:import namespace="http://schemas.microsoft.com/office/infopath/2007/PartnerControls"/>
    <xsd:element name="Pimcore" ma:index="10" nillable="true" ma:displayName="Pimcore" ma:internalName="Pimcor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5FC8C6-5331-4B32-B84B-A3F03E2C651D}">
  <ds:schemaRefs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f4c33501-7914-4a2f-96dc-3400ca8d4716"/>
  </ds:schemaRefs>
</ds:datastoreItem>
</file>

<file path=customXml/itemProps2.xml><?xml version="1.0" encoding="utf-8"?>
<ds:datastoreItem xmlns:ds="http://schemas.openxmlformats.org/officeDocument/2006/customXml" ds:itemID="{746BF3E5-A92B-4288-97D4-CFB5285CBF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BE2A60-0408-45D0-937F-CEE6F2F10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c33501-7914-4a2f-96dc-3400ca8d4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VVSG_Presentatie</Template>
  <TotalTime>5274</TotalTime>
  <Words>904</Words>
  <Application>Microsoft Office PowerPoint</Application>
  <PresentationFormat>Diavoorstelling (4:3)</PresentationFormat>
  <Paragraphs>172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VVSG_Presentatie_v2</vt:lpstr>
      <vt:lpstr>Actualisatie Code infrastructuur – en nutswerken langs gemeentewegen:  De nieuwe code is gearriveerd</vt:lpstr>
      <vt:lpstr>Agenda</vt:lpstr>
      <vt:lpstr>Waarom een Code in 2001 ?</vt:lpstr>
      <vt:lpstr>Waarom een update?</vt:lpstr>
      <vt:lpstr>Hoe kwam de nieuwe code tot stand?</vt:lpstr>
      <vt:lpstr>De nieuwe code biedt oplossingen</vt:lpstr>
      <vt:lpstr> Inhoud nieuwe Code Kort overzicht hoofdlijnen </vt:lpstr>
      <vt:lpstr> Inhoud nieuwe Code Kort overzicht hoofdlijnen </vt:lpstr>
      <vt:lpstr> Inhoud nieuwe Code Kort overzicht hoofdlijnen </vt:lpstr>
      <vt:lpstr>Code infrastructuur – en nutswerken langs gemeentewegen - structuur</vt:lpstr>
      <vt:lpstr>Inwerkingtreding 1.1.2018</vt:lpstr>
      <vt:lpstr>Overzicht leden schrijfgroep </vt:lpstr>
      <vt:lpstr>PowerPoint-presentatie</vt:lpstr>
      <vt:lpstr>Dank voor uw aandacht </vt:lpstr>
    </vt:vector>
  </TitlesOfParts>
  <Company>VVSG vzw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</dc:title>
  <dc:creator>Claeys Christophe</dc:creator>
  <cp:lastModifiedBy>Claeys Christophe</cp:lastModifiedBy>
  <cp:revision>438</cp:revision>
  <dcterms:created xsi:type="dcterms:W3CDTF">2014-08-26T13:37:27Z</dcterms:created>
  <dcterms:modified xsi:type="dcterms:W3CDTF">2019-01-16T09:53:47Z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0x0101007F6B4750A2B2A34F971457B64A199F67</vt:lpwstr>
  </property>
  <property fmtid="{D5CDD505-2E9C-101B-9397-08002B2CF9AE}" pid="3" name="_dlc_DocIdItemGuid">
    <vt:lpwstr>f833665e-9ad4-4565-8695-9c6b4204e23d</vt:lpwstr>
  </property>
</Properties>
</file>