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8"/>
  </p:notesMasterIdLst>
  <p:sldIdLst>
    <p:sldId id="374" r:id="rId5"/>
    <p:sldId id="375" r:id="rId6"/>
    <p:sldId id="376" r:id="rId7"/>
    <p:sldId id="377" r:id="rId8"/>
    <p:sldId id="414" r:id="rId9"/>
    <p:sldId id="413" r:id="rId10"/>
    <p:sldId id="379" r:id="rId11"/>
    <p:sldId id="415" r:id="rId12"/>
    <p:sldId id="352" r:id="rId13"/>
    <p:sldId id="416" r:id="rId14"/>
    <p:sldId id="412" r:id="rId15"/>
    <p:sldId id="386" r:id="rId16"/>
    <p:sldId id="421" r:id="rId17"/>
    <p:sldId id="387" r:id="rId18"/>
    <p:sldId id="419" r:id="rId19"/>
    <p:sldId id="384" r:id="rId20"/>
    <p:sldId id="366" r:id="rId21"/>
    <p:sldId id="418" r:id="rId22"/>
    <p:sldId id="299" r:id="rId23"/>
    <p:sldId id="300" r:id="rId24"/>
    <p:sldId id="385" r:id="rId25"/>
    <p:sldId id="370" r:id="rId26"/>
    <p:sldId id="388" r:id="rId27"/>
    <p:sldId id="360" r:id="rId28"/>
    <p:sldId id="364" r:id="rId29"/>
    <p:sldId id="399" r:id="rId30"/>
    <p:sldId id="400" r:id="rId31"/>
    <p:sldId id="389" r:id="rId32"/>
    <p:sldId id="363" r:id="rId33"/>
    <p:sldId id="402" r:id="rId34"/>
    <p:sldId id="284" r:id="rId35"/>
    <p:sldId id="308" r:id="rId36"/>
    <p:sldId id="333" r:id="rId37"/>
    <p:sldId id="311" r:id="rId38"/>
    <p:sldId id="371" r:id="rId39"/>
    <p:sldId id="396" r:id="rId40"/>
    <p:sldId id="292" r:id="rId41"/>
    <p:sldId id="420" r:id="rId42"/>
    <p:sldId id="406" r:id="rId43"/>
    <p:sldId id="361" r:id="rId44"/>
    <p:sldId id="331" r:id="rId45"/>
    <p:sldId id="359" r:id="rId46"/>
    <p:sldId id="320" r:id="rId47"/>
    <p:sldId id="357" r:id="rId48"/>
    <p:sldId id="330" r:id="rId49"/>
    <p:sldId id="356" r:id="rId50"/>
    <p:sldId id="372" r:id="rId51"/>
    <p:sldId id="407" r:id="rId52"/>
    <p:sldId id="322" r:id="rId53"/>
    <p:sldId id="323" r:id="rId54"/>
    <p:sldId id="383" r:id="rId55"/>
    <p:sldId id="373" r:id="rId56"/>
    <p:sldId id="289" r:id="rId5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eys Christophe" initials="CC" lastIdx="38" clrIdx="0">
    <p:extLst/>
  </p:cmAuthor>
  <p:cmAuthor id="2" name="Verbanck Steven" initials="VS" lastIdx="1" clrIdx="1">
    <p:extLst>
      <p:ext uri="{19B8F6BF-5375-455C-9EA6-DF929625EA0E}">
        <p15:presenceInfo xmlns:p15="http://schemas.microsoft.com/office/powerpoint/2012/main" userId="S-1-5-21-825651677-1260462564-317593308-1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707" autoAdjust="0"/>
  </p:normalViewPr>
  <p:slideViewPr>
    <p:cSldViewPr>
      <p:cViewPr varScale="1">
        <p:scale>
          <a:sx n="68" d="100"/>
          <a:sy n="68" d="100"/>
        </p:scale>
        <p:origin x="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26T10:05:20.661" idx="1">
    <p:pos x="3499" y="2613"/>
    <p:text>Van Dam aan of van elkaar?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6805F-2861-4242-B1B9-7DCD15B5E7CC}" type="datetimeFigureOut">
              <a:rPr lang="nl-NL" smtClean="0"/>
              <a:pPr/>
              <a:t>16-1-2019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52312-7486-4C34-B2E6-A94A589381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15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2312-7486-4C34-B2E6-A94A5893810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091123VVSG225.jpg"/>
          <p:cNvPicPr>
            <a:picLocks noChangeAspect="1"/>
          </p:cNvPicPr>
          <p:nvPr userDrawn="1"/>
        </p:nvPicPr>
        <p:blipFill>
          <a:blip r:embed="rId2" cstate="print"/>
          <a:srcRect l="18920" r="22972"/>
          <a:stretch>
            <a:fillRect/>
          </a:stretch>
        </p:blipFill>
        <p:spPr>
          <a:xfrm>
            <a:off x="0" y="2714621"/>
            <a:ext cx="3071802" cy="3500462"/>
          </a:xfrm>
          <a:prstGeom prst="rect">
            <a:avLst/>
          </a:prstGeom>
        </p:spPr>
      </p:pic>
      <p:pic>
        <p:nvPicPr>
          <p:cNvPr id="6" name="Afbeelding 5" descr="VVSG_op_ppt_titelslide.png"/>
          <p:cNvPicPr>
            <a:picLocks noChangeAspect="1"/>
          </p:cNvPicPr>
          <p:nvPr/>
        </p:nvPicPr>
        <p:blipFill>
          <a:blip r:embed="rId3" cstate="print"/>
          <a:srcRect l="33594" b="2000"/>
          <a:stretch>
            <a:fillRect/>
          </a:stretch>
        </p:blipFill>
        <p:spPr>
          <a:xfrm>
            <a:off x="3071802" y="2714620"/>
            <a:ext cx="6072198" cy="350046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3316284" y="2890836"/>
            <a:ext cx="5381640" cy="2332044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3316284" y="5402268"/>
            <a:ext cx="5381640" cy="53816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2" name="Afbeelding 11" descr="VVSG_l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357422" y="2714620"/>
            <a:ext cx="714380" cy="3500462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EF1E3A5F-F907-472F-9306-07E4A9CDEE90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21230DDB-8D60-4ED4-A285-BD222AB8900F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022864"/>
          </a:xfrm>
        </p:spPr>
        <p:txBody>
          <a:bodyPr lIns="0" tIns="0" rIns="0" bIns="0"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091123VVSG064.jpg"/>
          <p:cNvPicPr>
            <a:picLocks noChangeAspect="1"/>
          </p:cNvPicPr>
          <p:nvPr userDrawn="1"/>
        </p:nvPicPr>
        <p:blipFill>
          <a:blip r:embed="rId2" cstate="print"/>
          <a:srcRect l="18017" t="8108" r="22524" b="2703"/>
          <a:stretch>
            <a:fillRect/>
          </a:stretch>
        </p:blipFill>
        <p:spPr>
          <a:xfrm>
            <a:off x="428596" y="3429000"/>
            <a:ext cx="2357454" cy="2357454"/>
          </a:xfrm>
          <a:prstGeom prst="rect">
            <a:avLst/>
          </a:prstGeom>
        </p:spPr>
      </p:pic>
      <p:pic>
        <p:nvPicPr>
          <p:cNvPr id="27" name="Afbeelding 26" descr="091123VVSG308.jpg"/>
          <p:cNvPicPr>
            <a:picLocks noChangeAspect="1"/>
          </p:cNvPicPr>
          <p:nvPr userDrawn="1"/>
        </p:nvPicPr>
        <p:blipFill>
          <a:blip r:embed="rId3" cstate="print"/>
          <a:srcRect l="29297" r="26260"/>
          <a:stretch>
            <a:fillRect/>
          </a:stretch>
        </p:blipFill>
        <p:spPr>
          <a:xfrm>
            <a:off x="7572396" y="3429000"/>
            <a:ext cx="1571604" cy="2357454"/>
          </a:xfrm>
          <a:prstGeom prst="rect">
            <a:avLst/>
          </a:prstGeom>
        </p:spPr>
      </p:pic>
      <p:pic>
        <p:nvPicPr>
          <p:cNvPr id="26" name="Afbeelding 25" descr="091029Lommel328.jpg"/>
          <p:cNvPicPr>
            <a:picLocks noChangeAspect="1"/>
          </p:cNvPicPr>
          <p:nvPr userDrawn="1"/>
        </p:nvPicPr>
        <p:blipFill>
          <a:blip r:embed="rId4" cstate="print"/>
          <a:srcRect l="43011" t="19531" r="26398" b="14631"/>
          <a:stretch>
            <a:fillRect/>
          </a:stretch>
        </p:blipFill>
        <p:spPr>
          <a:xfrm>
            <a:off x="0" y="1071546"/>
            <a:ext cx="1643010" cy="2357454"/>
          </a:xfrm>
          <a:prstGeom prst="rect">
            <a:avLst/>
          </a:prstGeom>
        </p:spPr>
      </p:pic>
      <p:pic>
        <p:nvPicPr>
          <p:cNvPr id="25" name="Afbeelding 24" descr="091029Lommel157.jpg"/>
          <p:cNvPicPr>
            <a:picLocks noChangeAspect="1"/>
          </p:cNvPicPr>
          <p:nvPr userDrawn="1"/>
        </p:nvPicPr>
        <p:blipFill>
          <a:blip r:embed="rId5" cstate="print"/>
          <a:srcRect l="14141" r="17172"/>
          <a:stretch>
            <a:fillRect/>
          </a:stretch>
        </p:blipFill>
        <p:spPr>
          <a:xfrm>
            <a:off x="2786050" y="1071546"/>
            <a:ext cx="2428892" cy="2357454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1643042" y="1071546"/>
            <a:ext cx="1143008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VVSG_lo_RGB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51474" y="2422524"/>
            <a:ext cx="792162" cy="792162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1214414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 userDrawn="1"/>
        </p:nvSpPr>
        <p:spPr>
          <a:xfrm>
            <a:off x="5214942" y="1071546"/>
            <a:ext cx="1143008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 userDrawn="1"/>
        </p:nvSpPr>
        <p:spPr>
          <a:xfrm>
            <a:off x="4786314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0" y="4572008"/>
            <a:ext cx="428596" cy="1214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 userDrawn="1"/>
        </p:nvSpPr>
        <p:spPr>
          <a:xfrm>
            <a:off x="428596" y="4572008"/>
            <a:ext cx="428596" cy="12144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2786050" y="4572008"/>
            <a:ext cx="1143008" cy="12144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6357950" y="3429000"/>
            <a:ext cx="1214446" cy="1214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7572396" y="3429000"/>
            <a:ext cx="428628" cy="1214446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6896" y="6299208"/>
            <a:ext cx="5561028" cy="358775"/>
          </a:xfrm>
        </p:spPr>
        <p:txBody>
          <a:bodyPr lIns="0" tIns="0" rIns="0" bIns="0"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36896" y="5761044"/>
            <a:ext cx="5561028" cy="53816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7" name="Afbeelding 6" descr="091029Lommel058.jpg"/>
          <p:cNvPicPr>
            <a:picLocks noChangeAspect="1"/>
          </p:cNvPicPr>
          <p:nvPr userDrawn="1"/>
        </p:nvPicPr>
        <p:blipFill>
          <a:blip r:embed="rId7" cstate="print"/>
          <a:srcRect l="24000" r="7999" b="999"/>
          <a:stretch>
            <a:fillRect/>
          </a:stretch>
        </p:blipFill>
        <p:spPr>
          <a:xfrm>
            <a:off x="3929058" y="3429000"/>
            <a:ext cx="2428892" cy="2357454"/>
          </a:xfrm>
          <a:prstGeom prst="rect">
            <a:avLst/>
          </a:prstGeom>
        </p:spPr>
      </p:pic>
      <p:pic>
        <p:nvPicPr>
          <p:cNvPr id="8" name="Afbeelding 7" descr="091029Lommel346-79.jpg"/>
          <p:cNvPicPr>
            <a:picLocks noChangeAspect="1"/>
          </p:cNvPicPr>
          <p:nvPr userDrawn="1"/>
        </p:nvPicPr>
        <p:blipFill>
          <a:blip r:embed="rId8" cstate="print"/>
          <a:srcRect l="26000" t="999" r="7999"/>
          <a:stretch>
            <a:fillRect/>
          </a:stretch>
        </p:blipFill>
        <p:spPr>
          <a:xfrm>
            <a:off x="6357950" y="1071546"/>
            <a:ext cx="2357454" cy="2357454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8715404" y="1071546"/>
            <a:ext cx="428596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8286776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1388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6" name="Afbeelding 25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2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1EEC0142-04F5-4604-8151-FA45EBCA0EB8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16" name="Afbeelding 15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7" name="Rechthoek 16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6345"/>
            <a:ext cx="3935412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3284"/>
            <a:ext cx="3935412" cy="4125923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1388" y="1276345"/>
            <a:ext cx="3935412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1388" y="2173284"/>
            <a:ext cx="3935412" cy="412592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8" name="Afbeelding 2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9" name="Rechthoek 28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D03F62BA-3950-4E61-A1F4-D28C34C5BD3C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18" name="Afbeelding 1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234E70E7-BFC2-40A5-96EB-704F61027355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4" name="Tekstvak 23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BAB758C5-4ED2-4BE1-84D5-82958B051171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091123VVSG092-2.jpg"/>
          <p:cNvPicPr>
            <a:picLocks noChangeAspect="1"/>
          </p:cNvPicPr>
          <p:nvPr userDrawn="1"/>
        </p:nvPicPr>
        <p:blipFill>
          <a:blip r:embed="rId2" cstate="print"/>
          <a:srcRect l="18930" t="4749" r="29662" b="14008"/>
          <a:stretch>
            <a:fillRect/>
          </a:stretch>
        </p:blipFill>
        <p:spPr>
          <a:xfrm>
            <a:off x="0" y="2357431"/>
            <a:ext cx="2000232" cy="212528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9344" y="2711448"/>
            <a:ext cx="6099192" cy="358776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419344" y="2352672"/>
            <a:ext cx="6099193" cy="35877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30" name="Afbeelding 29" descr="VVSG_l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3DF153C5-61F7-4227-A489-044027752828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15" name="Afbeelding 14" descr="VVSG_l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7" name="Tekstvak 16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-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928662" y="2357430"/>
            <a:ext cx="1071570" cy="428628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928662" y="1928802"/>
            <a:ext cx="1071570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091029Lommel228.jpg"/>
          <p:cNvPicPr>
            <a:picLocks noChangeAspect="1"/>
          </p:cNvPicPr>
          <p:nvPr userDrawn="1"/>
        </p:nvPicPr>
        <p:blipFill>
          <a:blip r:embed="rId2" cstate="print"/>
          <a:srcRect l="36751" r="26496"/>
          <a:stretch>
            <a:fillRect/>
          </a:stretch>
        </p:blipFill>
        <p:spPr>
          <a:xfrm>
            <a:off x="0" y="642142"/>
            <a:ext cx="3071802" cy="5573716"/>
          </a:xfrm>
          <a:prstGeom prst="rect">
            <a:avLst/>
          </a:prstGeom>
        </p:spPr>
      </p:pic>
      <p:pic>
        <p:nvPicPr>
          <p:cNvPr id="5" name="Afbeelding 4" descr="VVSG_op_ppt_dankslide.png"/>
          <p:cNvPicPr>
            <a:picLocks noChangeAspect="1"/>
          </p:cNvPicPr>
          <p:nvPr/>
        </p:nvPicPr>
        <p:blipFill>
          <a:blip r:embed="rId3" cstate="print"/>
          <a:srcRect l="33594" b="1267"/>
          <a:stretch>
            <a:fillRect/>
          </a:stretch>
        </p:blipFill>
        <p:spPr>
          <a:xfrm>
            <a:off x="3071802" y="649800"/>
            <a:ext cx="6072198" cy="55652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5060" y="2532060"/>
            <a:ext cx="5202252" cy="2511432"/>
          </a:xfrm>
        </p:spPr>
        <p:txBody>
          <a:bodyPr lIns="0" tIns="0" rIns="0" bIns="0" anchor="b"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675060" y="5222880"/>
            <a:ext cx="5202252" cy="53816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2357422" y="642918"/>
            <a:ext cx="714380" cy="5572164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6076" y="379404"/>
            <a:ext cx="8251848" cy="10763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6076" y="1635120"/>
            <a:ext cx="8251848" cy="4484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46157C51-EEC9-4299-91C2-E35EFC547135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4000" y="6534873"/>
            <a:ext cx="459759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3"/>
            <a:ext cx="39600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 dirty="0"/>
              <a:t> -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be/imgres?imgurl=http://www.somabedrijfsopleidingen.nl/Opleidingen/PublishingImages/Kabelwerksverkleind.jpg&amp;imgrefurl=http://www.somabedrijfsopleidingen.nl/Opleidingen/Pages/Voormankabelwerken(5651).aspx&amp;usg=__ckjI59HvjDYBOl6Gw6t2mv6tW9M=&amp;h=964&amp;w=640&amp;sz=191&amp;hl=nl&amp;start=2&amp;zoom=1&amp;tbnid=Bi93b_3XKFqlzM:&amp;tbnh=148&amp;tbnw=98&amp;ei=MqK3TsD3M8jwsgbtoaC8Aw&amp;prev=/search?q=kabelwerken&amp;um=1&amp;hl=nl&amp;sa=N&amp;tbm=isch&amp;um=1&amp;itbs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imgres?imgurl=http://www.somabedrijfsopleidingen.nl/Opleidingen/PublishingImages/Kabelwerksverkleind.jpg&amp;imgrefurl=http://www.somabedrijfsopleidingen.nl/Opleidingen/Pages/Voormankabelwerken(5651).aspx&amp;usg=__ckjI59HvjDYBOl6Gw6t2mv6tW9M=&amp;h=964&amp;w=640&amp;sz=191&amp;hl=nl&amp;start=2&amp;zoom=1&amp;tbnid=Bi93b_3XKFqlzM:&amp;tbnh=148&amp;tbnw=98&amp;ei=MqK3TsD3M8jwsgbtoaC8Aw&amp;prev=/search?q=kabelwerken&amp;um=1&amp;hl=nl&amp;sa=N&amp;tbm=isch&amp;um=1&amp;itbs=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verbanck@vvsg.be" TargetMode="External"/><Relationship Id="rId2" Type="http://schemas.openxmlformats.org/officeDocument/2006/relationships/hyperlink" Target="mailto:christophe.claeys@vvsg.be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16284" y="2890836"/>
            <a:ext cx="5648204" cy="2332044"/>
          </a:xfrm>
        </p:spPr>
        <p:txBody>
          <a:bodyPr>
            <a:normAutofit fontScale="90000"/>
          </a:bodyPr>
          <a:lstStyle/>
          <a:p>
            <a:r>
              <a:rPr lang="nl-NL" dirty="0"/>
              <a:t>Actualisatie Code infrastructuur – en nutswerken langs gemeentewegen: </a:t>
            </a:r>
            <a:br>
              <a:rPr lang="nl-NL" dirty="0"/>
            </a:br>
            <a:r>
              <a:rPr lang="nl-NL" dirty="0"/>
              <a:t>De nieuwe code is gearriveerd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Regionale Overlegtafel openbaar domein </a:t>
            </a:r>
          </a:p>
          <a:p>
            <a:r>
              <a:rPr lang="nl-NL" dirty="0"/>
              <a:t>Christophe Claeys – stafmedewerker VVSG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7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/>
              <a:t>Zijn er vragen?</a:t>
            </a:r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r>
              <a:rPr lang="nl-BE" sz="3200" b="1" dirty="0"/>
              <a:t>(09u50)</a:t>
            </a:r>
          </a:p>
          <a:p>
            <a:pPr marL="0" indent="0">
              <a:buNone/>
            </a:pPr>
            <a:endParaRPr lang="nl-BE" sz="3200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10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04248" y="5229201"/>
            <a:ext cx="1893676" cy="1428784"/>
          </a:xfrm>
        </p:spPr>
        <p:txBody>
          <a:bodyPr/>
          <a:lstStyle/>
          <a:p>
            <a:pPr algn="r"/>
            <a:fld id="{799B4687-380C-4496-B423-41EDDBCFBA6A}" type="datetime11">
              <a:rPr lang="nl-NL" smtClean="0"/>
              <a:t>10:53:59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64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Kennismaking</a:t>
            </a:r>
            <a:r>
              <a:rPr lang="en-GB" dirty="0"/>
              <a:t> met de </a:t>
            </a:r>
            <a:r>
              <a:rPr lang="en-GB" dirty="0" err="1"/>
              <a:t>nieuwe</a:t>
            </a:r>
            <a:r>
              <a:rPr lang="en-GB" dirty="0"/>
              <a:t> 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980728"/>
            <a:ext cx="8251848" cy="5400600"/>
          </a:xfrm>
        </p:spPr>
        <p:txBody>
          <a:bodyPr>
            <a:noAutofit/>
          </a:bodyPr>
          <a:lstStyle/>
          <a:p>
            <a:pPr marL="514350" indent="-457200"/>
            <a:r>
              <a:rPr lang="nl-BE" sz="2000" dirty="0"/>
              <a:t>Wat is nieuw? Welke oplossingen biedt de nieuwe code inzake uw vragen en bezorgdheden gemeld begin 2014 in grote werkgroep </a:t>
            </a:r>
            <a:br>
              <a:rPr lang="nl-BE" sz="2000" dirty="0">
                <a:solidFill>
                  <a:srgbClr val="00B050"/>
                </a:solidFill>
              </a:rPr>
            </a:br>
            <a:endParaRPr lang="nl-BE" sz="2000" dirty="0">
              <a:solidFill>
                <a:srgbClr val="00B050"/>
              </a:solidFill>
            </a:endParaRPr>
          </a:p>
          <a:p>
            <a:pPr lvl="2"/>
            <a:r>
              <a:rPr lang="nl-BE" sz="1400" i="1" dirty="0"/>
              <a:t>Vraag naar meer communicatie rond hinder werken </a:t>
            </a:r>
          </a:p>
          <a:p>
            <a:pPr lvl="2"/>
            <a:r>
              <a:rPr lang="nl-BE" sz="1400" i="1" dirty="0"/>
              <a:t>Vraag naar duurzaam beheer openbaar domein &amp; nutsinfrastructuur</a:t>
            </a:r>
          </a:p>
          <a:p>
            <a:pPr lvl="2"/>
            <a:r>
              <a:rPr lang="nl-BE" sz="1400" i="1" dirty="0"/>
              <a:t>Vraag naar meer synergie &amp; coördinatie bij (nuts)werken bv ook voor </a:t>
            </a:r>
            <a:r>
              <a:rPr lang="nl-BE" sz="1400" i="1" dirty="0" err="1"/>
              <a:t>overkoppelingen</a:t>
            </a:r>
            <a:r>
              <a:rPr lang="nl-BE" sz="1400" i="1" dirty="0"/>
              <a:t> in serie &amp; bij verkavelingen </a:t>
            </a:r>
          </a:p>
          <a:p>
            <a:pPr lvl="2"/>
            <a:r>
              <a:rPr lang="nl-BE" sz="1400" i="1" dirty="0"/>
              <a:t>Vraag naar efficiënter indienen &amp; afhandelen van dossiers</a:t>
            </a:r>
          </a:p>
          <a:p>
            <a:pPr lvl="2"/>
            <a:r>
              <a:rPr lang="nl-BE" sz="1400" i="1" dirty="0"/>
              <a:t>Vraag inzake verzekering realisatie nieuwe klantaansluitingen </a:t>
            </a:r>
          </a:p>
          <a:p>
            <a:pPr lvl="2"/>
            <a:r>
              <a:rPr lang="nl-BE" sz="1400" i="1" dirty="0"/>
              <a:t>Vraag naar meer respect voor de code : handhaving</a:t>
            </a:r>
          </a:p>
          <a:p>
            <a:pPr lvl="2"/>
            <a:r>
              <a:rPr lang="nl-BE" sz="1400" i="1" dirty="0"/>
              <a:t>Vraag naar meer info uitwisseling </a:t>
            </a:r>
            <a:r>
              <a:rPr lang="nl-BE" sz="1400" i="1" dirty="0" err="1"/>
              <a:t>meerjaarplanning</a:t>
            </a:r>
            <a:r>
              <a:rPr lang="nl-BE" sz="1400" i="1" dirty="0"/>
              <a:t>, jaarplanning voor coördinatie </a:t>
            </a:r>
          </a:p>
          <a:p>
            <a:pPr lvl="2"/>
            <a:r>
              <a:rPr lang="nl-BE" sz="1400" i="1" dirty="0"/>
              <a:t>Vraag naar betere info inzake uitvoering werken: start &amp; einde, wanneer welk werk</a:t>
            </a:r>
          </a:p>
          <a:p>
            <a:pPr lvl="2"/>
            <a:r>
              <a:rPr lang="nl-BE" sz="1400" i="1" dirty="0"/>
              <a:t>Vraag naar info rond puntwerken</a:t>
            </a:r>
          </a:p>
          <a:p>
            <a:pPr lvl="2"/>
            <a:r>
              <a:rPr lang="nl-BE" sz="1400" i="1" dirty="0"/>
              <a:t>Vraag naar signalisatie met minder hinder als uitgangspunt &amp; aandacht zwakke weggebruiker</a:t>
            </a:r>
          </a:p>
          <a:p>
            <a:pPr lvl="2"/>
            <a:r>
              <a:rPr lang="nl-BE" sz="1400" i="1" dirty="0"/>
              <a:t>Vraag naar beter herstel </a:t>
            </a:r>
          </a:p>
          <a:p>
            <a:pPr lvl="2"/>
            <a:r>
              <a:rPr lang="nl-BE" sz="1400" i="1" dirty="0"/>
              <a:t>Vraag naar oplossing definitief buiten dienst gestelde leidingen </a:t>
            </a:r>
          </a:p>
          <a:p>
            <a:pPr lvl="2"/>
            <a:r>
              <a:rPr lang="nl-BE" sz="1400" i="1" dirty="0"/>
              <a:t>Vraag naar betere klachtenbehandeling</a:t>
            </a:r>
            <a:br>
              <a:rPr lang="nl-BE" sz="1400" i="1" dirty="0">
                <a:solidFill>
                  <a:srgbClr val="00B050"/>
                </a:solidFill>
              </a:rPr>
            </a:br>
            <a:endParaRPr lang="nl-BE" sz="1600" i="1" dirty="0">
              <a:solidFill>
                <a:srgbClr val="92D050"/>
              </a:solidFill>
            </a:endParaRPr>
          </a:p>
          <a:p>
            <a:r>
              <a:rPr lang="nl-BE" sz="2000" dirty="0"/>
              <a:t>Na elke afdeling even tijd voor vragen</a:t>
            </a: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11</a:t>
            </a:fld>
            <a:r>
              <a:rPr lang="nl-NL" dirty="0"/>
              <a:t> -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18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Code infrastructuur – en nutswerken langs gemeentewegen - structuur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342900">
              <a:defRPr/>
            </a:pPr>
            <a:r>
              <a:rPr lang="nl-BE" dirty="0"/>
              <a:t>Afdeling 1 – algemene bepalingen </a:t>
            </a:r>
          </a:p>
          <a:p>
            <a:pPr lvl="1" indent="-342900">
              <a:defRPr/>
            </a:pPr>
            <a:r>
              <a:rPr lang="nl-BE" dirty="0"/>
              <a:t>Afdeling 2 – planning, coördinatie en studie van de werken</a:t>
            </a:r>
          </a:p>
          <a:p>
            <a:pPr lvl="1" indent="-342900">
              <a:defRPr/>
            </a:pPr>
            <a:r>
              <a:rPr lang="nl-BE" dirty="0"/>
              <a:t>Afdeling 3 - Vraag voor werken, algemene toelating voor werken en melding van werken </a:t>
            </a:r>
          </a:p>
          <a:p>
            <a:pPr lvl="1" indent="-342900">
              <a:defRPr/>
            </a:pPr>
            <a:r>
              <a:rPr lang="nl-BE" dirty="0"/>
              <a:t>Afdeling 4 – Begin en uitvoering van de werken</a:t>
            </a:r>
          </a:p>
          <a:p>
            <a:pPr lvl="1" indent="-342900">
              <a:defRPr/>
            </a:pPr>
            <a:r>
              <a:rPr lang="nl-BE" dirty="0"/>
              <a:t>Afdeling 5 – Einde van de werken </a:t>
            </a:r>
          </a:p>
          <a:p>
            <a:pPr lvl="1" indent="-342900">
              <a:defRPr/>
            </a:pPr>
            <a:r>
              <a:rPr lang="nl-BE" dirty="0"/>
              <a:t>Afdeling 6 – Klachtenbehandeling </a:t>
            </a:r>
          </a:p>
          <a:p>
            <a:pPr lvl="1" indent="-342900">
              <a:defRPr/>
            </a:pPr>
            <a:r>
              <a:rPr lang="nl-BE" dirty="0"/>
              <a:t>Afdeling 7 – Overgangsbepalingen </a:t>
            </a:r>
          </a:p>
          <a:p>
            <a:pPr lvl="1" indent="-342900">
              <a:defRPr/>
            </a:pPr>
            <a:r>
              <a:rPr lang="nl-BE" dirty="0"/>
              <a:t>Afdeling 8 - Definities</a:t>
            </a:r>
          </a:p>
          <a:p>
            <a:pPr lvl="1" indent="-342900">
              <a:defRPr/>
            </a:pPr>
            <a:r>
              <a:rPr lang="nl-BE" dirty="0"/>
              <a:t>Bijlage met relevante wetgeving - Leidraden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12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39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Vraag naar meer &amp; betere communicatie </a:t>
            </a:r>
            <a:br>
              <a:rPr lang="nl-BE" dirty="0"/>
            </a:br>
            <a:r>
              <a:rPr lang="nl-BE" dirty="0"/>
              <a:t>met de gemeente en met de inwoners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768" y="3185366"/>
            <a:ext cx="8374156" cy="34005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000" b="1" dirty="0"/>
              <a:t>Minder Hinder door </a:t>
            </a:r>
            <a:r>
              <a:rPr lang="en-GB" sz="4000" b="1" dirty="0" err="1"/>
              <a:t>meer</a:t>
            </a:r>
            <a:r>
              <a:rPr lang="en-GB" sz="4000" b="1" dirty="0"/>
              <a:t> </a:t>
            </a:r>
            <a:r>
              <a:rPr lang="en-GB" sz="4000" b="1" dirty="0" err="1"/>
              <a:t>communicatie</a:t>
            </a:r>
            <a:endParaRPr lang="en-GB" sz="4000" b="1" i="1" dirty="0">
              <a:solidFill>
                <a:srgbClr val="FF0000"/>
              </a:solidFill>
            </a:endParaRPr>
          </a:p>
          <a:p>
            <a:pPr lvl="0"/>
            <a:r>
              <a:rPr lang="nl-NL" sz="3400" dirty="0"/>
              <a:t>Nu ook contactpersoon </a:t>
            </a:r>
            <a:r>
              <a:rPr lang="nl-NL" sz="3300" dirty="0"/>
              <a:t>puntwerken, naast contactpersoon grote werken (afdeling 1)</a:t>
            </a:r>
            <a:endParaRPr lang="en-GB" sz="3300" dirty="0"/>
          </a:p>
          <a:p>
            <a:pPr lvl="0"/>
            <a:r>
              <a:rPr lang="nl-NL" sz="3400" dirty="0"/>
              <a:t>Nu garantie </a:t>
            </a:r>
            <a:r>
              <a:rPr lang="nl-NL" sz="3300" dirty="0"/>
              <a:t>één contact bij werken in synergie (afdeling 2)</a:t>
            </a:r>
          </a:p>
          <a:p>
            <a:r>
              <a:rPr lang="nl-NL" sz="3300" dirty="0"/>
              <a:t>Meer info inhoud vraag grote &amp; kleine werken naar stad en gemeente </a:t>
            </a:r>
            <a:br>
              <a:rPr lang="nl-NL" sz="3300" dirty="0"/>
            </a:br>
            <a:r>
              <a:rPr lang="nl-NL" sz="3300" dirty="0"/>
              <a:t>met analyse hinder en met gebruik GRB gegevens (afdeling 3)</a:t>
            </a:r>
            <a:endParaRPr lang="en-GB" sz="3300" dirty="0"/>
          </a:p>
          <a:p>
            <a:pPr lvl="0"/>
            <a:r>
              <a:rPr lang="nl-NL" sz="3400" dirty="0"/>
              <a:t>Nu ook </a:t>
            </a:r>
            <a:r>
              <a:rPr lang="nl-NL" sz="3300" dirty="0"/>
              <a:t>melding puntwerken en dringende werken aan stad en gemeente </a:t>
            </a:r>
            <a:br>
              <a:rPr lang="nl-NL" sz="3300" dirty="0"/>
            </a:br>
            <a:r>
              <a:rPr lang="nl-NL" sz="3300" dirty="0"/>
              <a:t>ten laatste 1 werkdag na start of bij de start indien systeem in real time (afdeling 4) </a:t>
            </a:r>
          </a:p>
          <a:p>
            <a:pPr lvl="0"/>
            <a:r>
              <a:rPr lang="nl-NL" sz="3400" dirty="0"/>
              <a:t>Nu meer uitgewerkt melding start werken 5 dagen vooraf, ook aan andere diensten (nooddiensten, </a:t>
            </a:r>
            <a:r>
              <a:rPr lang="nl-NL" sz="3400" dirty="0" err="1"/>
              <a:t>afvalophaling</a:t>
            </a:r>
            <a:r>
              <a:rPr lang="nl-NL" sz="3400" dirty="0"/>
              <a:t>, openbaar vervoer, …) indien relevant (afdeling 4)</a:t>
            </a:r>
          </a:p>
          <a:p>
            <a:r>
              <a:rPr lang="nl-NL" sz="3400" dirty="0"/>
              <a:t>Nu ook communicatiebord puntwerken en bussen van kaart met info bij puntwerken zodat burgers beter geïnformeerd </a:t>
            </a:r>
            <a:r>
              <a:rPr lang="nl-NL" sz="3300" dirty="0"/>
              <a:t>(afdeling 4)</a:t>
            </a:r>
          </a:p>
          <a:p>
            <a:r>
              <a:rPr lang="nl-NL" sz="3400" dirty="0"/>
              <a:t>Info einde werken en uitnodiging gemeente/stad voor voorlopige</a:t>
            </a:r>
            <a:r>
              <a:rPr lang="nl-NL" sz="1600" dirty="0"/>
              <a:t> </a:t>
            </a:r>
            <a:r>
              <a:rPr lang="nl-NL" sz="3400" dirty="0"/>
              <a:t>oplevering werken (afdeling 5)</a:t>
            </a:r>
          </a:p>
          <a:p>
            <a:r>
              <a:rPr lang="nl-NL" sz="3400" dirty="0"/>
              <a:t>Contactnummer nutsbedrijf klachten. Feedback </a:t>
            </a:r>
            <a:r>
              <a:rPr lang="nl-NL" sz="3400" dirty="0" err="1"/>
              <a:t>asap</a:t>
            </a:r>
            <a:r>
              <a:rPr lang="nl-NL" sz="3400" dirty="0"/>
              <a:t> inzake timing &amp; maatregelen naar melder &amp; naar stad/gemeente voor klachten via hen ontvangen (afdeling 6)</a:t>
            </a:r>
          </a:p>
          <a:p>
            <a:endParaRPr lang="en-GB" sz="3300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13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323768" y="1040679"/>
            <a:ext cx="5702493" cy="2125107"/>
            <a:chOff x="309737" y="1407701"/>
            <a:chExt cx="5702493" cy="2125107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60" t="15295" r="14747" b="11740"/>
            <a:stretch/>
          </p:blipFill>
          <p:spPr>
            <a:xfrm>
              <a:off x="309737" y="1407701"/>
              <a:ext cx="2748045" cy="2105528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638" y="1407701"/>
              <a:ext cx="2909592" cy="2125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r="22127" b="30487"/>
          <a:stretch>
            <a:fillRect/>
          </a:stretch>
        </p:blipFill>
        <p:spPr bwMode="auto">
          <a:xfrm>
            <a:off x="319317" y="1040679"/>
            <a:ext cx="2956539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1377"/>
          <a:stretch>
            <a:fillRect/>
          </a:stretch>
        </p:blipFill>
        <p:spPr bwMode="auto">
          <a:xfrm>
            <a:off x="6026261" y="1412775"/>
            <a:ext cx="2861896" cy="17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9" y="1040679"/>
            <a:ext cx="2855648" cy="52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4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Afdeling</a:t>
            </a:r>
            <a:r>
              <a:rPr lang="en-GB" dirty="0"/>
              <a:t> 1 : </a:t>
            </a:r>
            <a:r>
              <a:rPr lang="en-GB" dirty="0" err="1"/>
              <a:t>algemene</a:t>
            </a:r>
            <a:r>
              <a:rPr lang="en-GB" dirty="0"/>
              <a:t> </a:t>
            </a:r>
            <a:r>
              <a:rPr lang="en-GB" dirty="0" err="1"/>
              <a:t>bepalingen</a:t>
            </a:r>
            <a:r>
              <a:rPr lang="en-GB" dirty="0"/>
              <a:t> (-10u14)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sz="2000" dirty="0" err="1"/>
              <a:t>Voorwerp</a:t>
            </a:r>
            <a:r>
              <a:rPr lang="en-GB" sz="2000" dirty="0"/>
              <a:t> code &amp; </a:t>
            </a:r>
            <a:r>
              <a:rPr lang="en-GB" sz="2000" dirty="0" err="1"/>
              <a:t>Doel</a:t>
            </a:r>
            <a:r>
              <a:rPr lang="en-GB" sz="2000" dirty="0"/>
              <a:t> code</a:t>
            </a:r>
          </a:p>
          <a:p>
            <a:pPr lvl="1"/>
            <a:r>
              <a:rPr lang="en-GB" sz="2000" dirty="0" err="1"/>
              <a:t>Wettelijk</a:t>
            </a:r>
            <a:r>
              <a:rPr lang="en-GB" sz="2000" dirty="0"/>
              <a:t> &amp; </a:t>
            </a:r>
            <a:r>
              <a:rPr lang="en-GB" sz="2000" dirty="0" err="1"/>
              <a:t>statutair</a:t>
            </a:r>
            <a:r>
              <a:rPr lang="en-GB" sz="2000" dirty="0"/>
              <a:t> </a:t>
            </a:r>
            <a:r>
              <a:rPr lang="en-GB" sz="2000" dirty="0" err="1"/>
              <a:t>kader</a:t>
            </a:r>
            <a:endParaRPr lang="en-GB" sz="2000" dirty="0"/>
          </a:p>
          <a:p>
            <a:pPr lvl="1"/>
            <a:r>
              <a:rPr lang="en-GB" sz="2000" dirty="0" err="1"/>
              <a:t>Naleving</a:t>
            </a:r>
            <a:r>
              <a:rPr lang="en-GB" sz="2000" dirty="0"/>
              <a:t> code</a:t>
            </a:r>
          </a:p>
          <a:p>
            <a:pPr lvl="1"/>
            <a:r>
              <a:rPr lang="en-GB" sz="2000" dirty="0" err="1"/>
              <a:t>Sperperiode</a:t>
            </a:r>
            <a:endParaRPr lang="en-GB" sz="2000" dirty="0"/>
          </a:p>
          <a:p>
            <a:pPr lvl="1"/>
            <a:r>
              <a:rPr lang="en-GB" sz="2000" dirty="0" err="1"/>
              <a:t>Installaties</a:t>
            </a:r>
            <a:endParaRPr lang="en-GB" sz="2000" dirty="0"/>
          </a:p>
          <a:p>
            <a:pPr lvl="1"/>
            <a:r>
              <a:rPr lang="en-GB" sz="2000" dirty="0" err="1"/>
              <a:t>Overdracht</a:t>
            </a:r>
            <a:endParaRPr lang="en-GB" sz="2000" dirty="0"/>
          </a:p>
          <a:p>
            <a:pPr lvl="1"/>
            <a:r>
              <a:rPr lang="en-GB" sz="2000" dirty="0" err="1"/>
              <a:t>Contactpersoon</a:t>
            </a:r>
            <a:r>
              <a:rPr lang="en-GB" sz="2000" dirty="0"/>
              <a:t> </a:t>
            </a:r>
            <a:r>
              <a:rPr lang="en-GB" sz="2000" dirty="0" err="1"/>
              <a:t>gemeente</a:t>
            </a:r>
            <a:r>
              <a:rPr lang="en-GB" sz="2000" dirty="0"/>
              <a:t> &amp; </a:t>
            </a:r>
            <a:r>
              <a:rPr lang="en-GB" sz="2000" dirty="0" err="1"/>
              <a:t>contactpersoon</a:t>
            </a:r>
            <a:r>
              <a:rPr lang="en-GB" sz="2000" dirty="0"/>
              <a:t> </a:t>
            </a:r>
            <a:r>
              <a:rPr lang="en-GB" sz="2000" dirty="0" err="1"/>
              <a:t>opdrachtgever</a:t>
            </a:r>
            <a:r>
              <a:rPr lang="en-GB" sz="2000" dirty="0"/>
              <a:t> &amp; </a:t>
            </a:r>
            <a:r>
              <a:rPr lang="en-GB" sz="2000" dirty="0" err="1"/>
              <a:t>toezicht</a:t>
            </a:r>
            <a:endParaRPr lang="en-GB" sz="2000" dirty="0"/>
          </a:p>
          <a:p>
            <a:pPr lvl="1"/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 err="1"/>
              <a:t>Wat</a:t>
            </a:r>
            <a:r>
              <a:rPr lang="en-GB" sz="2000" dirty="0"/>
              <a:t> is </a:t>
            </a:r>
            <a:r>
              <a:rPr lang="en-GB" sz="2000" dirty="0" err="1"/>
              <a:t>nieuw</a:t>
            </a:r>
            <a:r>
              <a:rPr lang="en-GB" sz="2000" dirty="0"/>
              <a:t>? </a:t>
            </a:r>
            <a:br>
              <a:rPr lang="en-GB" sz="2000" dirty="0"/>
            </a:br>
            <a:r>
              <a:rPr lang="en-GB" sz="2000" dirty="0" err="1"/>
              <a:t>Antwoord</a:t>
            </a:r>
            <a:r>
              <a:rPr lang="en-GB" sz="2000" dirty="0"/>
              <a:t> op </a:t>
            </a:r>
            <a:r>
              <a:rPr lang="en-GB" sz="2000" dirty="0" err="1"/>
              <a:t>bekommernis</a:t>
            </a:r>
            <a:r>
              <a:rPr lang="en-GB" sz="2000" dirty="0"/>
              <a:t> </a:t>
            </a:r>
            <a:r>
              <a:rPr lang="en-GB" sz="2000" dirty="0" err="1"/>
              <a:t>steden</a:t>
            </a:r>
            <a:r>
              <a:rPr lang="en-GB" sz="2000" dirty="0"/>
              <a:t> &amp; </a:t>
            </a:r>
            <a:r>
              <a:rPr lang="en-GB" sz="2000" dirty="0" err="1"/>
              <a:t>gemeenten</a:t>
            </a:r>
            <a:r>
              <a:rPr lang="en-GB" sz="2000" dirty="0"/>
              <a:t> en </a:t>
            </a:r>
            <a:r>
              <a:rPr lang="en-GB" sz="2000" dirty="0" err="1"/>
              <a:t>nutsbedrijven</a:t>
            </a:r>
            <a:endParaRPr lang="en-GB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14</a:t>
            </a:fld>
            <a:r>
              <a:rPr lang="nl-NL" dirty="0"/>
              <a:t> -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832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Wettelijk en statutair kader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>
              <a:defRPr/>
            </a:pPr>
            <a:endParaRPr lang="nl-BE" sz="2000" dirty="0">
              <a:sym typeface="Wingdings" panose="05000000000000000000" pitchFamily="2" charset="2"/>
            </a:endParaRPr>
          </a:p>
          <a:p>
            <a:pPr marL="685800" lvl="1">
              <a:defRPr/>
            </a:pPr>
            <a:r>
              <a:rPr lang="nl-BE" sz="2000" dirty="0">
                <a:sym typeface="Wingdings" panose="05000000000000000000" pitchFamily="2" charset="2"/>
              </a:rPr>
              <a:t>Engagement partijen om code te respecteren nu en in de toekomst</a:t>
            </a:r>
          </a:p>
          <a:p>
            <a:pPr marL="685800" lvl="1">
              <a:defRPr/>
            </a:pPr>
            <a:endParaRPr lang="nl-BE" sz="2000" dirty="0">
              <a:sym typeface="Wingdings" panose="05000000000000000000" pitchFamily="2" charset="2"/>
            </a:endParaRPr>
          </a:p>
          <a:p>
            <a:pPr marL="685800" lvl="1">
              <a:defRPr/>
            </a:pPr>
            <a:r>
              <a:rPr lang="nl-BE" sz="2000" dirty="0">
                <a:sym typeface="Wingdings" panose="05000000000000000000" pitchFamily="2" charset="2"/>
              </a:rPr>
              <a:t>Naast code ook andere geldende regelgeving </a:t>
            </a:r>
          </a:p>
          <a:p>
            <a:pPr marL="685800" lvl="1">
              <a:defRPr/>
            </a:pPr>
            <a:endParaRPr lang="nl-BE" sz="2000" dirty="0">
              <a:sym typeface="Wingdings" panose="05000000000000000000" pitchFamily="2" charset="2"/>
            </a:endParaRPr>
          </a:p>
          <a:p>
            <a:pPr marL="685800" lvl="1">
              <a:defRPr/>
            </a:pPr>
            <a:r>
              <a:rPr lang="nl-BE" sz="2000" dirty="0">
                <a:sym typeface="Wingdings" panose="05000000000000000000" pitchFamily="2" charset="2"/>
              </a:rPr>
              <a:t>Basis: voor </a:t>
            </a:r>
            <a:r>
              <a:rPr lang="nl-BE" sz="2000" dirty="0" err="1">
                <a:sym typeface="Wingdings" panose="05000000000000000000" pitchFamily="2" charset="2"/>
              </a:rPr>
              <a:t>uitvoeringsplans</a:t>
            </a:r>
            <a:r>
              <a:rPr lang="nl-BE" sz="2000" dirty="0">
                <a:sym typeface="Wingdings" panose="05000000000000000000" pitchFamily="2" charset="2"/>
              </a:rPr>
              <a:t> en technische bepalingen: SB 250</a:t>
            </a: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15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859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149" y="-19846"/>
            <a:ext cx="7583393" cy="853440"/>
          </a:xfrm>
        </p:spPr>
        <p:txBody>
          <a:bodyPr>
            <a:normAutofit/>
          </a:bodyPr>
          <a:lstStyle/>
          <a:p>
            <a:r>
              <a:rPr lang="nl-BE" dirty="0"/>
              <a:t>Sperperiode : vraag duurzaam beheer </a:t>
            </a:r>
            <a:br>
              <a:rPr lang="nl-BE" dirty="0"/>
            </a:br>
            <a:r>
              <a:rPr lang="nl-BE" dirty="0"/>
              <a:t>openbaar domein &amp; nutsinfrastructuur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591" y="3197270"/>
            <a:ext cx="8480333" cy="33061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2200" b="1" dirty="0"/>
          </a:p>
          <a:p>
            <a:r>
              <a:rPr lang="nl-BE" sz="8000" dirty="0"/>
              <a:t>Vraag betere vrijwaring openbaar domein: nieuwe sperperiode van 5 jaar voor geplande synergiewerken met opwaardering bovenbouw &amp; behoud sper 2 jaar na nutswerk in synergie (afdeling 1)</a:t>
            </a:r>
          </a:p>
          <a:p>
            <a:pPr marL="0" indent="0">
              <a:buNone/>
            </a:pPr>
            <a:endParaRPr lang="nl-BE" sz="8000" dirty="0"/>
          </a:p>
          <a:p>
            <a:r>
              <a:rPr lang="nl-BE" sz="8000" dirty="0"/>
              <a:t>Vraag naar betere afstemming </a:t>
            </a:r>
            <a:r>
              <a:rPr lang="nl-BE" sz="8000" dirty="0" err="1"/>
              <a:t>overkoppelingen</a:t>
            </a:r>
            <a:r>
              <a:rPr lang="nl-BE" sz="8000" dirty="0"/>
              <a:t> - Synergie nu ook van </a:t>
            </a:r>
            <a:r>
              <a:rPr lang="nl-BE" sz="8000" dirty="0" err="1"/>
              <a:t>overkoppelingen</a:t>
            </a:r>
            <a:r>
              <a:rPr lang="nl-BE" sz="8000" dirty="0"/>
              <a:t> als onderdeel van het sleufwerk : </a:t>
            </a:r>
            <a:br>
              <a:rPr lang="nl-BE" sz="8000" dirty="0"/>
            </a:br>
            <a:r>
              <a:rPr lang="nl-BE" sz="8000" dirty="0"/>
              <a:t>minder puntwerken &amp; sperperiode ook geldig (afdeling 1 en afdeling 4)</a:t>
            </a:r>
          </a:p>
          <a:p>
            <a:endParaRPr lang="nl-BE" sz="8000" dirty="0"/>
          </a:p>
          <a:p>
            <a:r>
              <a:rPr lang="nl-BE" sz="8000" dirty="0"/>
              <a:t>Sperperiode na werk in synergie (</a:t>
            </a:r>
            <a:r>
              <a:rPr lang="nl-BE" sz="8000" dirty="0" err="1"/>
              <a:t>catg</a:t>
            </a:r>
            <a:r>
              <a:rPr lang="nl-BE" sz="8000" dirty="0"/>
              <a:t> 1) start na voorlopige oplevering of PV in </a:t>
            </a:r>
            <a:r>
              <a:rPr lang="nl-BE" sz="8000" dirty="0" err="1"/>
              <a:t>gebruikname</a:t>
            </a:r>
            <a:r>
              <a:rPr lang="nl-BE" sz="8000" dirty="0"/>
              <a:t>. Ook </a:t>
            </a:r>
            <a:r>
              <a:rPr lang="nl-BE" sz="8000" dirty="0" err="1"/>
              <a:t>overkoppelingen</a:t>
            </a:r>
            <a:r>
              <a:rPr lang="nl-BE" sz="8000" dirty="0"/>
              <a:t> vallen onder voorlopige oplevering synergiewerk</a:t>
            </a:r>
            <a:br>
              <a:rPr lang="nl-BE" sz="6400" dirty="0"/>
            </a:br>
            <a:endParaRPr lang="nl-BE" sz="6400" dirty="0"/>
          </a:p>
          <a:p>
            <a:endParaRPr lang="nl-BE" sz="6400" dirty="0"/>
          </a:p>
          <a:p>
            <a:endParaRPr lang="nl-BE" sz="49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16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217591" y="1040679"/>
            <a:ext cx="8482672" cy="2156593"/>
            <a:chOff x="323528" y="1407700"/>
            <a:chExt cx="8482672" cy="2156593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085" y="1407701"/>
              <a:ext cx="2749115" cy="2156592"/>
            </a:xfrm>
            <a:prstGeom prst="rect">
              <a:avLst/>
            </a:prstGeom>
          </p:spPr>
        </p:pic>
        <p:pic>
          <p:nvPicPr>
            <p:cNvPr id="8" name="Picture 3" descr="C:\Users\ID071882\Documents\2016 02\VRN VVSg vernieuwde bovenbou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82" y="1407700"/>
              <a:ext cx="2999303" cy="215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3.gstatic.com/images?q=tbn:ANd9GcRzjYsbGKeGnHdRz0yfVZjHbk1ypJ89-T3jB-bLYGgtYB0ucyj_ZLyjEHI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1407700"/>
              <a:ext cx="2805446" cy="212510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7042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8697924" cy="112853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3100" dirty="0" err="1"/>
              <a:t>Sperperiode</a:t>
            </a:r>
            <a:r>
              <a:rPr lang="en-GB" sz="3100" dirty="0"/>
              <a:t> : </a:t>
            </a:r>
            <a:r>
              <a:rPr lang="en-GB" sz="3100" dirty="0" err="1"/>
              <a:t>uitzonderingen</a:t>
            </a:r>
            <a:br>
              <a:rPr lang="en-GB" sz="3100" dirty="0"/>
            </a:br>
            <a:r>
              <a:rPr lang="nl-BE" sz="2200" dirty="0"/>
              <a:t>Vraag verzekering aanleg &amp; in dienst blijven klantaansluitingen</a:t>
            </a:r>
            <a:br>
              <a:rPr lang="en-GB" dirty="0">
                <a:solidFill>
                  <a:srgbClr val="00B050"/>
                </a:solidFill>
              </a:rPr>
            </a:b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1300" y="3252623"/>
            <a:ext cx="8501400" cy="32822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3200" b="1" dirty="0"/>
          </a:p>
          <a:p>
            <a:r>
              <a:rPr lang="nl-BE" sz="7200" dirty="0"/>
              <a:t>Bij gemeentewerken samen met stad/gemeente klanten vragen proactief klantaansluitingen te doen zodat respect sperperiode kan</a:t>
            </a:r>
          </a:p>
          <a:p>
            <a:r>
              <a:rPr lang="nl-BE" sz="7200" dirty="0"/>
              <a:t>Uitzonderingen:</a:t>
            </a:r>
          </a:p>
          <a:p>
            <a:pPr lvl="1"/>
            <a:r>
              <a:rPr lang="nl-BE" sz="6400" dirty="0"/>
              <a:t>Dringende werken</a:t>
            </a:r>
          </a:p>
          <a:p>
            <a:pPr lvl="1"/>
            <a:r>
              <a:rPr lang="nl-BE" sz="6400" dirty="0"/>
              <a:t>Klantaansluitingen voor individuele woningen – zodra puntwerken vooraf kunnen ingegeven in GIPOD en zodra GIPOD proces kan </a:t>
            </a:r>
            <a:r>
              <a:rPr lang="nl-BE" sz="6400" dirty="0" err="1"/>
              <a:t>autom</a:t>
            </a:r>
            <a:r>
              <a:rPr lang="nl-BE" sz="6400" dirty="0"/>
              <a:t> alleen onvoorzienbare klantaansluitingen </a:t>
            </a:r>
          </a:p>
          <a:p>
            <a:pPr lvl="1"/>
            <a:r>
              <a:rPr lang="nl-BE" sz="6400" dirty="0"/>
              <a:t>Onvoorzienbare klantaansluitingen (andere dan </a:t>
            </a:r>
            <a:r>
              <a:rPr lang="nl-BE" sz="6400" dirty="0" err="1"/>
              <a:t>ind</a:t>
            </a:r>
            <a:r>
              <a:rPr lang="nl-BE" sz="6400" dirty="0"/>
              <a:t> woningen) of verzwaringen vanwege klantaanvraag (andere dan </a:t>
            </a:r>
            <a:r>
              <a:rPr lang="nl-BE" sz="6400" dirty="0" err="1"/>
              <a:t>ind</a:t>
            </a:r>
            <a:r>
              <a:rPr lang="nl-BE" sz="6400" dirty="0"/>
              <a:t> woningen)</a:t>
            </a:r>
          </a:p>
          <a:p>
            <a:pPr>
              <a:defRPr/>
            </a:pPr>
            <a:r>
              <a:rPr lang="nl-BE" sz="7200" dirty="0"/>
              <a:t>Werken die per uitzondering mogen uitgevoerd in de sper – aanvragen of melden </a:t>
            </a:r>
            <a:r>
              <a:rPr lang="nl-BE" sz="7200" dirty="0" err="1"/>
              <a:t>cfr</a:t>
            </a:r>
            <a:r>
              <a:rPr lang="nl-BE" sz="7200" dirty="0"/>
              <a:t>. procedures voor andere werken (zie afdeling aanvraag werken) </a:t>
            </a:r>
          </a:p>
          <a:p>
            <a:pPr marL="285750">
              <a:defRPr/>
            </a:pPr>
            <a:r>
              <a:rPr lang="nl-BE" sz="7200" dirty="0"/>
              <a:t>Sper geldt niet als: </a:t>
            </a:r>
          </a:p>
          <a:p>
            <a:pPr marL="685800" lvl="1">
              <a:defRPr/>
            </a:pPr>
            <a:r>
              <a:rPr lang="nl-BE" sz="5800" dirty="0"/>
              <a:t>Gemeente geen verplichting opnam in (</a:t>
            </a:r>
            <a:r>
              <a:rPr lang="nl-BE" sz="5800" dirty="0" err="1"/>
              <a:t>verkavelings</a:t>
            </a:r>
            <a:r>
              <a:rPr lang="nl-BE" sz="5800" dirty="0"/>
              <a:t>)vergunning om alle nutsleidingen aan te leggen in domein dat zal toegevoegd worden in openbaar domein</a:t>
            </a:r>
          </a:p>
          <a:p>
            <a:endParaRPr lang="nl-BE" sz="8000" dirty="0"/>
          </a:p>
          <a:p>
            <a:pPr lvl="1"/>
            <a:endParaRPr lang="nl-BE" sz="7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17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321300" y="980728"/>
            <a:ext cx="8501400" cy="2271896"/>
            <a:chOff x="304800" y="1407701"/>
            <a:chExt cx="8501400" cy="2271896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085" y="1407701"/>
              <a:ext cx="2749115" cy="2271896"/>
            </a:xfrm>
            <a:prstGeom prst="rect">
              <a:avLst/>
            </a:prstGeom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407701"/>
              <a:ext cx="2755032" cy="2271896"/>
            </a:xfrm>
            <a:prstGeom prst="rect">
              <a:avLst/>
            </a:prstGeom>
          </p:spPr>
        </p:pic>
        <p:pic>
          <p:nvPicPr>
            <p:cNvPr id="10" name="Picture 5" descr="C:\Users\ID071882\Documents\2016 02\VRN VVSG doorlooptijd reducti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409621"/>
              <a:ext cx="2997253" cy="22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421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Sperperiode</a:t>
            </a:r>
            <a:r>
              <a:rPr lang="en-GB" dirty="0"/>
              <a:t>: </a:t>
            </a:r>
            <a:r>
              <a:rPr lang="en-GB" dirty="0" err="1"/>
              <a:t>handhaving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>
              <a:defRPr/>
            </a:pPr>
            <a:r>
              <a:rPr lang="nl-BE" dirty="0"/>
              <a:t>Overtreding sperperiode </a:t>
            </a:r>
          </a:p>
          <a:p>
            <a:pPr marL="685800" lvl="1">
              <a:defRPr/>
            </a:pPr>
            <a:r>
              <a:rPr lang="nl-BE" dirty="0"/>
              <a:t>Werken in sper zonder geldig antwoord op de vraag of melding</a:t>
            </a:r>
          </a:p>
          <a:p>
            <a:pPr marL="1085850" lvl="2">
              <a:defRPr/>
            </a:pPr>
            <a:r>
              <a:rPr lang="nl-BE" dirty="0"/>
              <a:t>Stilleggen</a:t>
            </a:r>
          </a:p>
          <a:p>
            <a:pPr marL="1085850" lvl="2">
              <a:defRPr/>
            </a:pPr>
            <a:r>
              <a:rPr lang="nl-BE" dirty="0"/>
              <a:t>Onmiddellijk ambtshalve herstellen en kosten doorrekenen zonder nutsbedrijf eerst de kans te geven om zelf te herstellen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18</a:t>
            </a:fld>
            <a:r>
              <a:rPr lang="nl-NL" dirty="0"/>
              <a:t> -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94" y="3636693"/>
            <a:ext cx="2139072" cy="32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72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dirty="0" err="1"/>
              <a:t>Intallaties</a:t>
            </a:r>
            <a:endParaRPr lang="nl-BE" sz="20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>
              <a:defRPr/>
            </a:pPr>
            <a:r>
              <a:rPr lang="nl-BE" dirty="0"/>
              <a:t>Nieuwe integreren in ontwerp en streefbeeld openbaar domein </a:t>
            </a:r>
          </a:p>
          <a:p>
            <a:pPr marL="685800" lvl="1">
              <a:defRPr/>
            </a:pPr>
            <a:r>
              <a:rPr lang="nl-BE" dirty="0"/>
              <a:t>Zichtbare installaties - vademecum voetgangersvoorzieningen</a:t>
            </a:r>
          </a:p>
          <a:p>
            <a:pPr marL="685800" lvl="1">
              <a:defRPr/>
            </a:pPr>
            <a:r>
              <a:rPr lang="nl-BE" dirty="0"/>
              <a:t>Vervanging en beduidend groter – vraag voor een werk</a:t>
            </a:r>
          </a:p>
          <a:p>
            <a:pPr marL="685800" lvl="1">
              <a:defRPr/>
            </a:pPr>
            <a:r>
              <a:rPr lang="nl-BE" dirty="0"/>
              <a:t>In goede staat</a:t>
            </a:r>
          </a:p>
          <a:p>
            <a:pPr marL="685800" lvl="1">
              <a:defRPr/>
            </a:pPr>
            <a:r>
              <a:rPr lang="nl-BE" dirty="0"/>
              <a:t>Naam of kenteken op nieuwe zichtbare installaties</a:t>
            </a:r>
          </a:p>
          <a:p>
            <a:pPr marL="685800" lvl="1">
              <a:defRPr/>
            </a:pPr>
            <a:r>
              <a:rPr lang="nl-BE" dirty="0"/>
              <a:t>Handhaving</a:t>
            </a:r>
          </a:p>
          <a:p>
            <a:pPr marL="1085850" lvl="2">
              <a:defRPr/>
            </a:pPr>
            <a:endParaRPr lang="nl-BE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endParaRPr lang="nl-BE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19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02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 – (09u50)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446404" cy="5022864"/>
          </a:xfrm>
        </p:spPr>
        <p:txBody>
          <a:bodyPr>
            <a:normAutofit/>
          </a:bodyPr>
          <a:lstStyle/>
          <a:p>
            <a:r>
              <a:rPr lang="nl-BE" sz="2000" dirty="0"/>
              <a:t>Waarom een code van nuts &amp; infrastructuurwerken?</a:t>
            </a:r>
          </a:p>
          <a:p>
            <a:r>
              <a:rPr lang="nl-BE" sz="2000" dirty="0"/>
              <a:t>Waarom een update?</a:t>
            </a:r>
          </a:p>
          <a:p>
            <a:r>
              <a:rPr lang="nl-BE" sz="2000" dirty="0"/>
              <a:t>Hoe kwam nieuwe code tot stand?</a:t>
            </a:r>
          </a:p>
          <a:p>
            <a:r>
              <a:rPr lang="nl-BE" sz="2000" dirty="0"/>
              <a:t>Inhoud nieuwe code - Kort overzicht op hoofdlijnen</a:t>
            </a:r>
          </a:p>
          <a:p>
            <a:r>
              <a:rPr lang="nl-BE" sz="2000" dirty="0"/>
              <a:t>Kennismaking met de nieuwe code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61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sz="2000" dirty="0"/>
              <a:t>Vraag naar meer toezicht door de opdrachtgever en vraag naar een meer eenduidige contactpersoon voor de gemeente</a:t>
            </a:r>
            <a:endParaRPr lang="nl-BE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6000" y="1276344"/>
            <a:ext cx="8301924" cy="51769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BE" dirty="0">
              <a:solidFill>
                <a:srgbClr val="FF0000"/>
              </a:solidFill>
            </a:endParaRPr>
          </a:p>
          <a:p>
            <a:pPr marL="285750">
              <a:defRPr/>
            </a:pPr>
            <a:r>
              <a:rPr lang="nl-BE" sz="2200" dirty="0"/>
              <a:t>Verantwoordelijke contactpersoon van de gemeente </a:t>
            </a:r>
          </a:p>
          <a:p>
            <a:pPr marL="0" indent="0">
              <a:buNone/>
              <a:defRPr/>
            </a:pPr>
            <a:endParaRPr lang="nl-BE" sz="2200" dirty="0"/>
          </a:p>
          <a:p>
            <a:pPr marL="285750">
              <a:defRPr/>
            </a:pPr>
            <a:r>
              <a:rPr lang="nl-BE" sz="2200" dirty="0"/>
              <a:t>Toezichter en/of contactpersoon van de opdrachtgever</a:t>
            </a:r>
          </a:p>
          <a:p>
            <a:pPr marL="685800" lvl="1">
              <a:defRPr/>
            </a:pPr>
            <a:r>
              <a:rPr lang="nl-BE" sz="1900" dirty="0"/>
              <a:t>Werken in synergie: 1 contactpersoon van nutsbedrijven stad/ gemeente</a:t>
            </a:r>
          </a:p>
          <a:p>
            <a:pPr marL="685800" lvl="1">
              <a:defRPr/>
            </a:pPr>
            <a:r>
              <a:rPr lang="nl-BE" sz="1900" dirty="0"/>
              <a:t>Werken </a:t>
            </a:r>
            <a:r>
              <a:rPr lang="nl-BE" sz="1900" dirty="0" err="1"/>
              <a:t>catg</a:t>
            </a:r>
            <a:r>
              <a:rPr lang="nl-BE" sz="1900" dirty="0"/>
              <a:t> 2 : 1 contact nutsbedrijf voor stad/gemeente</a:t>
            </a:r>
          </a:p>
          <a:p>
            <a:pPr marL="685800" lvl="1">
              <a:defRPr/>
            </a:pPr>
            <a:r>
              <a:rPr lang="nl-BE" sz="1900" dirty="0"/>
              <a:t>Ook voor dringende werken en puntwerken : 1 contactpersoon </a:t>
            </a:r>
          </a:p>
          <a:p>
            <a:pPr marL="685800" lvl="1">
              <a:defRPr/>
            </a:pPr>
            <a:r>
              <a:rPr lang="nl-BE" sz="1900" dirty="0"/>
              <a:t>Voorzien van voldoende toezicht voor opvolging &amp; uitvoering werken door opdrachtgever werken dankzij een gekwalificeerd persoon </a:t>
            </a:r>
          </a:p>
          <a:p>
            <a:pPr marL="685800" lvl="1">
              <a:defRPr/>
            </a:pPr>
            <a:r>
              <a:rPr lang="nl-BE" sz="1900" dirty="0"/>
              <a:t>Tekort aan toezicht</a:t>
            </a:r>
          </a:p>
          <a:p>
            <a:pPr marL="1085850" lvl="2">
              <a:defRPr/>
            </a:pPr>
            <a:r>
              <a:rPr lang="nl-BE" sz="1900" dirty="0"/>
              <a:t>In overleg verbeterpunten bepalen &amp; evalueren </a:t>
            </a:r>
          </a:p>
          <a:p>
            <a:pPr marL="1085850" lvl="2">
              <a:defRPr/>
            </a:pPr>
            <a:r>
              <a:rPr lang="nl-BE" sz="1900" dirty="0"/>
              <a:t>Gevolgen tekort toezicht – sancties </a:t>
            </a:r>
            <a:r>
              <a:rPr lang="nl-BE" sz="1900" dirty="0" err="1"/>
              <a:t>cfr</a:t>
            </a:r>
            <a:r>
              <a:rPr lang="nl-BE" sz="1900" dirty="0"/>
              <a:t>. code</a:t>
            </a:r>
          </a:p>
          <a:p>
            <a:pPr marL="1085850" lvl="2">
              <a:defRPr/>
            </a:pPr>
            <a:endParaRPr lang="nl-BE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endParaRPr lang="nl-BE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20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219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naar meer respecteren van de code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3139228"/>
            <a:ext cx="8374396" cy="37187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BE" sz="7200" dirty="0"/>
          </a:p>
          <a:p>
            <a:r>
              <a:rPr lang="nl-BE" sz="7200" dirty="0"/>
              <a:t>Engagement VRN &amp; VRN leden opleiding &amp; toepassing code </a:t>
            </a:r>
          </a:p>
          <a:p>
            <a:r>
              <a:rPr lang="nl-BE" sz="7200" dirty="0"/>
              <a:t>Code zijn uniforme regels &amp; afspraken, dus meer garantie kennis &amp; toepassing </a:t>
            </a:r>
          </a:p>
          <a:p>
            <a:r>
              <a:rPr lang="nl-BE" sz="7200" dirty="0"/>
              <a:t>Handhaving in proportie met de overtreding &amp; specifiek in elke afdeling</a:t>
            </a:r>
          </a:p>
          <a:p>
            <a:pPr lvl="1"/>
            <a:r>
              <a:rPr lang="nl-BE" sz="7200" dirty="0"/>
              <a:t>Verplichten tot rechtzetting/verbetering binnen termijn</a:t>
            </a:r>
          </a:p>
          <a:p>
            <a:pPr lvl="1"/>
            <a:r>
              <a:rPr lang="nl-BE" sz="7200" dirty="0"/>
              <a:t>Stilleggen werk</a:t>
            </a:r>
          </a:p>
          <a:p>
            <a:pPr lvl="1"/>
            <a:r>
              <a:rPr lang="nl-BE" sz="7200" dirty="0"/>
              <a:t>Ambtshalve uitvoeren door gemeente en kosten doorrekenen ook administratieve &amp; personeelskosten</a:t>
            </a:r>
          </a:p>
          <a:p>
            <a:pPr lvl="1"/>
            <a:r>
              <a:rPr lang="nl-BE" sz="7200" dirty="0"/>
              <a:t>Engagement tot opname van geldstraffen in contracten en toepassing bij overtreding en vraag tot bewijs van toepassing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21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86" y="1036530"/>
            <a:ext cx="2965577" cy="2102698"/>
          </a:xfrm>
          <a:prstGeom prst="rect">
            <a:avLst/>
          </a:prstGeom>
        </p:spPr>
      </p:pic>
      <p:sp>
        <p:nvSpPr>
          <p:cNvPr id="4" name="AutoShape 2" descr="Image result for rechter"/>
          <p:cNvSpPr>
            <a:spLocks noChangeAspect="1" noChangeArrowheads="1"/>
          </p:cNvSpPr>
          <p:nvPr/>
        </p:nvSpPr>
        <p:spPr bwMode="auto">
          <a:xfrm>
            <a:off x="5004048" y="15391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rechter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rechte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844" y="1091362"/>
            <a:ext cx="2466975" cy="19775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" y="1045872"/>
            <a:ext cx="1601977" cy="20933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65527" y="1036530"/>
            <a:ext cx="1160956" cy="5711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code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26" y="1576546"/>
            <a:ext cx="1160957" cy="15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47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/>
              <a:t>Zijn er vragen?</a:t>
            </a:r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r>
              <a:rPr lang="nl-BE" sz="3200" b="1" dirty="0"/>
              <a:t>(10u14)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22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DF153C5-61F7-4227-A489-044027752828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02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Afdeling</a:t>
            </a:r>
            <a:r>
              <a:rPr lang="en-GB" dirty="0"/>
              <a:t> 2 (-10u40)</a:t>
            </a:r>
            <a:br>
              <a:rPr lang="en-GB" dirty="0"/>
            </a:br>
            <a:r>
              <a:rPr lang="en-GB" dirty="0"/>
              <a:t>planning, </a:t>
            </a:r>
            <a:r>
              <a:rPr lang="en-GB" dirty="0" err="1"/>
              <a:t>coördinatie</a:t>
            </a:r>
            <a:r>
              <a:rPr lang="en-GB" dirty="0"/>
              <a:t> &amp; </a:t>
            </a:r>
            <a:r>
              <a:rPr lang="en-GB" dirty="0" err="1"/>
              <a:t>studie</a:t>
            </a:r>
            <a:r>
              <a:rPr lang="en-GB" dirty="0"/>
              <a:t> werken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sz="2000" dirty="0" err="1"/>
              <a:t>Meerjarenplanning</a:t>
            </a:r>
            <a:endParaRPr lang="en-GB" sz="2000" dirty="0"/>
          </a:p>
          <a:p>
            <a:pPr lvl="1"/>
            <a:r>
              <a:rPr lang="en-GB" sz="2000" dirty="0" err="1"/>
              <a:t>Jaarplanning</a:t>
            </a:r>
            <a:r>
              <a:rPr lang="en-GB" sz="2000" dirty="0"/>
              <a:t> werken </a:t>
            </a:r>
            <a:r>
              <a:rPr lang="en-GB" sz="2000" dirty="0" err="1"/>
              <a:t>nutsbedrijven</a:t>
            </a:r>
            <a:r>
              <a:rPr lang="en-GB" sz="2000" dirty="0"/>
              <a:t> </a:t>
            </a:r>
            <a:r>
              <a:rPr lang="en-GB" sz="2000" dirty="0" err="1"/>
              <a:t>opdrachtgever</a:t>
            </a:r>
            <a:endParaRPr lang="en-GB" sz="2000" dirty="0"/>
          </a:p>
          <a:p>
            <a:pPr lvl="1"/>
            <a:r>
              <a:rPr lang="en-GB" sz="2000" dirty="0" err="1"/>
              <a:t>Jaarplanning</a:t>
            </a:r>
            <a:r>
              <a:rPr lang="en-GB" sz="2000" dirty="0"/>
              <a:t> werken </a:t>
            </a:r>
            <a:r>
              <a:rPr lang="en-GB" sz="2000" dirty="0" err="1"/>
              <a:t>stad</a:t>
            </a:r>
            <a:r>
              <a:rPr lang="en-GB" sz="2000" dirty="0"/>
              <a:t>/</a:t>
            </a:r>
            <a:r>
              <a:rPr lang="en-GB" sz="2000" dirty="0" err="1"/>
              <a:t>gemeente</a:t>
            </a:r>
            <a:r>
              <a:rPr lang="en-GB" sz="2000" dirty="0"/>
              <a:t> </a:t>
            </a:r>
            <a:r>
              <a:rPr lang="en-GB" sz="2000" dirty="0" err="1"/>
              <a:t>opdrachtgever</a:t>
            </a:r>
            <a:endParaRPr lang="en-GB" sz="2000" dirty="0"/>
          </a:p>
          <a:p>
            <a:pPr lvl="1"/>
            <a:r>
              <a:rPr lang="en-GB" sz="2000" dirty="0" err="1"/>
              <a:t>Coördinatie</a:t>
            </a:r>
            <a:r>
              <a:rPr lang="en-GB" sz="2000" dirty="0"/>
              <a:t> &amp; </a:t>
            </a:r>
            <a:r>
              <a:rPr lang="en-GB" sz="2000" dirty="0" err="1"/>
              <a:t>studie</a:t>
            </a:r>
            <a:r>
              <a:rPr lang="en-GB" sz="2000" dirty="0"/>
              <a:t> van </a:t>
            </a:r>
            <a:r>
              <a:rPr lang="en-GB" sz="2000" dirty="0" err="1"/>
              <a:t>een</a:t>
            </a:r>
            <a:r>
              <a:rPr lang="en-GB" sz="2000" dirty="0"/>
              <a:t> </a:t>
            </a:r>
            <a:r>
              <a:rPr lang="en-GB" sz="2000" dirty="0" err="1"/>
              <a:t>werk</a:t>
            </a:r>
            <a:endParaRPr lang="en-GB" sz="2000" dirty="0"/>
          </a:p>
          <a:p>
            <a:pPr lvl="2"/>
            <a:r>
              <a:rPr lang="en-GB" dirty="0" err="1"/>
              <a:t>Toepassingsgebied</a:t>
            </a:r>
            <a:endParaRPr lang="en-GB" dirty="0"/>
          </a:p>
          <a:p>
            <a:pPr lvl="2"/>
            <a:r>
              <a:rPr lang="en-GB" dirty="0" err="1"/>
              <a:t>Algemeen</a:t>
            </a:r>
            <a:r>
              <a:rPr lang="en-GB" dirty="0"/>
              <a:t>: </a:t>
            </a:r>
            <a:r>
              <a:rPr lang="en-GB" dirty="0" err="1"/>
              <a:t>coördinatie</a:t>
            </a:r>
            <a:r>
              <a:rPr lang="en-GB" dirty="0"/>
              <a:t> &amp; </a:t>
            </a:r>
            <a:r>
              <a:rPr lang="en-GB" dirty="0" err="1"/>
              <a:t>synergie</a:t>
            </a:r>
            <a:endParaRPr lang="en-GB" dirty="0"/>
          </a:p>
          <a:p>
            <a:pPr lvl="2"/>
            <a:r>
              <a:rPr lang="en-GB" dirty="0" err="1"/>
              <a:t>Gemeente</a:t>
            </a:r>
            <a:r>
              <a:rPr lang="en-GB" dirty="0"/>
              <a:t>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mee</a:t>
            </a:r>
            <a:r>
              <a:rPr lang="en-GB" dirty="0"/>
              <a:t> in </a:t>
            </a:r>
            <a:r>
              <a:rPr lang="en-GB" dirty="0" err="1"/>
              <a:t>bovenbouw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louter</a:t>
            </a:r>
            <a:r>
              <a:rPr lang="en-GB" dirty="0"/>
              <a:t> </a:t>
            </a:r>
            <a:r>
              <a:rPr lang="en-GB" dirty="0" err="1"/>
              <a:t>nutswerk</a:t>
            </a:r>
            <a:endParaRPr lang="en-GB" dirty="0"/>
          </a:p>
          <a:p>
            <a:pPr lvl="2"/>
            <a:r>
              <a:rPr lang="en-GB" dirty="0"/>
              <a:t>Werken in 1 </a:t>
            </a:r>
            <a:r>
              <a:rPr lang="en-GB" dirty="0" err="1"/>
              <a:t>sleuf</a:t>
            </a:r>
            <a:endParaRPr lang="en-GB" dirty="0"/>
          </a:p>
          <a:p>
            <a:pPr lvl="1"/>
            <a:r>
              <a:rPr lang="en-GB" dirty="0" err="1"/>
              <a:t>Coördinatie</a:t>
            </a:r>
            <a:r>
              <a:rPr lang="en-GB" dirty="0"/>
              <a:t> en </a:t>
            </a:r>
            <a:r>
              <a:rPr lang="en-GB" dirty="0" err="1"/>
              <a:t>studie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louter</a:t>
            </a:r>
            <a:r>
              <a:rPr lang="en-GB" dirty="0"/>
              <a:t> </a:t>
            </a:r>
            <a:r>
              <a:rPr lang="en-GB" dirty="0" err="1"/>
              <a:t>nutswerk</a:t>
            </a:r>
            <a:endParaRPr lang="en-GB" dirty="0"/>
          </a:p>
          <a:p>
            <a:pPr lvl="1"/>
            <a:r>
              <a:rPr lang="en-GB" dirty="0"/>
              <a:t>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werk</a:t>
            </a:r>
            <a:r>
              <a:rPr lang="en-GB" dirty="0"/>
              <a:t> met de </a:t>
            </a:r>
            <a:r>
              <a:rPr lang="en-GB" dirty="0" err="1"/>
              <a:t>gemeente</a:t>
            </a:r>
            <a:r>
              <a:rPr lang="en-GB" dirty="0"/>
              <a:t>/</a:t>
            </a:r>
            <a:r>
              <a:rPr lang="en-GB" dirty="0" err="1"/>
              <a:t>stad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bouwheer</a:t>
            </a:r>
            <a:endParaRPr lang="en-GB" dirty="0"/>
          </a:p>
          <a:p>
            <a:pPr lvl="3"/>
            <a:r>
              <a:rPr lang="en-GB" sz="1200" dirty="0" err="1"/>
              <a:t>Voorstudie</a:t>
            </a:r>
            <a:endParaRPr lang="en-GB" sz="1200" dirty="0"/>
          </a:p>
          <a:p>
            <a:pPr lvl="3"/>
            <a:r>
              <a:rPr lang="en-GB" sz="1200" dirty="0" err="1"/>
              <a:t>Voorontwerp</a:t>
            </a:r>
            <a:r>
              <a:rPr lang="en-GB" sz="1200" dirty="0"/>
              <a:t> </a:t>
            </a:r>
            <a:r>
              <a:rPr lang="en-GB" sz="1200" dirty="0" err="1"/>
              <a:t>vergadering</a:t>
            </a:r>
            <a:r>
              <a:rPr lang="en-GB" sz="1200" dirty="0"/>
              <a:t> (CV1)</a:t>
            </a:r>
          </a:p>
          <a:p>
            <a:pPr lvl="3"/>
            <a:r>
              <a:rPr lang="en-GB" sz="1200" dirty="0" err="1"/>
              <a:t>Ontwerpvergadering</a:t>
            </a:r>
            <a:r>
              <a:rPr lang="en-GB" sz="1200" dirty="0"/>
              <a:t> (CV2) </a:t>
            </a:r>
          </a:p>
          <a:p>
            <a:pPr lvl="3"/>
            <a:r>
              <a:rPr lang="en-GB" sz="1200" dirty="0" err="1"/>
              <a:t>Vergadering</a:t>
            </a:r>
            <a:r>
              <a:rPr lang="en-GB" sz="1200" dirty="0"/>
              <a:t> </a:t>
            </a:r>
            <a:r>
              <a:rPr lang="en-GB" sz="1200" dirty="0" err="1"/>
              <a:t>voor</a:t>
            </a:r>
            <a:r>
              <a:rPr lang="en-GB" sz="1200" dirty="0"/>
              <a:t> </a:t>
            </a:r>
            <a:r>
              <a:rPr lang="en-GB" sz="1200" dirty="0" err="1"/>
              <a:t>uitvoering</a:t>
            </a:r>
            <a:r>
              <a:rPr lang="en-GB" sz="1200" dirty="0"/>
              <a:t> (CV3)</a:t>
            </a:r>
          </a:p>
          <a:p>
            <a:pPr lvl="1"/>
            <a:r>
              <a:rPr lang="en-GB" dirty="0"/>
              <a:t>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werk</a:t>
            </a:r>
            <a:r>
              <a:rPr lang="en-GB" dirty="0"/>
              <a:t> met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bestuur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bouwheer</a:t>
            </a:r>
            <a:br>
              <a:rPr lang="en-GB" dirty="0"/>
            </a:b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23</a:t>
            </a:fld>
            <a:r>
              <a:rPr lang="nl-NL" dirty="0"/>
              <a:t> -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090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naar meer synergie bij (nuts)werken door verschillende opdrachtgevers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591" y="3165786"/>
            <a:ext cx="8480333" cy="31334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900" b="1" dirty="0"/>
          </a:p>
          <a:p>
            <a:r>
              <a:rPr lang="nl-BE" sz="2600" dirty="0"/>
              <a:t>Afstemming van meerjarenplanning, jaarplanning door info uitwisseling via overlegmoment per jaar </a:t>
            </a:r>
            <a:br>
              <a:rPr lang="nl-BE" sz="2600" dirty="0"/>
            </a:br>
            <a:r>
              <a:rPr lang="nl-BE" sz="2600" dirty="0"/>
              <a:t>&amp; bij voorkeur via GIPOD</a:t>
            </a:r>
          </a:p>
          <a:p>
            <a:r>
              <a:rPr lang="nl-BE" sz="2600" dirty="0"/>
              <a:t>Coördinatie en synergie</a:t>
            </a:r>
            <a:endParaRPr lang="en-GB" sz="2600" dirty="0"/>
          </a:p>
          <a:p>
            <a:pPr lvl="2"/>
            <a:endParaRPr lang="nl-BE" sz="4800" dirty="0"/>
          </a:p>
          <a:p>
            <a:pPr marL="0" indent="0">
              <a:buNone/>
            </a:pPr>
            <a:endParaRPr lang="nl-BE" sz="1900" dirty="0"/>
          </a:p>
          <a:p>
            <a:endParaRPr lang="nl-BE" sz="1900" dirty="0"/>
          </a:p>
          <a:p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24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217591" y="1040679"/>
            <a:ext cx="5733557" cy="2156591"/>
            <a:chOff x="323528" y="1407700"/>
            <a:chExt cx="5733557" cy="2156591"/>
          </a:xfrm>
        </p:grpSpPr>
        <p:pic>
          <p:nvPicPr>
            <p:cNvPr id="8" name="Picture 3" descr="C:\Users\ID071882\Documents\2016 02\VRN VVSg vernieuwde bovenbou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82" y="1407700"/>
              <a:ext cx="2999303" cy="215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3.gstatic.com/images?q=tbn:ANd9GcRzjYsbGKeGnHdRz0yfVZjHbk1ypJ89-T3jB-bLYGgtYB0ucyj_ZLyjEHI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1407700"/>
              <a:ext cx="2805446" cy="2125108"/>
            </a:xfrm>
            <a:prstGeom prst="rect">
              <a:avLst/>
            </a:prstGeom>
            <a:noFill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r="22127" b="30487"/>
          <a:stretch>
            <a:fillRect/>
          </a:stretch>
        </p:blipFill>
        <p:spPr bwMode="auto">
          <a:xfrm>
            <a:off x="5942815" y="1089106"/>
            <a:ext cx="2789645" cy="21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885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>
                <a:solidFill>
                  <a:srgbClr val="FF0000"/>
                </a:solidFill>
              </a:rPr>
            </a:br>
            <a:r>
              <a:rPr lang="nl-BE" sz="2700" dirty="0"/>
              <a:t>Vraag naar betere coördinatie &amp; synergie en meer bijwonen van de coördinatievergaderingen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werken</a:t>
            </a:r>
            <a:r>
              <a:rPr lang="en-GB" dirty="0"/>
              <a:t> </a:t>
            </a:r>
            <a:r>
              <a:rPr lang="en-GB" dirty="0" err="1"/>
              <a:t>catg</a:t>
            </a:r>
            <a:r>
              <a:rPr lang="en-GB" dirty="0"/>
              <a:t> 1</a:t>
            </a:r>
          </a:p>
          <a:p>
            <a:pPr lvl="1"/>
            <a:r>
              <a:rPr lang="en-GB" sz="2000" dirty="0" err="1"/>
              <a:t>Synergieaanvraag</a:t>
            </a:r>
            <a:r>
              <a:rPr lang="en-GB" sz="2000" dirty="0"/>
              <a:t> via GIPOD </a:t>
            </a:r>
            <a:r>
              <a:rPr lang="en-GB" sz="2000" dirty="0" err="1"/>
              <a:t>uiterlijk</a:t>
            </a:r>
            <a:r>
              <a:rPr lang="en-GB" sz="2000" dirty="0"/>
              <a:t> 2 </a:t>
            </a:r>
            <a:r>
              <a:rPr lang="en-GB" sz="2000" dirty="0" err="1"/>
              <a:t>maand</a:t>
            </a:r>
            <a:r>
              <a:rPr lang="en-GB" sz="2000" dirty="0"/>
              <a:t> </a:t>
            </a:r>
            <a:r>
              <a:rPr lang="en-GB" sz="2000" dirty="0" err="1"/>
              <a:t>voor</a:t>
            </a:r>
            <a:r>
              <a:rPr lang="en-GB" sz="2000" dirty="0"/>
              <a:t> </a:t>
            </a:r>
            <a:r>
              <a:rPr lang="en-GB" sz="2000" dirty="0" err="1"/>
              <a:t>aanvang</a:t>
            </a:r>
            <a:r>
              <a:rPr lang="en-GB" sz="2000" dirty="0"/>
              <a:t> </a:t>
            </a:r>
            <a:r>
              <a:rPr lang="en-GB" sz="2000" dirty="0" err="1"/>
              <a:t>werk</a:t>
            </a:r>
            <a:r>
              <a:rPr lang="en-GB" sz="2000" dirty="0"/>
              <a:t> </a:t>
            </a:r>
          </a:p>
          <a:p>
            <a:pPr lvl="1"/>
            <a:r>
              <a:rPr lang="en-GB" sz="2000" dirty="0" err="1"/>
              <a:t>Antwoord</a:t>
            </a:r>
            <a:r>
              <a:rPr lang="en-GB" sz="2000" dirty="0"/>
              <a:t> </a:t>
            </a:r>
            <a:r>
              <a:rPr lang="en-GB" sz="2000" dirty="0" err="1"/>
              <a:t>binnen</a:t>
            </a:r>
            <a:r>
              <a:rPr lang="en-GB" sz="2000" dirty="0"/>
              <a:t> minimum 10 </a:t>
            </a:r>
            <a:r>
              <a:rPr lang="en-GB" sz="2000" dirty="0" err="1"/>
              <a:t>werkdagen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dirty="0" err="1"/>
              <a:t>Beslissingsmoment</a:t>
            </a:r>
            <a:r>
              <a:rPr lang="en-GB" dirty="0"/>
              <a:t> </a:t>
            </a:r>
            <a:r>
              <a:rPr lang="en-GB" dirty="0" err="1"/>
              <a:t>gemeente</a:t>
            </a:r>
            <a:r>
              <a:rPr lang="en-GB" dirty="0"/>
              <a:t> om </a:t>
            </a:r>
            <a:r>
              <a:rPr lang="en-GB" dirty="0" err="1"/>
              <a:t>bovenbouw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vernieuwen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louter</a:t>
            </a:r>
            <a:r>
              <a:rPr lang="en-GB" dirty="0"/>
              <a:t> </a:t>
            </a:r>
            <a:r>
              <a:rPr lang="en-GB" dirty="0" err="1"/>
              <a:t>nutswerk</a:t>
            </a:r>
            <a:endParaRPr lang="en-GB" dirty="0"/>
          </a:p>
          <a:p>
            <a:pPr lvl="2"/>
            <a:r>
              <a:rPr lang="nl-BE" dirty="0"/>
              <a:t>Reageren op synergie-aanvraag in GIPOD</a:t>
            </a:r>
          </a:p>
          <a:p>
            <a:pPr lvl="2"/>
            <a:r>
              <a:rPr lang="nl-BE" dirty="0"/>
              <a:t>Antwoord op de vraag van een werk – voorwaarde geen vertragingen uitvoering werk</a:t>
            </a:r>
          </a:p>
          <a:p>
            <a:pPr lvl="2"/>
            <a:r>
              <a:rPr lang="nl-BE" dirty="0"/>
              <a:t>Synergie-aanvraag </a:t>
            </a:r>
            <a:r>
              <a:rPr lang="nl-BE" dirty="0" err="1"/>
              <a:t>herlanceren</a:t>
            </a:r>
            <a:r>
              <a:rPr lang="nl-BE" dirty="0"/>
              <a:t> als gemeente wil dat de sper verhoogt tot 5 jaar</a:t>
            </a:r>
          </a:p>
          <a:p>
            <a:r>
              <a:rPr lang="nl-BE" dirty="0"/>
              <a:t>KLIP aanvraag bij aanvang studie werk</a:t>
            </a:r>
          </a:p>
          <a:p>
            <a:r>
              <a:rPr lang="nl-BE" dirty="0"/>
              <a:t>Nutswerken in 1 sleuf, waar technisch mogelijk</a:t>
            </a:r>
          </a:p>
          <a:p>
            <a:r>
              <a:rPr lang="nl-BE" dirty="0"/>
              <a:t>Piloot bij een synergie van nutswerken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25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78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-27295"/>
            <a:ext cx="7354908" cy="853440"/>
          </a:xfrm>
        </p:spPr>
        <p:txBody>
          <a:bodyPr>
            <a:normAutofit fontScale="90000"/>
          </a:bodyPr>
          <a:lstStyle/>
          <a:p>
            <a:br>
              <a:rPr lang="nl-BE" dirty="0">
                <a:solidFill>
                  <a:srgbClr val="FF0000"/>
                </a:solidFill>
              </a:rPr>
            </a:br>
            <a:r>
              <a:rPr lang="nl-BE" sz="2700" dirty="0"/>
              <a:t>Vraag naar betere coördinatie &amp; synergie en meer bijwonen van de coördinatievergaderingen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052737"/>
            <a:ext cx="8251848" cy="5482136"/>
          </a:xfrm>
        </p:spPr>
        <p:txBody>
          <a:bodyPr>
            <a:noAutofit/>
          </a:bodyPr>
          <a:lstStyle/>
          <a:p>
            <a:r>
              <a:rPr lang="en-GB" sz="2000" dirty="0" err="1"/>
              <a:t>Opdrachtgever</a:t>
            </a:r>
            <a:r>
              <a:rPr lang="en-GB" sz="2000" dirty="0"/>
              <a:t> </a:t>
            </a:r>
            <a:r>
              <a:rPr lang="en-GB" sz="2000" dirty="0" err="1"/>
              <a:t>gemeente</a:t>
            </a:r>
            <a:r>
              <a:rPr lang="en-GB" sz="2000" dirty="0"/>
              <a:t> : </a:t>
            </a:r>
          </a:p>
          <a:p>
            <a:pPr lvl="1"/>
            <a:r>
              <a:rPr lang="en-GB" sz="2000" dirty="0" err="1"/>
              <a:t>Coördinatievergadering</a:t>
            </a:r>
            <a:r>
              <a:rPr lang="en-GB" sz="2000" dirty="0"/>
              <a:t> met </a:t>
            </a:r>
            <a:r>
              <a:rPr lang="en-GB" sz="2000" dirty="0" err="1"/>
              <a:t>uitnodiging</a:t>
            </a:r>
            <a:r>
              <a:rPr lang="en-GB" sz="2000" dirty="0"/>
              <a:t> van </a:t>
            </a:r>
            <a:r>
              <a:rPr lang="en-GB" sz="2000" dirty="0" err="1"/>
              <a:t>alle</a:t>
            </a:r>
            <a:r>
              <a:rPr lang="en-GB" sz="2000" dirty="0"/>
              <a:t> </a:t>
            </a:r>
            <a:r>
              <a:rPr lang="en-GB" sz="2000" dirty="0" err="1"/>
              <a:t>partijen</a:t>
            </a:r>
            <a:r>
              <a:rPr lang="en-GB" sz="2000" dirty="0"/>
              <a:t> </a:t>
            </a:r>
          </a:p>
          <a:p>
            <a:pPr lvl="2"/>
            <a:r>
              <a:rPr lang="en-GB" sz="1800" dirty="0" err="1"/>
              <a:t>aanwezig</a:t>
            </a:r>
            <a:r>
              <a:rPr lang="en-GB" sz="1800" dirty="0"/>
              <a:t> </a:t>
            </a:r>
            <a:r>
              <a:rPr lang="en-GB" sz="1800" dirty="0" err="1"/>
              <a:t>volgens</a:t>
            </a:r>
            <a:r>
              <a:rPr lang="en-GB" sz="1800" dirty="0"/>
              <a:t> KLIP &amp; </a:t>
            </a:r>
            <a:r>
              <a:rPr lang="en-GB" sz="1800" dirty="0" err="1"/>
              <a:t>alle</a:t>
            </a:r>
            <a:r>
              <a:rPr lang="en-GB" sz="1800" dirty="0"/>
              <a:t> </a:t>
            </a:r>
            <a:r>
              <a:rPr lang="en-GB" sz="1800" dirty="0" err="1"/>
              <a:t>partijen</a:t>
            </a:r>
            <a:r>
              <a:rPr lang="en-GB" sz="1800" dirty="0"/>
              <a:t> die </a:t>
            </a:r>
            <a:r>
              <a:rPr lang="en-GB" sz="1800" dirty="0" err="1"/>
              <a:t>positief</a:t>
            </a:r>
            <a:r>
              <a:rPr lang="en-GB" sz="1800" dirty="0"/>
              <a:t> </a:t>
            </a:r>
            <a:r>
              <a:rPr lang="en-GB" sz="1800" dirty="0" err="1"/>
              <a:t>antwoorden</a:t>
            </a:r>
            <a:r>
              <a:rPr lang="en-GB" sz="1800" dirty="0"/>
              <a:t> op GIPOD </a:t>
            </a:r>
            <a:r>
              <a:rPr lang="en-GB" sz="1800" dirty="0" err="1"/>
              <a:t>synergieaanvraag</a:t>
            </a:r>
            <a:r>
              <a:rPr lang="en-GB" sz="1800" dirty="0"/>
              <a:t> &amp; in elk </a:t>
            </a:r>
            <a:r>
              <a:rPr lang="en-GB" sz="1800" dirty="0" err="1"/>
              <a:t>geval</a:t>
            </a:r>
            <a:r>
              <a:rPr lang="en-GB" sz="1800" dirty="0"/>
              <a:t> de </a:t>
            </a:r>
            <a:r>
              <a:rPr lang="en-GB" sz="1800" dirty="0" err="1"/>
              <a:t>domeinbeheerder</a:t>
            </a:r>
            <a:endParaRPr lang="en-GB" sz="1800" dirty="0"/>
          </a:p>
          <a:p>
            <a:pPr lvl="1"/>
            <a:r>
              <a:rPr lang="en-GB" sz="2000" dirty="0"/>
              <a:t>CV </a:t>
            </a:r>
            <a:r>
              <a:rPr lang="en-GB" sz="2000" dirty="0" err="1"/>
              <a:t>voorontwerp</a:t>
            </a:r>
            <a:endParaRPr lang="en-GB" sz="2000" dirty="0"/>
          </a:p>
          <a:p>
            <a:pPr lvl="2"/>
            <a:r>
              <a:rPr lang="en-GB" sz="1800" dirty="0"/>
              <a:t>KLIP </a:t>
            </a:r>
            <a:r>
              <a:rPr lang="en-GB" sz="1800" dirty="0" err="1"/>
              <a:t>aanvraag</a:t>
            </a:r>
            <a:r>
              <a:rPr lang="en-GB" sz="1800" dirty="0"/>
              <a:t> – </a:t>
            </a:r>
            <a:r>
              <a:rPr lang="en-GB" sz="1800" dirty="0" err="1"/>
              <a:t>ligging</a:t>
            </a:r>
            <a:r>
              <a:rPr lang="en-GB" sz="1800" dirty="0"/>
              <a:t> en </a:t>
            </a:r>
            <a:r>
              <a:rPr lang="en-GB" sz="1800" dirty="0" err="1"/>
              <a:t>betrokken</a:t>
            </a:r>
            <a:r>
              <a:rPr lang="en-GB" sz="1800" dirty="0"/>
              <a:t> KLB (</a:t>
            </a:r>
            <a:r>
              <a:rPr lang="en-GB" sz="1800" dirty="0" err="1"/>
              <a:t>voor</a:t>
            </a:r>
            <a:r>
              <a:rPr lang="en-GB" sz="1800" dirty="0"/>
              <a:t> </a:t>
            </a:r>
            <a:r>
              <a:rPr lang="en-GB" sz="1800" dirty="0" err="1"/>
              <a:t>eerste</a:t>
            </a:r>
            <a:r>
              <a:rPr lang="en-GB" sz="1800" dirty="0"/>
              <a:t> </a:t>
            </a:r>
            <a:r>
              <a:rPr lang="en-GB" sz="1800" dirty="0" err="1"/>
              <a:t>overleg</a:t>
            </a:r>
            <a:r>
              <a:rPr lang="en-GB" sz="1800" dirty="0"/>
              <a:t>)</a:t>
            </a:r>
          </a:p>
          <a:p>
            <a:pPr lvl="2"/>
            <a:r>
              <a:rPr lang="en-GB" sz="1800" dirty="0" err="1"/>
              <a:t>Digitaal</a:t>
            </a:r>
            <a:r>
              <a:rPr lang="en-GB" sz="1800" dirty="0"/>
              <a:t> </a:t>
            </a:r>
            <a:r>
              <a:rPr lang="en-GB" sz="1800" dirty="0" err="1"/>
              <a:t>ontwerp</a:t>
            </a:r>
            <a:r>
              <a:rPr lang="en-GB" sz="1800" dirty="0"/>
              <a:t> en </a:t>
            </a:r>
            <a:r>
              <a:rPr lang="en-GB" sz="1800" dirty="0" err="1"/>
              <a:t>mogelijke</a:t>
            </a:r>
            <a:r>
              <a:rPr lang="en-GB" sz="1800" dirty="0"/>
              <a:t> </a:t>
            </a:r>
            <a:r>
              <a:rPr lang="en-GB" sz="1800" dirty="0" err="1"/>
              <a:t>knelpunten</a:t>
            </a:r>
            <a:r>
              <a:rPr lang="en-GB" sz="1800" dirty="0"/>
              <a:t> (</a:t>
            </a:r>
            <a:r>
              <a:rPr lang="en-GB" sz="1800" dirty="0" err="1"/>
              <a:t>voor</a:t>
            </a:r>
            <a:r>
              <a:rPr lang="en-GB" sz="1800" dirty="0"/>
              <a:t> </a:t>
            </a:r>
            <a:r>
              <a:rPr lang="en-GB" sz="1800" dirty="0" err="1"/>
              <a:t>eerste</a:t>
            </a:r>
            <a:r>
              <a:rPr lang="en-GB" sz="1800" dirty="0"/>
              <a:t> </a:t>
            </a:r>
            <a:r>
              <a:rPr lang="en-GB" sz="1800" dirty="0" err="1"/>
              <a:t>overleg</a:t>
            </a:r>
            <a:r>
              <a:rPr lang="en-GB" sz="1800" dirty="0"/>
              <a:t>)</a:t>
            </a:r>
          </a:p>
          <a:p>
            <a:pPr lvl="2"/>
            <a:r>
              <a:rPr lang="en-GB" sz="1800" dirty="0" err="1"/>
              <a:t>Bespreking</a:t>
            </a:r>
            <a:r>
              <a:rPr lang="en-GB" sz="1800" dirty="0"/>
              <a:t> </a:t>
            </a:r>
            <a:r>
              <a:rPr lang="en-GB" sz="1800" dirty="0" err="1"/>
              <a:t>mogelijke</a:t>
            </a:r>
            <a:r>
              <a:rPr lang="en-GB" sz="1800" dirty="0"/>
              <a:t> </a:t>
            </a:r>
            <a:r>
              <a:rPr lang="en-GB" sz="1800" dirty="0" err="1"/>
              <a:t>knelpunten</a:t>
            </a:r>
            <a:r>
              <a:rPr lang="en-GB" sz="1800" dirty="0"/>
              <a:t> </a:t>
            </a:r>
          </a:p>
          <a:p>
            <a:pPr lvl="2"/>
            <a:r>
              <a:rPr lang="en-GB" sz="1800" dirty="0" err="1"/>
              <a:t>Beslissing</a:t>
            </a:r>
            <a:r>
              <a:rPr lang="en-GB" sz="1800" dirty="0"/>
              <a:t> al </a:t>
            </a:r>
            <a:r>
              <a:rPr lang="en-GB" sz="1800" dirty="0" err="1"/>
              <a:t>dan</a:t>
            </a:r>
            <a:r>
              <a:rPr lang="en-GB" sz="1800" dirty="0"/>
              <a:t> </a:t>
            </a:r>
            <a:r>
              <a:rPr lang="en-GB" sz="1800" dirty="0" err="1"/>
              <a:t>niet</a:t>
            </a:r>
            <a:r>
              <a:rPr lang="en-GB" sz="1800" dirty="0"/>
              <a:t> </a:t>
            </a:r>
            <a:r>
              <a:rPr lang="en-GB" sz="1800" dirty="0" err="1"/>
              <a:t>proefsleuven</a:t>
            </a:r>
            <a:r>
              <a:rPr lang="en-GB" sz="1800" dirty="0"/>
              <a:t> op </a:t>
            </a:r>
            <a:r>
              <a:rPr lang="en-GB" sz="1800" dirty="0" err="1"/>
              <a:t>kritische</a:t>
            </a:r>
            <a:r>
              <a:rPr lang="en-GB" sz="1800" dirty="0"/>
              <a:t> </a:t>
            </a:r>
            <a:r>
              <a:rPr lang="en-GB" sz="1800" dirty="0" err="1"/>
              <a:t>locaties</a:t>
            </a:r>
            <a:br>
              <a:rPr lang="en-GB" sz="1800" dirty="0"/>
            </a:br>
            <a:r>
              <a:rPr lang="en-GB" sz="1800" dirty="0" err="1"/>
              <a:t>kosten</a:t>
            </a:r>
            <a:r>
              <a:rPr lang="en-GB" sz="1800" dirty="0"/>
              <a:t> </a:t>
            </a:r>
            <a:r>
              <a:rPr lang="en-GB" sz="1800" dirty="0" err="1"/>
              <a:t>proefsleuven</a:t>
            </a:r>
            <a:r>
              <a:rPr lang="en-GB" sz="1800" dirty="0"/>
              <a:t> ten </a:t>
            </a:r>
            <a:r>
              <a:rPr lang="en-GB" sz="1800" dirty="0" err="1"/>
              <a:t>laste</a:t>
            </a:r>
            <a:r>
              <a:rPr lang="en-GB" sz="1800" dirty="0"/>
              <a:t> van?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onderhandelen</a:t>
            </a:r>
            <a:r>
              <a:rPr lang="en-GB" sz="1800" dirty="0"/>
              <a:t> case by case.</a:t>
            </a:r>
          </a:p>
          <a:p>
            <a:pPr lvl="2"/>
            <a:r>
              <a:rPr lang="nl-BE" sz="1800" dirty="0"/>
              <a:t>Afspraken over te verplaatsen nutsleidingen</a:t>
            </a:r>
          </a:p>
          <a:p>
            <a:pPr lvl="2"/>
            <a:r>
              <a:rPr lang="nl-BE" sz="1800" dirty="0"/>
              <a:t>Afspraken over informeren inwoners plus polsen naar behoeften inzake klantaansluitingen (poging om behoeften te voldoen voor de sper)</a:t>
            </a:r>
          </a:p>
          <a:p>
            <a:pPr lvl="2"/>
            <a:r>
              <a:rPr lang="nl-BE" sz="1800" dirty="0"/>
              <a:t>Afspraken over veiligheidscoördinator</a:t>
            </a:r>
          </a:p>
          <a:p>
            <a:pPr lvl="2"/>
            <a:r>
              <a:rPr lang="nl-BE" sz="1800" dirty="0"/>
              <a:t>Afspraken: identificatie buiten dienst gestelde leidingen die in open sleuf worden weggenomen op kosten nutsbedrijven </a:t>
            </a:r>
            <a:endParaRPr lang="en-GB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26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584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>
                <a:solidFill>
                  <a:srgbClr val="FF0000"/>
                </a:solidFill>
              </a:rPr>
            </a:br>
            <a:r>
              <a:rPr lang="nl-BE" sz="2700" dirty="0"/>
              <a:t>Vraag naar betere coördinatie &amp; synergie en meer bijwonen van de coördinatievergaderingen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052737"/>
            <a:ext cx="8251848" cy="5482136"/>
          </a:xfrm>
        </p:spPr>
        <p:txBody>
          <a:bodyPr>
            <a:noAutofit/>
          </a:bodyPr>
          <a:lstStyle/>
          <a:p>
            <a:r>
              <a:rPr lang="en-GB" sz="2000" dirty="0" err="1"/>
              <a:t>Opdrachtgever</a:t>
            </a:r>
            <a:r>
              <a:rPr lang="en-GB" sz="2000" dirty="0"/>
              <a:t> </a:t>
            </a:r>
            <a:r>
              <a:rPr lang="en-GB" sz="2000" dirty="0" err="1"/>
              <a:t>gemeente</a:t>
            </a:r>
            <a:r>
              <a:rPr lang="en-GB" sz="2000" dirty="0"/>
              <a:t> :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lvl="1"/>
            <a:r>
              <a:rPr lang="en-GB" sz="2000" dirty="0"/>
              <a:t>CV </a:t>
            </a:r>
            <a:r>
              <a:rPr lang="en-GB" sz="2000" dirty="0" err="1"/>
              <a:t>ontwerp</a:t>
            </a:r>
            <a:r>
              <a:rPr lang="en-GB" sz="2000" dirty="0"/>
              <a:t> (</a:t>
            </a:r>
            <a:r>
              <a:rPr lang="en-GB" sz="2000" dirty="0" err="1"/>
              <a:t>gemeente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CV </a:t>
            </a:r>
            <a:r>
              <a:rPr lang="en-GB" sz="2000" dirty="0" err="1"/>
              <a:t>ontwerp</a:t>
            </a:r>
            <a:r>
              <a:rPr lang="en-GB" sz="2000" dirty="0"/>
              <a:t> en CV </a:t>
            </a:r>
            <a:r>
              <a:rPr lang="en-GB" sz="2000" dirty="0" err="1"/>
              <a:t>voorontwerp</a:t>
            </a:r>
            <a:r>
              <a:rPr lang="en-GB" sz="2000" dirty="0"/>
              <a:t> </a:t>
            </a:r>
            <a:r>
              <a:rPr lang="en-GB" sz="2000" dirty="0" err="1"/>
              <a:t>samenvoegen</a:t>
            </a:r>
            <a:endParaRPr lang="en-GB" sz="2000" dirty="0"/>
          </a:p>
          <a:p>
            <a:pPr lvl="2"/>
            <a:r>
              <a:rPr lang="nl-BE" sz="1800" dirty="0"/>
              <a:t>Detail plan ontwerp en info proefsleuven</a:t>
            </a:r>
          </a:p>
          <a:p>
            <a:pPr lvl="2"/>
            <a:r>
              <a:rPr lang="nl-BE" sz="1800" dirty="0"/>
              <a:t>Timing afstemmen </a:t>
            </a:r>
          </a:p>
          <a:p>
            <a:pPr lvl="2"/>
            <a:r>
              <a:rPr lang="nl-BE" sz="1800" dirty="0"/>
              <a:t>Nutsbedrijven bezorgen aansluitend aan CV ontwerp hun plannen en nemen werken op in programmatie</a:t>
            </a:r>
          </a:p>
          <a:p>
            <a:pPr lvl="2"/>
            <a:r>
              <a:rPr lang="nl-BE" sz="1800" dirty="0"/>
              <a:t>Gunning door de partners </a:t>
            </a:r>
          </a:p>
          <a:p>
            <a:pPr lvl="1"/>
            <a:r>
              <a:rPr lang="en-GB" sz="2000" dirty="0" err="1"/>
              <a:t>gemeente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CV </a:t>
            </a:r>
            <a:r>
              <a:rPr lang="en-GB" sz="2000" dirty="0" err="1"/>
              <a:t>ontwerp</a:t>
            </a:r>
            <a:r>
              <a:rPr lang="en-GB" sz="2000" dirty="0"/>
              <a:t> en CV </a:t>
            </a:r>
            <a:r>
              <a:rPr lang="en-GB" sz="2000" dirty="0" err="1"/>
              <a:t>voorontwerp</a:t>
            </a:r>
            <a:r>
              <a:rPr lang="en-GB" sz="2000" dirty="0"/>
              <a:t> </a:t>
            </a:r>
            <a:r>
              <a:rPr lang="en-GB" sz="2000" dirty="0" err="1"/>
              <a:t>samenvoegen</a:t>
            </a:r>
            <a:r>
              <a:rPr lang="en-GB" sz="2000" dirty="0"/>
              <a:t> </a:t>
            </a:r>
            <a:r>
              <a:rPr lang="en-GB" sz="2000" dirty="0" err="1"/>
              <a:t>bij</a:t>
            </a:r>
            <a:r>
              <a:rPr lang="en-GB" sz="2000" dirty="0"/>
              <a:t> </a:t>
            </a:r>
            <a:r>
              <a:rPr lang="en-GB" sz="2000" dirty="0" err="1"/>
              <a:t>beperkte</a:t>
            </a:r>
            <a:r>
              <a:rPr lang="en-GB" sz="2000" dirty="0"/>
              <a:t> dossiers en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onderling</a:t>
            </a:r>
            <a:r>
              <a:rPr lang="en-GB" sz="2000" dirty="0"/>
              <a:t> </a:t>
            </a:r>
            <a:r>
              <a:rPr lang="en-GB" sz="2000" dirty="0" err="1"/>
              <a:t>overleg</a:t>
            </a:r>
            <a:endParaRPr lang="en-GB" sz="2000" dirty="0"/>
          </a:p>
          <a:p>
            <a:pPr lvl="1"/>
            <a:r>
              <a:rPr lang="en-GB" sz="2000" dirty="0"/>
              <a:t>CV </a:t>
            </a:r>
            <a:r>
              <a:rPr lang="en-GB" sz="2000" dirty="0" err="1"/>
              <a:t>uitvoering</a:t>
            </a:r>
            <a:r>
              <a:rPr lang="en-GB" sz="2000" dirty="0"/>
              <a:t>: </a:t>
            </a:r>
            <a:r>
              <a:rPr lang="en-GB" sz="2000" dirty="0" err="1"/>
              <a:t>vergadering</a:t>
            </a:r>
            <a:r>
              <a:rPr lang="en-GB" sz="2000" dirty="0"/>
              <a:t> met </a:t>
            </a:r>
            <a:r>
              <a:rPr lang="en-GB" sz="2000" dirty="0" err="1"/>
              <a:t>uitvoerder</a:t>
            </a:r>
            <a:r>
              <a:rPr lang="en-GB" sz="2000" dirty="0"/>
              <a:t> </a:t>
            </a:r>
            <a:r>
              <a:rPr lang="en-GB" sz="2000" dirty="0" err="1"/>
              <a:t>werken</a:t>
            </a:r>
            <a:r>
              <a:rPr lang="en-GB" sz="2000" dirty="0"/>
              <a:t> (</a:t>
            </a:r>
            <a:r>
              <a:rPr lang="en-GB" sz="2000" dirty="0" err="1"/>
              <a:t>aannemer</a:t>
            </a:r>
            <a:r>
              <a:rPr lang="en-GB" sz="2000" dirty="0"/>
              <a:t>) </a:t>
            </a:r>
          </a:p>
          <a:p>
            <a:pPr lvl="2"/>
            <a:r>
              <a:rPr lang="nl-BE" sz="1800" dirty="0"/>
              <a:t>Aard, fasering, timing afspraken en eventuele sancties indien afspraken niet gerespecteerd worden</a:t>
            </a:r>
          </a:p>
          <a:p>
            <a:pPr lvl="2"/>
            <a:r>
              <a:rPr lang="nl-BE" sz="1800" dirty="0"/>
              <a:t>Naam piloot nutsbedrijven en contactgegevens worden meegedeeld</a:t>
            </a:r>
          </a:p>
          <a:p>
            <a:pPr lvl="2"/>
            <a:r>
              <a:rPr lang="nl-BE" sz="1800" dirty="0"/>
              <a:t>Afspraken plaatsbeschrijving gemeentelijk domein</a:t>
            </a:r>
          </a:p>
          <a:p>
            <a:pPr lvl="1"/>
            <a:endParaRPr lang="en-GB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27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7164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Afdeling</a:t>
            </a:r>
            <a:r>
              <a:rPr lang="en-GB" dirty="0"/>
              <a:t> 3 : </a:t>
            </a:r>
            <a:br>
              <a:rPr lang="en-GB" dirty="0"/>
            </a:br>
            <a:r>
              <a:rPr lang="en-GB" dirty="0" err="1"/>
              <a:t>vraag</a:t>
            </a:r>
            <a:r>
              <a:rPr lang="en-GB" dirty="0"/>
              <a:t> werken, </a:t>
            </a:r>
            <a:r>
              <a:rPr lang="en-GB" dirty="0" err="1"/>
              <a:t>algemene</a:t>
            </a:r>
            <a:r>
              <a:rPr lang="en-GB" dirty="0"/>
              <a:t> </a:t>
            </a:r>
            <a:r>
              <a:rPr lang="en-GB" dirty="0" err="1"/>
              <a:t>toelating</a:t>
            </a:r>
            <a:r>
              <a:rPr lang="en-GB" dirty="0"/>
              <a:t>, </a:t>
            </a:r>
            <a:r>
              <a:rPr lang="en-GB" dirty="0" err="1"/>
              <a:t>melden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sz="2000" dirty="0" err="1"/>
              <a:t>Vraag</a:t>
            </a:r>
            <a:r>
              <a:rPr lang="en-GB" sz="2000" dirty="0"/>
              <a:t> </a:t>
            </a:r>
            <a:r>
              <a:rPr lang="en-GB" sz="2000" dirty="0" err="1"/>
              <a:t>voor</a:t>
            </a:r>
            <a:r>
              <a:rPr lang="en-GB" sz="2000" dirty="0"/>
              <a:t> werken</a:t>
            </a:r>
          </a:p>
          <a:p>
            <a:pPr lvl="2"/>
            <a:r>
              <a:rPr lang="en-GB" sz="1600" dirty="0" err="1"/>
              <a:t>Gebundeld</a:t>
            </a:r>
            <a:r>
              <a:rPr lang="en-GB" sz="1600" dirty="0"/>
              <a:t> </a:t>
            </a:r>
            <a:r>
              <a:rPr lang="en-GB" sz="1600" dirty="0" err="1"/>
              <a:t>digitale</a:t>
            </a:r>
            <a:r>
              <a:rPr lang="en-GB" sz="1600" dirty="0"/>
              <a:t> </a:t>
            </a:r>
            <a:r>
              <a:rPr lang="en-GB" sz="1600" dirty="0" err="1"/>
              <a:t>vraag</a:t>
            </a:r>
            <a:endParaRPr lang="en-GB" sz="1600" dirty="0"/>
          </a:p>
          <a:p>
            <a:pPr lvl="2"/>
            <a:r>
              <a:rPr lang="en-GB" sz="1600" dirty="0" err="1"/>
              <a:t>Individuele</a:t>
            </a:r>
            <a:r>
              <a:rPr lang="en-GB" sz="1600" dirty="0"/>
              <a:t> </a:t>
            </a:r>
            <a:r>
              <a:rPr lang="en-GB" sz="1600" dirty="0" err="1"/>
              <a:t>vraag</a:t>
            </a:r>
            <a:endParaRPr lang="en-GB" sz="1600" dirty="0"/>
          </a:p>
          <a:p>
            <a:pPr lvl="2"/>
            <a:r>
              <a:rPr lang="en-GB" sz="1600" dirty="0" err="1"/>
              <a:t>Afspraken</a:t>
            </a:r>
            <a:r>
              <a:rPr lang="en-GB" sz="1600" dirty="0"/>
              <a:t> </a:t>
            </a:r>
            <a:r>
              <a:rPr lang="en-GB" sz="1600" dirty="0" err="1"/>
              <a:t>geldend</a:t>
            </a:r>
            <a:r>
              <a:rPr lang="en-GB" sz="1600" dirty="0"/>
              <a:t> </a:t>
            </a:r>
            <a:r>
              <a:rPr lang="en-GB" sz="1600" dirty="0" err="1"/>
              <a:t>voor</a:t>
            </a:r>
            <a:r>
              <a:rPr lang="en-GB" sz="1600" dirty="0"/>
              <a:t> </a:t>
            </a:r>
            <a:r>
              <a:rPr lang="en-GB" sz="1600" dirty="0" err="1"/>
              <a:t>beide</a:t>
            </a:r>
            <a:r>
              <a:rPr lang="en-GB" sz="1600" dirty="0"/>
              <a:t> </a:t>
            </a:r>
            <a:r>
              <a:rPr lang="en-GB" sz="1600" dirty="0" err="1"/>
              <a:t>systemen</a:t>
            </a:r>
            <a:endParaRPr lang="en-GB" sz="1600" dirty="0"/>
          </a:p>
          <a:p>
            <a:pPr lvl="1"/>
            <a:r>
              <a:rPr lang="en-GB" sz="2000" dirty="0" err="1"/>
              <a:t>Algemene</a:t>
            </a:r>
            <a:r>
              <a:rPr lang="en-GB" sz="2000" dirty="0"/>
              <a:t> </a:t>
            </a:r>
            <a:r>
              <a:rPr lang="en-GB" sz="2000" dirty="0" err="1"/>
              <a:t>toelating</a:t>
            </a:r>
            <a:r>
              <a:rPr lang="en-GB" sz="2000" dirty="0"/>
              <a:t> </a:t>
            </a:r>
            <a:r>
              <a:rPr lang="en-GB" sz="2000" dirty="0" err="1"/>
              <a:t>voor</a:t>
            </a:r>
            <a:r>
              <a:rPr lang="en-GB" sz="2000" dirty="0"/>
              <a:t> en melding van werken </a:t>
            </a:r>
          </a:p>
          <a:p>
            <a:pPr lvl="2"/>
            <a:r>
              <a:rPr lang="en-GB" sz="1600" dirty="0" err="1"/>
              <a:t>Categorie</a:t>
            </a:r>
            <a:r>
              <a:rPr lang="en-GB" sz="1600" dirty="0"/>
              <a:t> 3 en </a:t>
            </a:r>
            <a:r>
              <a:rPr lang="en-GB" sz="1600" dirty="0" err="1"/>
              <a:t>puntwerken</a:t>
            </a:r>
            <a:r>
              <a:rPr lang="en-GB" sz="1600" dirty="0"/>
              <a:t> en </a:t>
            </a:r>
            <a:r>
              <a:rPr lang="en-GB" sz="1600" dirty="0" err="1"/>
              <a:t>dringende</a:t>
            </a:r>
            <a:r>
              <a:rPr lang="en-GB" sz="1600" dirty="0"/>
              <a:t> werken</a:t>
            </a:r>
          </a:p>
          <a:p>
            <a:pPr lvl="1"/>
            <a:r>
              <a:rPr lang="en-GB" sz="2000" dirty="0" err="1"/>
              <a:t>Inhoud</a:t>
            </a:r>
            <a:r>
              <a:rPr lang="en-GB" sz="2000" dirty="0"/>
              <a:t> van de </a:t>
            </a:r>
            <a:r>
              <a:rPr lang="en-GB" sz="2000" dirty="0" err="1"/>
              <a:t>vraag</a:t>
            </a:r>
            <a:r>
              <a:rPr lang="en-GB" sz="2000" dirty="0"/>
              <a:t> </a:t>
            </a:r>
            <a:r>
              <a:rPr lang="en-GB" sz="2000" dirty="0" err="1"/>
              <a:t>voor</a:t>
            </a:r>
            <a:r>
              <a:rPr lang="en-GB" sz="2000" dirty="0"/>
              <a:t> werken</a:t>
            </a:r>
          </a:p>
          <a:p>
            <a:pPr lvl="2"/>
            <a:r>
              <a:rPr lang="en-GB" sz="1600" dirty="0" err="1"/>
              <a:t>Categorie</a:t>
            </a:r>
            <a:r>
              <a:rPr lang="en-GB" sz="1600" dirty="0"/>
              <a:t> 1 en </a:t>
            </a:r>
            <a:r>
              <a:rPr lang="en-GB" sz="1600" dirty="0" err="1"/>
              <a:t>specifieke</a:t>
            </a:r>
            <a:r>
              <a:rPr lang="en-GB" sz="1600" dirty="0"/>
              <a:t> werken</a:t>
            </a:r>
          </a:p>
          <a:p>
            <a:pPr lvl="2"/>
            <a:r>
              <a:rPr lang="en-GB" sz="1600" dirty="0" err="1"/>
              <a:t>Categorie</a:t>
            </a:r>
            <a:r>
              <a:rPr lang="en-GB" sz="1600" dirty="0"/>
              <a:t> 2 </a:t>
            </a:r>
          </a:p>
          <a:p>
            <a:pPr lvl="1"/>
            <a:r>
              <a:rPr lang="en-GB" sz="2000" dirty="0" err="1"/>
              <a:t>Sancties</a:t>
            </a:r>
            <a:r>
              <a:rPr lang="en-GB" sz="2000" dirty="0"/>
              <a:t> werken </a:t>
            </a:r>
            <a:r>
              <a:rPr lang="en-GB" sz="2000" dirty="0" err="1"/>
              <a:t>zonder</a:t>
            </a:r>
            <a:r>
              <a:rPr lang="en-GB" sz="2000" dirty="0"/>
              <a:t> </a:t>
            </a:r>
            <a:r>
              <a:rPr lang="en-GB" sz="2000" dirty="0" err="1"/>
              <a:t>geldige</a:t>
            </a:r>
            <a:r>
              <a:rPr lang="en-GB" sz="2000" dirty="0"/>
              <a:t> </a:t>
            </a:r>
            <a:r>
              <a:rPr lang="en-GB" sz="2000" dirty="0" err="1"/>
              <a:t>vraag</a:t>
            </a:r>
            <a:r>
              <a:rPr lang="en-GB" sz="2000" dirty="0"/>
              <a:t> of melding of </a:t>
            </a:r>
            <a:r>
              <a:rPr lang="en-GB" sz="2000" dirty="0" err="1"/>
              <a:t>zonder</a:t>
            </a:r>
            <a:r>
              <a:rPr lang="en-GB" sz="2000" dirty="0"/>
              <a:t> </a:t>
            </a:r>
            <a:r>
              <a:rPr lang="en-GB" sz="2000" dirty="0" err="1"/>
              <a:t>signalisatievergunning</a:t>
            </a:r>
            <a:r>
              <a:rPr lang="en-GB" sz="2000" dirty="0"/>
              <a:t> </a:t>
            </a:r>
            <a:r>
              <a:rPr lang="en-GB" sz="2000" dirty="0" err="1"/>
              <a:t>wanneer</a:t>
            </a:r>
            <a:r>
              <a:rPr lang="en-GB" sz="2000" dirty="0"/>
              <a:t> </a:t>
            </a:r>
            <a:r>
              <a:rPr lang="en-GB" sz="2000" dirty="0" err="1"/>
              <a:t>vereist</a:t>
            </a:r>
            <a:endParaRPr lang="en-GB" sz="2000" dirty="0"/>
          </a:p>
          <a:p>
            <a:pPr marL="914400" lvl="2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 err="1">
                <a:solidFill>
                  <a:srgbClr val="7030A0"/>
                </a:solidFill>
              </a:rPr>
              <a:t>Wat</a:t>
            </a:r>
            <a:r>
              <a:rPr lang="en-GB" sz="2000" dirty="0">
                <a:solidFill>
                  <a:srgbClr val="7030A0"/>
                </a:solidFill>
              </a:rPr>
              <a:t> is </a:t>
            </a:r>
            <a:r>
              <a:rPr lang="en-GB" sz="2000" dirty="0" err="1">
                <a:solidFill>
                  <a:srgbClr val="7030A0"/>
                </a:solidFill>
              </a:rPr>
              <a:t>nieuw</a:t>
            </a:r>
            <a:r>
              <a:rPr lang="en-GB" sz="2000" dirty="0">
                <a:solidFill>
                  <a:srgbClr val="7030A0"/>
                </a:solidFill>
              </a:rPr>
              <a:t>? </a:t>
            </a:r>
            <a:br>
              <a:rPr lang="en-GB" sz="2000" dirty="0">
                <a:solidFill>
                  <a:srgbClr val="7030A0"/>
                </a:solidFill>
              </a:rPr>
            </a:br>
            <a:r>
              <a:rPr lang="en-GB" sz="2000" dirty="0" err="1">
                <a:solidFill>
                  <a:srgbClr val="7030A0"/>
                </a:solidFill>
              </a:rPr>
              <a:t>Antwoord</a:t>
            </a:r>
            <a:r>
              <a:rPr lang="en-GB" sz="2000" dirty="0">
                <a:solidFill>
                  <a:srgbClr val="7030A0"/>
                </a:solidFill>
              </a:rPr>
              <a:t> op </a:t>
            </a:r>
            <a:r>
              <a:rPr lang="en-GB" sz="2000" dirty="0" err="1">
                <a:solidFill>
                  <a:srgbClr val="7030A0"/>
                </a:solidFill>
              </a:rPr>
              <a:t>bekommernis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steden</a:t>
            </a:r>
            <a:r>
              <a:rPr lang="en-GB" sz="2000" dirty="0">
                <a:solidFill>
                  <a:srgbClr val="7030A0"/>
                </a:solidFill>
              </a:rPr>
              <a:t> &amp; </a:t>
            </a:r>
            <a:r>
              <a:rPr lang="en-GB" sz="2000" dirty="0" err="1">
                <a:solidFill>
                  <a:srgbClr val="7030A0"/>
                </a:solidFill>
              </a:rPr>
              <a:t>gemeenten</a:t>
            </a:r>
            <a:r>
              <a:rPr lang="en-GB" sz="2000" dirty="0">
                <a:solidFill>
                  <a:srgbClr val="7030A0"/>
                </a:solidFill>
              </a:rPr>
              <a:t> en </a:t>
            </a:r>
            <a:r>
              <a:rPr lang="en-GB" sz="2000" dirty="0" err="1">
                <a:solidFill>
                  <a:srgbClr val="7030A0"/>
                </a:solidFill>
              </a:rPr>
              <a:t>nutsbedrijven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28</a:t>
            </a:fld>
            <a:r>
              <a:rPr lang="nl-NL" dirty="0"/>
              <a:t> -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061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8590420" cy="853440"/>
          </a:xfrm>
        </p:spPr>
        <p:txBody>
          <a:bodyPr>
            <a:normAutofit/>
          </a:bodyPr>
          <a:lstStyle/>
          <a:p>
            <a:r>
              <a:rPr lang="nl-BE" dirty="0"/>
              <a:t>Vraag naar efficiënter indienen </a:t>
            </a:r>
            <a:br>
              <a:rPr lang="nl-BE" dirty="0"/>
            </a:br>
            <a:r>
              <a:rPr lang="nl-BE" dirty="0"/>
              <a:t>en behandelen dossiers 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900" y="3156968"/>
            <a:ext cx="8251848" cy="3315669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pt-BR" sz="2400" b="1" dirty="0"/>
          </a:p>
          <a:p>
            <a:r>
              <a:rPr lang="pt-BR" sz="4200" dirty="0"/>
              <a:t>Vraag voor een werk van categorie 1 en 2 en specifieke werken</a:t>
            </a:r>
          </a:p>
          <a:p>
            <a:pPr lvl="1"/>
            <a:r>
              <a:rPr lang="pt-BR" sz="3200" dirty="0"/>
              <a:t>g</a:t>
            </a:r>
            <a:r>
              <a:rPr lang="nl-BE" sz="3200" dirty="0" err="1"/>
              <a:t>ebundelde</a:t>
            </a:r>
            <a:r>
              <a:rPr lang="nl-BE" sz="3200" dirty="0"/>
              <a:t> vraag voor nutswerken in synergie mogelijk </a:t>
            </a:r>
            <a:br>
              <a:rPr lang="nl-BE" sz="3200" dirty="0"/>
            </a:br>
            <a:r>
              <a:rPr lang="nl-BE" sz="3200" dirty="0"/>
              <a:t>met snellere behandeling (6 weken </a:t>
            </a:r>
            <a:r>
              <a:rPr lang="nl-BE" sz="3200" dirty="0" err="1"/>
              <a:t>ipv</a:t>
            </a:r>
            <a:r>
              <a:rPr lang="nl-BE" sz="3200" dirty="0"/>
              <a:t> 8 weken) – Keuze gemeente</a:t>
            </a:r>
          </a:p>
          <a:p>
            <a:pPr lvl="1"/>
            <a:r>
              <a:rPr lang="nl-BE" sz="3300" dirty="0"/>
              <a:t>Urgente klantaansluiting of wettelijke termijn : </a:t>
            </a:r>
            <a:br>
              <a:rPr lang="nl-BE" sz="3300" dirty="0"/>
            </a:br>
            <a:r>
              <a:rPr lang="nl-BE" sz="3300" dirty="0"/>
              <a:t>indien gemeld, engagement stad/gemeente snellere behandeling</a:t>
            </a:r>
          </a:p>
          <a:p>
            <a:pPr lvl="1"/>
            <a:endParaRPr lang="nl-BE" sz="3300" dirty="0"/>
          </a:p>
          <a:p>
            <a:r>
              <a:rPr lang="en-GB" sz="3600" dirty="0" err="1"/>
              <a:t>Categorie</a:t>
            </a:r>
            <a:r>
              <a:rPr lang="en-GB" sz="3600" dirty="0"/>
              <a:t> 1 of </a:t>
            </a:r>
            <a:r>
              <a:rPr lang="en-GB" sz="3600" dirty="0" err="1"/>
              <a:t>groot</a:t>
            </a:r>
            <a:r>
              <a:rPr lang="en-GB" sz="3600" dirty="0"/>
              <a:t> </a:t>
            </a:r>
            <a:r>
              <a:rPr lang="en-GB" sz="3600" dirty="0" err="1"/>
              <a:t>werk</a:t>
            </a:r>
            <a:r>
              <a:rPr lang="en-GB" sz="3600" dirty="0"/>
              <a:t> = </a:t>
            </a:r>
            <a:r>
              <a:rPr lang="en-GB" sz="3600" dirty="0" err="1"/>
              <a:t>opbraak</a:t>
            </a:r>
            <a:r>
              <a:rPr lang="en-GB" sz="3600" dirty="0"/>
              <a:t> van &gt; 50m² of 100m of boring &gt;50m 	   </a:t>
            </a:r>
          </a:p>
          <a:p>
            <a:r>
              <a:rPr lang="en-GB" sz="3600" dirty="0" err="1"/>
              <a:t>Categorie</a:t>
            </a:r>
            <a:r>
              <a:rPr lang="en-GB" sz="3600" dirty="0"/>
              <a:t> 2 of </a:t>
            </a:r>
            <a:r>
              <a:rPr lang="en-GB" sz="3600" dirty="0" err="1"/>
              <a:t>klein</a:t>
            </a:r>
            <a:r>
              <a:rPr lang="en-GB" sz="3600" dirty="0"/>
              <a:t> </a:t>
            </a:r>
            <a:r>
              <a:rPr lang="en-GB" sz="3600" dirty="0" err="1"/>
              <a:t>werk</a:t>
            </a:r>
            <a:r>
              <a:rPr lang="en-GB" sz="3600" dirty="0"/>
              <a:t> = </a:t>
            </a:r>
            <a:r>
              <a:rPr lang="en-GB" sz="3600" dirty="0" err="1"/>
              <a:t>opbraak</a:t>
            </a:r>
            <a:r>
              <a:rPr lang="en-GB" sz="3600" dirty="0"/>
              <a:t> van &gt;3m²&amp;&lt;50m² of 					      &gt;=10m&amp;&lt;100m of boring &gt;=10m &amp; &lt;50m</a:t>
            </a:r>
          </a:p>
          <a:p>
            <a:r>
              <a:rPr lang="en-GB" sz="3600" dirty="0" err="1"/>
              <a:t>Specifiek</a:t>
            </a:r>
            <a:r>
              <a:rPr lang="en-GB" sz="3600" dirty="0"/>
              <a:t> </a:t>
            </a:r>
            <a:r>
              <a:rPr lang="en-GB" sz="3600" dirty="0" err="1"/>
              <a:t>werk</a:t>
            </a:r>
            <a:r>
              <a:rPr lang="en-GB" sz="3600" dirty="0"/>
              <a:t>          = </a:t>
            </a:r>
            <a:r>
              <a:rPr lang="en-GB" sz="3600" dirty="0" err="1"/>
              <a:t>werk</a:t>
            </a:r>
            <a:r>
              <a:rPr lang="en-GB" sz="3600" dirty="0"/>
              <a:t> </a:t>
            </a:r>
            <a:r>
              <a:rPr lang="en-GB" sz="3600" dirty="0" err="1"/>
              <a:t>waarvoor</a:t>
            </a:r>
            <a:r>
              <a:rPr lang="en-GB" sz="3600" dirty="0"/>
              <a:t> </a:t>
            </a:r>
            <a:r>
              <a:rPr lang="en-GB" sz="3600" dirty="0" err="1"/>
              <a:t>afspraken</a:t>
            </a:r>
            <a:r>
              <a:rPr lang="en-GB" sz="3600" dirty="0"/>
              <a:t> </a:t>
            </a:r>
            <a:r>
              <a:rPr lang="en-GB" sz="3600" dirty="0" err="1"/>
              <a:t>nodig</a:t>
            </a:r>
            <a:r>
              <a:rPr lang="en-GB" sz="3600" dirty="0"/>
              <a:t> &amp; 				      </a:t>
            </a:r>
            <a:r>
              <a:rPr lang="en-GB" sz="3600" dirty="0" err="1"/>
              <a:t>verschillend</a:t>
            </a:r>
            <a:r>
              <a:rPr lang="en-GB" sz="3600" dirty="0"/>
              <a:t> van </a:t>
            </a:r>
            <a:r>
              <a:rPr lang="en-GB" sz="3600" dirty="0" err="1"/>
              <a:t>categoriën</a:t>
            </a:r>
            <a:endParaRPr lang="en-GB" sz="3600" dirty="0"/>
          </a:p>
          <a:p>
            <a:endParaRPr lang="pt-BR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29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86084" y="1040679"/>
            <a:ext cx="5538898" cy="2125107"/>
            <a:chOff x="395536" y="1407701"/>
            <a:chExt cx="5538898" cy="2125107"/>
          </a:xfrm>
        </p:grpSpPr>
        <p:pic>
          <p:nvPicPr>
            <p:cNvPr id="9" name="Picture 2" descr="Image result for chronome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07701"/>
              <a:ext cx="2664296" cy="211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signalisatie werk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452" y="1407701"/>
              <a:ext cx="1252982" cy="2125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utoShape 2" descr="Image result for dossie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677" y="1196752"/>
            <a:ext cx="1631154" cy="187471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r="22127" b="30487"/>
          <a:stretch>
            <a:fillRect/>
          </a:stretch>
        </p:blipFill>
        <p:spPr bwMode="auto">
          <a:xfrm>
            <a:off x="5851988" y="1040679"/>
            <a:ext cx="2844759" cy="212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9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0" y="4530351"/>
            <a:ext cx="3904019" cy="174307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356177" y="1083278"/>
            <a:ext cx="4476339" cy="5240719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Toename nutswerken, teveel hinder, gebrek coördinatie &amp; kwaliteit herstel openbaar domein</a:t>
            </a:r>
          </a:p>
          <a:p>
            <a:r>
              <a:rPr lang="nl-BE" dirty="0"/>
              <a:t>308 regels &amp; afspraken?</a:t>
            </a:r>
          </a:p>
          <a:p>
            <a:r>
              <a:rPr lang="nl-BE" dirty="0"/>
              <a:t>Noodzaak aan een uniform afsprakenkader inzake regels voor de goede uitvoering van nuts &amp; infrastructuurwerken op het openbaar domein</a:t>
            </a:r>
          </a:p>
          <a:p>
            <a:r>
              <a:rPr lang="nl-BE" dirty="0"/>
              <a:t>Samenwerking VVSG, steden &amp; gemeenten en nutsbedrijven </a:t>
            </a:r>
          </a:p>
          <a:p>
            <a:r>
              <a:rPr lang="nl-BE" dirty="0"/>
              <a:t>Code van 2001 is van toepassing in 80% van de steden &amp; gemeenten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een Code in 2001 ?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</a:t>
            </a:fld>
            <a:r>
              <a:rPr lang="nl-NL" dirty="0"/>
              <a:t> -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EEC0142-04F5-4604-8151-FA45EBCA0EB8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3589569" y="6534873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88319" y="2909344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94" y="1058489"/>
            <a:ext cx="1819275" cy="17741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12" y="2047195"/>
            <a:ext cx="903697" cy="769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9" y="1096589"/>
            <a:ext cx="2095500" cy="1736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8" y="3230189"/>
            <a:ext cx="3898491" cy="13255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71800" y="17728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39829" y="1582696"/>
            <a:ext cx="122413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code </a:t>
            </a:r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" b="59229"/>
          <a:stretch/>
        </p:blipFill>
        <p:spPr>
          <a:xfrm>
            <a:off x="414601" y="3807348"/>
            <a:ext cx="2357199" cy="752171"/>
          </a:xfrm>
          <a:ln>
            <a:solidFill>
              <a:srgbClr val="92D050"/>
            </a:solidFill>
          </a:ln>
          <a:effectLst>
            <a:softEdge rad="25400"/>
          </a:effectLst>
        </p:spPr>
      </p:pic>
      <p:sp>
        <p:nvSpPr>
          <p:cNvPr id="25" name="Rectangle 24"/>
          <p:cNvSpPr/>
          <p:nvPr/>
        </p:nvSpPr>
        <p:spPr>
          <a:xfrm>
            <a:off x="2769359" y="4080178"/>
            <a:ext cx="648072" cy="4745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80%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28" y="3821313"/>
            <a:ext cx="936860" cy="73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53" y="302434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41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8590420" cy="853440"/>
          </a:xfrm>
        </p:spPr>
        <p:txBody>
          <a:bodyPr>
            <a:normAutofit/>
          </a:bodyPr>
          <a:lstStyle/>
          <a:p>
            <a:r>
              <a:rPr lang="nl-BE" dirty="0"/>
              <a:t>Vraag naar efficiënter indienen </a:t>
            </a:r>
            <a:br>
              <a:rPr lang="nl-BE" dirty="0"/>
            </a:br>
            <a:r>
              <a:rPr lang="nl-BE" dirty="0"/>
              <a:t>en behandelen dossiers</a:t>
            </a:r>
            <a:endParaRPr lang="nl-BE" dirty="0">
              <a:solidFill>
                <a:schemeClr val="accent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900" y="3197270"/>
            <a:ext cx="8251848" cy="3275368"/>
          </a:xfrm>
        </p:spPr>
        <p:txBody>
          <a:bodyPr>
            <a:normAutofit/>
          </a:bodyPr>
          <a:lstStyle/>
          <a:p>
            <a:r>
              <a:rPr lang="pt-BR" sz="2000" dirty="0"/>
              <a:t>Algemene toelating en melding van werken onder de algemene toelating</a:t>
            </a:r>
          </a:p>
          <a:p>
            <a:pPr lvl="1"/>
            <a:r>
              <a:rPr lang="pt-BR" sz="1600" dirty="0"/>
              <a:t>Categorie 3 of Puntwerken: </a:t>
            </a:r>
            <a:r>
              <a:rPr lang="en-GB" sz="1600" dirty="0" err="1"/>
              <a:t>opbraak</a:t>
            </a:r>
            <a:r>
              <a:rPr lang="en-GB" sz="1600" dirty="0"/>
              <a:t> van &lt;=3m² of &lt;=10m of boring &lt;= 10 m</a:t>
            </a:r>
            <a:endParaRPr lang="pt-BR" sz="1600" dirty="0"/>
          </a:p>
          <a:p>
            <a:pPr lvl="1"/>
            <a:r>
              <a:rPr lang="pt-BR" sz="1600" dirty="0"/>
              <a:t>Dringende werken: </a:t>
            </a:r>
            <a:r>
              <a:rPr lang="en-GB" sz="1600" dirty="0" err="1"/>
              <a:t>onmiddellijke</a:t>
            </a:r>
            <a:r>
              <a:rPr lang="en-GB" sz="1600" dirty="0"/>
              <a:t> </a:t>
            </a:r>
            <a:r>
              <a:rPr lang="en-GB" sz="1600" dirty="0" err="1"/>
              <a:t>uitvoering</a:t>
            </a:r>
            <a:r>
              <a:rPr lang="en-GB" sz="1600" dirty="0"/>
              <a:t> &amp; </a:t>
            </a:r>
            <a:r>
              <a:rPr lang="en-GB" sz="1600" dirty="0" err="1"/>
              <a:t>opbraak</a:t>
            </a:r>
            <a:r>
              <a:rPr lang="en-GB" sz="1600" dirty="0"/>
              <a:t> </a:t>
            </a:r>
            <a:r>
              <a:rPr lang="en-GB" sz="1600" dirty="0" err="1"/>
              <a:t>vereist</a:t>
            </a:r>
            <a:r>
              <a:rPr lang="en-GB" sz="1600" dirty="0"/>
              <a:t> </a:t>
            </a:r>
            <a:r>
              <a:rPr lang="en-GB" sz="1600" dirty="0" err="1"/>
              <a:t>voor</a:t>
            </a:r>
            <a:r>
              <a:rPr lang="en-GB" sz="1600" dirty="0"/>
              <a:t> </a:t>
            </a:r>
            <a:r>
              <a:rPr lang="en-GB" sz="1600" dirty="0" err="1"/>
              <a:t>veiligheid</a:t>
            </a:r>
            <a:r>
              <a:rPr lang="en-GB" sz="1600" dirty="0"/>
              <a:t> of </a:t>
            </a:r>
            <a:r>
              <a:rPr lang="en-GB" sz="1600" dirty="0" err="1"/>
              <a:t>continuïteit</a:t>
            </a:r>
            <a:r>
              <a:rPr lang="en-GB" sz="1600" dirty="0"/>
              <a:t> </a:t>
            </a:r>
            <a:r>
              <a:rPr lang="en-GB" sz="1600" dirty="0" err="1"/>
              <a:t>diensten</a:t>
            </a:r>
            <a:endParaRPr lang="pt-BR" sz="1600" dirty="0"/>
          </a:p>
          <a:p>
            <a:r>
              <a:rPr lang="pt-BR" sz="2000" dirty="0"/>
              <a:t>Signalisatievergunning</a:t>
            </a:r>
          </a:p>
          <a:p>
            <a:pPr lvl="1"/>
            <a:r>
              <a:rPr lang="pt-BR" sz="1600" dirty="0"/>
              <a:t>Zie verder in afdeling 4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30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86084" y="1040679"/>
            <a:ext cx="8410664" cy="2156591"/>
            <a:chOff x="395536" y="1407701"/>
            <a:chExt cx="8410664" cy="2156591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085" y="1407701"/>
              <a:ext cx="2749115" cy="2156591"/>
            </a:xfrm>
            <a:prstGeom prst="rect">
              <a:avLst/>
            </a:prstGeom>
          </p:spPr>
        </p:pic>
        <p:pic>
          <p:nvPicPr>
            <p:cNvPr id="9" name="Picture 2" descr="Image result for chronome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07701"/>
              <a:ext cx="2664296" cy="211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signalisatie werk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149" y="1407701"/>
              <a:ext cx="2690285" cy="2125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3649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Vraag naar efficiënter indienen </a:t>
            </a:r>
            <a:br>
              <a:rPr lang="nl-BE" dirty="0"/>
            </a:br>
            <a:r>
              <a:rPr lang="nl-BE" dirty="0"/>
              <a:t>en behandelen dossiers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Vraag voor werken </a:t>
            </a:r>
            <a:r>
              <a:rPr lang="nl-BE" sz="2000" dirty="0" err="1"/>
              <a:t>catg</a:t>
            </a:r>
            <a:r>
              <a:rPr lang="nl-BE" sz="2000" dirty="0"/>
              <a:t> 1 &amp; 2 &amp; specifiek werk</a:t>
            </a:r>
            <a:br>
              <a:rPr lang="nl-BE" sz="2000" dirty="0"/>
            </a:br>
            <a:r>
              <a:rPr lang="nl-BE" sz="2000" dirty="0"/>
              <a:t> Keuze gemeente/stad</a:t>
            </a:r>
          </a:p>
          <a:p>
            <a:pPr lvl="1"/>
            <a:r>
              <a:rPr lang="nl-BE" sz="2000" dirty="0"/>
              <a:t>OF Gebundelde digitale vraag door initiatiefnemer </a:t>
            </a:r>
          </a:p>
          <a:p>
            <a:pPr lvl="2"/>
            <a:r>
              <a:rPr lang="nl-BE" dirty="0"/>
              <a:t>Vraag per mail gebundeld indienen na verstrijken antwoordtermijn (2 weken) synergie-vraag GIPOD</a:t>
            </a:r>
          </a:p>
          <a:p>
            <a:pPr lvl="2"/>
            <a:r>
              <a:rPr lang="nl-BE" dirty="0"/>
              <a:t>Gemeente antwoordt binnen 6 weken</a:t>
            </a:r>
          </a:p>
          <a:p>
            <a:pPr lvl="1"/>
            <a:r>
              <a:rPr lang="nl-BE" sz="2000" dirty="0"/>
              <a:t>OF Individuele vraag door elk nutsbedrijf</a:t>
            </a:r>
          </a:p>
          <a:p>
            <a:pPr lvl="2"/>
            <a:r>
              <a:rPr lang="nl-BE" dirty="0"/>
              <a:t>Elke opdrachtgever dient de vraag in zonder te wachten op antwoord synergie-aanvraag</a:t>
            </a:r>
          </a:p>
          <a:p>
            <a:pPr lvl="2"/>
            <a:r>
              <a:rPr lang="nl-BE" dirty="0"/>
              <a:t>Gemeente antwoordt binnen 2 maanden</a:t>
            </a:r>
          </a:p>
          <a:p>
            <a:pPr marL="914400" lvl="2" indent="0">
              <a:buNone/>
            </a:pPr>
            <a:endParaRPr lang="nl-BE" dirty="0"/>
          </a:p>
          <a:p>
            <a:r>
              <a:rPr lang="nl-BE" sz="2000" dirty="0"/>
              <a:t>Klantaanvragen met wettelijke termijn/ klantaanvragen waarvan urgentie vermeld in vraag</a:t>
            </a:r>
          </a:p>
          <a:p>
            <a:pPr lvl="2"/>
            <a:r>
              <a:rPr lang="nl-BE" dirty="0"/>
              <a:t>Gemeente houdt de beoordelingsperiode zo kort mogelijk 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31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558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Vraag naar efficiënter indienen </a:t>
            </a:r>
            <a:br>
              <a:rPr lang="nl-BE" sz="2400" dirty="0"/>
            </a:br>
            <a:r>
              <a:rPr lang="nl-BE" sz="2400" dirty="0"/>
              <a:t>en behandelen dossiers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Algemene toelating voor werken</a:t>
            </a:r>
            <a:endParaRPr lang="nl-BE" sz="800" dirty="0"/>
          </a:p>
          <a:p>
            <a:pPr lvl="1"/>
            <a:r>
              <a:rPr lang="nl-BE" dirty="0"/>
              <a:t>Puntwerken/</a:t>
            </a:r>
            <a:r>
              <a:rPr lang="nl-BE" dirty="0" err="1"/>
              <a:t>catg</a:t>
            </a:r>
            <a:r>
              <a:rPr lang="nl-BE" dirty="0"/>
              <a:t> 3 (indien verkeershinder wel signalisatievergunning)</a:t>
            </a:r>
          </a:p>
          <a:p>
            <a:pPr lvl="1"/>
            <a:r>
              <a:rPr lang="nl-BE" dirty="0"/>
              <a:t>Dringende werken</a:t>
            </a:r>
          </a:p>
          <a:p>
            <a:pPr lvl="1"/>
            <a:r>
              <a:rPr lang="nl-BE" dirty="0"/>
              <a:t>Bij eerste aanvraag – gemeente beslist binnen de 2 maanden, </a:t>
            </a:r>
            <a:r>
              <a:rPr lang="nl-BE" dirty="0" err="1"/>
              <a:t>zoniet</a:t>
            </a:r>
            <a:r>
              <a:rPr lang="nl-BE" dirty="0"/>
              <a:t> stilzwijgend akkoord</a:t>
            </a:r>
          </a:p>
          <a:p>
            <a:pPr lvl="1"/>
            <a:r>
              <a:rPr lang="nl-BE" dirty="0"/>
              <a:t>Daarna jaarlijks bespreken</a:t>
            </a:r>
          </a:p>
          <a:p>
            <a:pPr lvl="1"/>
            <a:r>
              <a:rPr lang="nl-BE" dirty="0"/>
              <a:t>Handhaving indien niet respecteren code</a:t>
            </a:r>
          </a:p>
          <a:p>
            <a:pPr lvl="2"/>
            <a:r>
              <a:rPr lang="nl-BE" dirty="0"/>
              <a:t>kan ingetrokken worden en kan weer aangevraagd worden</a:t>
            </a:r>
          </a:p>
          <a:p>
            <a:pPr lvl="2"/>
            <a:r>
              <a:rPr lang="nl-BE" dirty="0"/>
              <a:t>Indien algemene toelating ingetrokken: </a:t>
            </a:r>
          </a:p>
          <a:p>
            <a:pPr lvl="3"/>
            <a:r>
              <a:rPr lang="nl-BE" dirty="0"/>
              <a:t>Vraag voor elk puntwerk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32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4809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1" y="1276344"/>
            <a:ext cx="2898953" cy="5014536"/>
          </a:xfr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491880" y="1276344"/>
            <a:ext cx="5400600" cy="5022864"/>
          </a:xfrm>
        </p:spPr>
        <p:txBody>
          <a:bodyPr>
            <a:noAutofit/>
          </a:bodyPr>
          <a:lstStyle/>
          <a:p>
            <a:r>
              <a:rPr lang="nl-BE" sz="2000" dirty="0"/>
              <a:t>Puntwerk/</a:t>
            </a:r>
            <a:r>
              <a:rPr lang="nl-BE" sz="2000" dirty="0" err="1"/>
              <a:t>catg</a:t>
            </a:r>
            <a:r>
              <a:rPr lang="nl-BE" sz="2000" dirty="0"/>
              <a:t> 3 met verkeershinder</a:t>
            </a:r>
          </a:p>
          <a:p>
            <a:pPr lvl="1"/>
            <a:r>
              <a:rPr lang="nl-BE" dirty="0"/>
              <a:t>Signalisatievergunning (zie </a:t>
            </a:r>
            <a:r>
              <a:rPr lang="nl-BE" dirty="0" err="1"/>
              <a:t>afd</a:t>
            </a:r>
            <a:r>
              <a:rPr lang="nl-BE" dirty="0"/>
              <a:t> 4)</a:t>
            </a:r>
          </a:p>
          <a:p>
            <a:r>
              <a:rPr lang="nl-BE" sz="2000" dirty="0"/>
              <a:t>Puntwerk /</a:t>
            </a:r>
            <a:r>
              <a:rPr lang="nl-BE" sz="2000" dirty="0" err="1"/>
              <a:t>catg</a:t>
            </a:r>
            <a:r>
              <a:rPr lang="nl-BE" sz="2000" dirty="0"/>
              <a:t> 3 algemene toelating </a:t>
            </a:r>
            <a:br>
              <a:rPr lang="nl-BE" sz="2000" dirty="0"/>
            </a:br>
            <a:r>
              <a:rPr lang="nl-BE" sz="2000" dirty="0"/>
              <a:t>&amp; dringend werk</a:t>
            </a:r>
          </a:p>
          <a:p>
            <a:pPr lvl="1"/>
            <a:r>
              <a:rPr lang="nl-BE" dirty="0"/>
              <a:t>Ten laatste 1 werkdag na de start van het werk</a:t>
            </a:r>
            <a:endParaRPr lang="nl-BE" dirty="0">
              <a:solidFill>
                <a:srgbClr val="FF0000"/>
              </a:solidFill>
            </a:endParaRPr>
          </a:p>
          <a:p>
            <a:pPr lvl="1"/>
            <a:r>
              <a:rPr lang="nl-BE" dirty="0"/>
              <a:t>Indien systeem in real time </a:t>
            </a:r>
            <a:br>
              <a:rPr lang="nl-BE" dirty="0"/>
            </a:br>
            <a:r>
              <a:rPr lang="nl-BE" dirty="0"/>
              <a:t>bij de start zelf</a:t>
            </a:r>
          </a:p>
          <a:p>
            <a:r>
              <a:rPr lang="nl-BE" sz="2000" dirty="0"/>
              <a:t>Bij puntwerk/</a:t>
            </a:r>
            <a:r>
              <a:rPr lang="nl-BE" sz="2000" dirty="0" err="1"/>
              <a:t>catg</a:t>
            </a:r>
            <a:r>
              <a:rPr lang="nl-BE" sz="2000" dirty="0"/>
              <a:t> 3 &amp; dringend werk </a:t>
            </a:r>
            <a:br>
              <a:rPr lang="nl-BE" sz="2000" dirty="0"/>
            </a:br>
            <a:r>
              <a:rPr lang="nl-BE" sz="2000" dirty="0"/>
              <a:t>(infoplicht bewoners – zie afdeling 4)</a:t>
            </a:r>
          </a:p>
          <a:p>
            <a:pPr lvl="1"/>
            <a:r>
              <a:rPr lang="nl-BE" dirty="0"/>
              <a:t>Bord met info welke opdrachtgever</a:t>
            </a:r>
          </a:p>
          <a:p>
            <a:pPr lvl="1"/>
            <a:r>
              <a:rPr lang="nl-BE" dirty="0"/>
              <a:t>Ten laatste dag dat het werk start een kaart bussen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Vraag naar betere informatie puntwerken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33</a:t>
            </a:fld>
            <a:r>
              <a:rPr lang="nl-NL" dirty="0"/>
              <a:t> -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EEC0142-04F5-4604-8151-FA45EBCA0EB8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2993419" y="6075436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08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500" dirty="0"/>
              <a:t>Vraag naar meer respecteren van de code</a:t>
            </a:r>
            <a:endParaRPr lang="nl-BE" sz="25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200" dirty="0"/>
              <a:t>Sancties bij werken zonder geldige vraag of melding </a:t>
            </a:r>
          </a:p>
          <a:p>
            <a:pPr lvl="1"/>
            <a:r>
              <a:rPr lang="nl-BE" sz="1900" dirty="0"/>
              <a:t>Werk stilleggen</a:t>
            </a:r>
          </a:p>
          <a:p>
            <a:pPr lvl="1"/>
            <a:r>
              <a:rPr lang="nl-BE" sz="1900" dirty="0"/>
              <a:t>Verplichten tot herstel binnen opgelegde termijn</a:t>
            </a:r>
          </a:p>
          <a:p>
            <a:pPr lvl="1"/>
            <a:r>
              <a:rPr lang="nl-BE" sz="1900" dirty="0"/>
              <a:t>Ambtshalve herstel (voldoende bewijsmateriaal) en kosten doorrekenen (ook administratieve &amp; personeelskosten)</a:t>
            </a:r>
          </a:p>
          <a:p>
            <a:pPr lvl="1"/>
            <a:r>
              <a:rPr lang="nl-BE" sz="1900" dirty="0"/>
              <a:t>Indien in sper onmiddellijk ambtshalve herstel bij vaststelling slecht herstel en kosten doorrekenen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34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419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/>
              <a:t>Zijn er vragen?</a:t>
            </a:r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r>
              <a:rPr lang="nl-BE" sz="3200" b="1" dirty="0"/>
              <a:t>(10u40)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35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DF153C5-61F7-4227-A489-044027752828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93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Afdeling</a:t>
            </a:r>
            <a:r>
              <a:rPr lang="en-GB" dirty="0"/>
              <a:t> 4 : (-11u04)</a:t>
            </a:r>
            <a:br>
              <a:rPr lang="en-GB" dirty="0"/>
            </a:br>
            <a:r>
              <a:rPr lang="en-GB" dirty="0"/>
              <a:t>Begin &amp; </a:t>
            </a:r>
            <a:r>
              <a:rPr lang="en-GB" dirty="0" err="1"/>
              <a:t>uitvoering</a:t>
            </a:r>
            <a:r>
              <a:rPr lang="en-GB" dirty="0"/>
              <a:t> van de 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76" y="1124744"/>
            <a:ext cx="8251848" cy="5174464"/>
          </a:xfrm>
        </p:spPr>
        <p:txBody>
          <a:bodyPr>
            <a:noAutofit/>
          </a:bodyPr>
          <a:lstStyle/>
          <a:p>
            <a:pPr lvl="1"/>
            <a:r>
              <a:rPr lang="en-GB" sz="1600" dirty="0"/>
              <a:t>(</a:t>
            </a:r>
            <a:r>
              <a:rPr lang="en-GB" sz="1600" dirty="0" err="1"/>
              <a:t>Aanvraag</a:t>
            </a:r>
            <a:r>
              <a:rPr lang="en-GB" sz="1600" dirty="0"/>
              <a:t>) </a:t>
            </a:r>
            <a:r>
              <a:rPr lang="en-GB" sz="1600" dirty="0" err="1"/>
              <a:t>signalisatie</a:t>
            </a:r>
            <a:r>
              <a:rPr lang="en-GB" sz="1600" dirty="0"/>
              <a:t> werken			   </a:t>
            </a:r>
            <a:r>
              <a:rPr lang="en-GB" sz="1600" dirty="0" err="1"/>
              <a:t>overkoppelingen</a:t>
            </a:r>
            <a:endParaRPr lang="en-GB" sz="1600" dirty="0"/>
          </a:p>
          <a:p>
            <a:pPr lvl="1"/>
            <a:r>
              <a:rPr lang="en-GB" sz="1600" dirty="0" err="1"/>
              <a:t>Jaarvergunning</a:t>
            </a:r>
            <a:r>
              <a:rPr lang="en-GB" sz="1600" dirty="0"/>
              <a:t> </a:t>
            </a:r>
            <a:r>
              <a:rPr lang="en-GB" sz="1600" dirty="0" err="1"/>
              <a:t>voor</a:t>
            </a:r>
            <a:r>
              <a:rPr lang="en-GB" sz="1600" dirty="0"/>
              <a:t> </a:t>
            </a:r>
            <a:r>
              <a:rPr lang="en-GB" sz="1600" dirty="0" err="1"/>
              <a:t>signalisatie</a:t>
            </a:r>
            <a:r>
              <a:rPr lang="en-GB" sz="1600" dirty="0"/>
              <a:t>                   </a:t>
            </a:r>
            <a:r>
              <a:rPr lang="en-GB" sz="1600" dirty="0" err="1"/>
              <a:t>opbraak</a:t>
            </a:r>
            <a:r>
              <a:rPr lang="en-GB" sz="1600" dirty="0"/>
              <a:t> &amp; </a:t>
            </a:r>
            <a:r>
              <a:rPr lang="en-GB" sz="1600" dirty="0" err="1"/>
              <a:t>herstel</a:t>
            </a:r>
            <a:endParaRPr lang="en-GB" sz="1600" dirty="0"/>
          </a:p>
          <a:p>
            <a:pPr lvl="1"/>
            <a:r>
              <a:rPr lang="en-GB" sz="1600" dirty="0" err="1"/>
              <a:t>Tijdelijk</a:t>
            </a:r>
            <a:r>
              <a:rPr lang="en-GB" sz="1600" dirty="0"/>
              <a:t> </a:t>
            </a:r>
            <a:r>
              <a:rPr lang="en-GB" sz="1600" dirty="0" err="1"/>
              <a:t>verbod</a:t>
            </a:r>
            <a:r>
              <a:rPr lang="en-GB" sz="1600" dirty="0"/>
              <a:t> </a:t>
            </a:r>
            <a:r>
              <a:rPr lang="en-GB" sz="1600" dirty="0" err="1"/>
              <a:t>uitvoering</a:t>
            </a:r>
            <a:r>
              <a:rPr lang="en-GB" sz="1600" dirty="0"/>
              <a:t> werken in </a:t>
            </a:r>
            <a:r>
              <a:rPr lang="en-GB" sz="1600" dirty="0" err="1"/>
              <a:t>sommige</a:t>
            </a:r>
            <a:r>
              <a:rPr lang="en-GB" sz="1600" dirty="0"/>
              <a:t> zones   </a:t>
            </a:r>
            <a:r>
              <a:rPr lang="en-GB" sz="1600" dirty="0" err="1"/>
              <a:t>stockage</a:t>
            </a:r>
            <a:endParaRPr lang="en-GB" sz="1600" dirty="0"/>
          </a:p>
          <a:p>
            <a:pPr lvl="1"/>
            <a:r>
              <a:rPr lang="en-GB" sz="1600" dirty="0"/>
              <a:t>Melding start </a:t>
            </a:r>
            <a:r>
              <a:rPr lang="en-GB" sz="1600" dirty="0" err="1"/>
              <a:t>werken</a:t>
            </a:r>
            <a:r>
              <a:rPr lang="en-GB" sz="1600" dirty="0"/>
              <a:t>                            </a:t>
            </a:r>
            <a:r>
              <a:rPr lang="en-GB" sz="1600" dirty="0" err="1"/>
              <a:t>schade</a:t>
            </a:r>
            <a:endParaRPr lang="en-GB" sz="1600" dirty="0"/>
          </a:p>
          <a:p>
            <a:pPr lvl="1"/>
            <a:r>
              <a:rPr lang="en-GB" sz="1600" dirty="0" err="1"/>
              <a:t>Meldingsblad</a:t>
            </a:r>
            <a:r>
              <a:rPr lang="en-GB" sz="1600" dirty="0"/>
              <a:t> start werken			   </a:t>
            </a:r>
            <a:r>
              <a:rPr lang="en-GB" sz="1600" dirty="0" err="1"/>
              <a:t>stilleggen</a:t>
            </a:r>
            <a:r>
              <a:rPr lang="en-GB" sz="1600" dirty="0"/>
              <a:t> werken</a:t>
            </a:r>
          </a:p>
          <a:p>
            <a:pPr lvl="1"/>
            <a:r>
              <a:rPr lang="en-GB" sz="1600" dirty="0"/>
              <a:t>Info </a:t>
            </a:r>
            <a:r>
              <a:rPr lang="en-GB" sz="1600" dirty="0" err="1"/>
              <a:t>plicht</a:t>
            </a:r>
            <a:r>
              <a:rPr lang="en-GB" sz="1600" dirty="0"/>
              <a:t> </a:t>
            </a:r>
            <a:r>
              <a:rPr lang="en-GB" sz="1600" dirty="0" err="1"/>
              <a:t>naar</a:t>
            </a:r>
            <a:r>
              <a:rPr lang="en-GB" sz="1600" dirty="0"/>
              <a:t> </a:t>
            </a:r>
            <a:r>
              <a:rPr lang="en-GB" sz="1600" dirty="0" err="1"/>
              <a:t>bewoners</a:t>
            </a:r>
            <a:endParaRPr lang="en-GB" sz="1600" dirty="0"/>
          </a:p>
          <a:p>
            <a:pPr lvl="1"/>
            <a:r>
              <a:rPr lang="en-GB" sz="1600" dirty="0" err="1"/>
              <a:t>Plaatsbeschrijving</a:t>
            </a:r>
            <a:endParaRPr lang="en-GB" sz="1600" dirty="0"/>
          </a:p>
          <a:p>
            <a:pPr lvl="1"/>
            <a:r>
              <a:rPr lang="en-GB" sz="1600" dirty="0" err="1"/>
              <a:t>Algemene</a:t>
            </a:r>
            <a:r>
              <a:rPr lang="en-GB" sz="1600" dirty="0"/>
              <a:t> </a:t>
            </a:r>
            <a:r>
              <a:rPr lang="en-GB" sz="1600" dirty="0" err="1"/>
              <a:t>bepalingen</a:t>
            </a:r>
            <a:r>
              <a:rPr lang="en-GB" sz="1600" dirty="0"/>
              <a:t> </a:t>
            </a:r>
            <a:r>
              <a:rPr lang="en-GB" sz="1600" dirty="0" err="1"/>
              <a:t>bij</a:t>
            </a:r>
            <a:r>
              <a:rPr lang="en-GB" sz="1600" dirty="0"/>
              <a:t> </a:t>
            </a:r>
            <a:r>
              <a:rPr lang="en-GB" sz="1600" dirty="0" err="1"/>
              <a:t>uitvoering</a:t>
            </a:r>
            <a:r>
              <a:rPr lang="en-GB" sz="1600" dirty="0"/>
              <a:t> werken</a:t>
            </a:r>
          </a:p>
          <a:p>
            <a:pPr lvl="1"/>
            <a:r>
              <a:rPr lang="en-GB" sz="1600" dirty="0"/>
              <a:t>Uren </a:t>
            </a:r>
            <a:r>
              <a:rPr lang="en-GB" sz="1600" dirty="0" err="1"/>
              <a:t>uitvoering</a:t>
            </a:r>
            <a:r>
              <a:rPr lang="en-GB" sz="1600" dirty="0"/>
              <a:t> werken </a:t>
            </a:r>
          </a:p>
          <a:p>
            <a:pPr lvl="1"/>
            <a:r>
              <a:rPr lang="en-GB" sz="1600" dirty="0" err="1"/>
              <a:t>Overtredingen</a:t>
            </a:r>
            <a:r>
              <a:rPr lang="en-GB" sz="1600" dirty="0"/>
              <a:t> transport</a:t>
            </a:r>
          </a:p>
          <a:p>
            <a:pPr lvl="1"/>
            <a:r>
              <a:rPr lang="en-GB" sz="1600" dirty="0" err="1"/>
              <a:t>Keuringen</a:t>
            </a:r>
            <a:r>
              <a:rPr lang="en-GB" sz="1600" dirty="0"/>
              <a:t> &amp; </a:t>
            </a:r>
            <a:r>
              <a:rPr lang="en-GB" sz="1600" dirty="0" err="1"/>
              <a:t>beproevingen</a:t>
            </a:r>
            <a:endParaRPr lang="en-GB" sz="1600" dirty="0"/>
          </a:p>
          <a:p>
            <a:pPr lvl="1"/>
            <a:r>
              <a:rPr lang="en-GB" sz="1600" dirty="0" err="1"/>
              <a:t>Boringen</a:t>
            </a:r>
            <a:endParaRPr lang="en-GB" sz="1600" dirty="0"/>
          </a:p>
          <a:p>
            <a:pPr lvl="1"/>
            <a:r>
              <a:rPr lang="en-GB" sz="1600" dirty="0" err="1"/>
              <a:t>Definitief</a:t>
            </a:r>
            <a:r>
              <a:rPr lang="en-GB" sz="1600" dirty="0"/>
              <a:t> </a:t>
            </a:r>
            <a:r>
              <a:rPr lang="en-GB" sz="1600" dirty="0" err="1"/>
              <a:t>buiten</a:t>
            </a:r>
            <a:r>
              <a:rPr lang="en-GB" sz="1600" dirty="0"/>
              <a:t> </a:t>
            </a:r>
            <a:r>
              <a:rPr lang="en-GB" sz="1600" dirty="0" err="1"/>
              <a:t>dienst</a:t>
            </a:r>
            <a:r>
              <a:rPr lang="en-GB" sz="1600" dirty="0"/>
              <a:t> </a:t>
            </a:r>
            <a:r>
              <a:rPr lang="en-GB" sz="1600" dirty="0" err="1"/>
              <a:t>gestelde</a:t>
            </a:r>
            <a:r>
              <a:rPr lang="en-GB" sz="1600" dirty="0"/>
              <a:t> </a:t>
            </a:r>
            <a:r>
              <a:rPr lang="en-GB" sz="1600" dirty="0" err="1"/>
              <a:t>leidingen</a:t>
            </a:r>
            <a:endParaRPr lang="en-GB" sz="1600" dirty="0"/>
          </a:p>
          <a:p>
            <a:pPr lvl="1"/>
            <a:r>
              <a:rPr lang="en-GB" sz="1600" dirty="0" err="1"/>
              <a:t>Veiligheid</a:t>
            </a:r>
            <a:r>
              <a:rPr lang="en-GB" sz="1600" dirty="0"/>
              <a:t> en minder hinder </a:t>
            </a:r>
            <a:r>
              <a:rPr lang="en-GB" sz="1600" dirty="0" err="1"/>
              <a:t>maatregelen</a:t>
            </a:r>
            <a:endParaRPr lang="en-GB" sz="1600" dirty="0"/>
          </a:p>
          <a:p>
            <a:pPr lvl="1"/>
            <a:r>
              <a:rPr lang="en-GB" sz="1600" dirty="0" err="1"/>
              <a:t>Aanzienlijke</a:t>
            </a:r>
            <a:r>
              <a:rPr lang="en-GB" sz="1600" dirty="0"/>
              <a:t> </a:t>
            </a:r>
            <a:r>
              <a:rPr lang="en-GB" sz="1600" dirty="0" err="1"/>
              <a:t>wijzigingen</a:t>
            </a:r>
            <a:r>
              <a:rPr lang="en-GB" sz="1600" dirty="0"/>
              <a:t> </a:t>
            </a:r>
            <a:r>
              <a:rPr lang="en-GB" sz="1600" dirty="0" err="1"/>
              <a:t>tijdens</a:t>
            </a:r>
            <a:r>
              <a:rPr lang="en-GB" sz="1600" dirty="0"/>
              <a:t> </a:t>
            </a:r>
            <a:r>
              <a:rPr lang="en-GB" sz="1600" dirty="0" err="1"/>
              <a:t>uitvoering</a:t>
            </a:r>
            <a:r>
              <a:rPr lang="en-GB" sz="1600" dirty="0"/>
              <a:t> </a:t>
            </a:r>
            <a:r>
              <a:rPr lang="en-GB" sz="1600" dirty="0" err="1"/>
              <a:t>werk</a:t>
            </a:r>
            <a:endParaRPr lang="en-GB" sz="1600" dirty="0"/>
          </a:p>
          <a:p>
            <a:pPr marL="457200" lvl="1" indent="0">
              <a:buNone/>
            </a:pPr>
            <a:r>
              <a:rPr lang="en-GB" sz="2000" dirty="0" err="1">
                <a:solidFill>
                  <a:srgbClr val="7030A0"/>
                </a:solidFill>
              </a:rPr>
              <a:t>Wat</a:t>
            </a:r>
            <a:r>
              <a:rPr lang="en-GB" sz="2000" dirty="0">
                <a:solidFill>
                  <a:srgbClr val="7030A0"/>
                </a:solidFill>
              </a:rPr>
              <a:t> is </a:t>
            </a:r>
            <a:r>
              <a:rPr lang="en-GB" sz="2000" dirty="0" err="1">
                <a:solidFill>
                  <a:srgbClr val="7030A0"/>
                </a:solidFill>
              </a:rPr>
              <a:t>nieuw</a:t>
            </a:r>
            <a:r>
              <a:rPr lang="en-GB" sz="2000" dirty="0">
                <a:solidFill>
                  <a:srgbClr val="7030A0"/>
                </a:solidFill>
              </a:rPr>
              <a:t>? </a:t>
            </a:r>
            <a:br>
              <a:rPr lang="en-GB" sz="2000" dirty="0">
                <a:solidFill>
                  <a:srgbClr val="7030A0"/>
                </a:solidFill>
              </a:rPr>
            </a:br>
            <a:r>
              <a:rPr lang="en-GB" sz="2000" dirty="0" err="1">
                <a:solidFill>
                  <a:srgbClr val="7030A0"/>
                </a:solidFill>
              </a:rPr>
              <a:t>Antwoord</a:t>
            </a:r>
            <a:r>
              <a:rPr lang="en-GB" sz="2000" dirty="0">
                <a:solidFill>
                  <a:srgbClr val="7030A0"/>
                </a:solidFill>
              </a:rPr>
              <a:t> op </a:t>
            </a:r>
            <a:r>
              <a:rPr lang="en-GB" sz="2000" dirty="0" err="1">
                <a:solidFill>
                  <a:srgbClr val="7030A0"/>
                </a:solidFill>
              </a:rPr>
              <a:t>bekommernis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steden</a:t>
            </a:r>
            <a:r>
              <a:rPr lang="en-GB" sz="2000" dirty="0">
                <a:solidFill>
                  <a:srgbClr val="7030A0"/>
                </a:solidFill>
              </a:rPr>
              <a:t> &amp; </a:t>
            </a:r>
            <a:r>
              <a:rPr lang="en-GB" sz="2000" dirty="0" err="1">
                <a:solidFill>
                  <a:srgbClr val="7030A0"/>
                </a:solidFill>
              </a:rPr>
              <a:t>gemeenten</a:t>
            </a:r>
            <a:r>
              <a:rPr lang="en-GB" sz="2000" dirty="0">
                <a:solidFill>
                  <a:srgbClr val="7030A0"/>
                </a:solidFill>
              </a:rPr>
              <a:t> en </a:t>
            </a:r>
            <a:r>
              <a:rPr lang="en-GB" sz="2000" dirty="0" err="1">
                <a:solidFill>
                  <a:srgbClr val="7030A0"/>
                </a:solidFill>
              </a:rPr>
              <a:t>nutsbedrijven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36</a:t>
            </a:fld>
            <a:r>
              <a:rPr lang="nl-NL" dirty="0"/>
              <a:t> -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84168" y="1124744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542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000" dirty="0"/>
              <a:t>Vraag naar efficiëntere afhandeling dossiers en betere signalisatie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200" dirty="0"/>
              <a:t>Signalisatievergunning : </a:t>
            </a:r>
          </a:p>
          <a:p>
            <a:pPr lvl="1"/>
            <a:r>
              <a:rPr lang="nl-BE" sz="1800" dirty="0"/>
              <a:t>Gemeente antwoordt binnen 1 maand bij aanvraag </a:t>
            </a:r>
            <a:r>
              <a:rPr lang="nl-BE" sz="1800" dirty="0" err="1"/>
              <a:t>catg</a:t>
            </a:r>
            <a:r>
              <a:rPr lang="nl-BE" sz="1800" dirty="0"/>
              <a:t> 1, 2 en specifieke werken</a:t>
            </a:r>
          </a:p>
          <a:p>
            <a:pPr lvl="1"/>
            <a:r>
              <a:rPr lang="nl-BE" sz="1800" dirty="0"/>
              <a:t>Aanvraag signalisatie mag parallel ingediend worden met de vraag voor een werk </a:t>
            </a:r>
          </a:p>
          <a:p>
            <a:pPr lvl="1"/>
            <a:r>
              <a:rPr lang="nl-BE" sz="1800" dirty="0"/>
              <a:t>Gemeente antwoordt binnen 5 werkdagen bij puntwerken met verkeershinder en bij klantaansluitingen</a:t>
            </a:r>
          </a:p>
          <a:p>
            <a:pPr lvl="1"/>
            <a:r>
              <a:rPr lang="nl-BE" sz="1800" dirty="0"/>
              <a:t>Bij slechte/verkeerde/ontbrekende signalisatie: ambtshalve optreden en kosten doorrekenen</a:t>
            </a:r>
          </a:p>
          <a:p>
            <a:r>
              <a:rPr lang="nl-BE" sz="2200" dirty="0"/>
              <a:t>Jaarvergunning signalisatie voor </a:t>
            </a:r>
            <a:r>
              <a:rPr lang="nl-BE" sz="2200" dirty="0" err="1"/>
              <a:t>catg</a:t>
            </a:r>
            <a:r>
              <a:rPr lang="nl-BE" sz="2200" dirty="0"/>
              <a:t> 3 zonder verkeershinder en dringend werk</a:t>
            </a: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37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3" y="4950342"/>
            <a:ext cx="2699766" cy="17998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05" y="4943018"/>
            <a:ext cx="2699766" cy="17998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21" y="4943018"/>
            <a:ext cx="2699766" cy="179984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753752" y="651399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575425" y="653474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625560" y="653474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8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000" dirty="0"/>
              <a:t>Tijdelijk verbod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200" dirty="0"/>
              <a:t>Tijdelijk verbod in bepaalde perioden en zones voor uitvoering werken </a:t>
            </a:r>
          </a:p>
          <a:p>
            <a:pPr lvl="1"/>
            <a:r>
              <a:rPr lang="nl-BE" dirty="0"/>
              <a:t>Jaarlijks lijst</a:t>
            </a:r>
          </a:p>
          <a:p>
            <a:pPr lvl="1"/>
            <a:r>
              <a:rPr lang="nl-BE" dirty="0"/>
              <a:t>Tijdelijk verbod geldt niet als nog niet gekend op het moment van toekenning van de signalisatievergunning</a:t>
            </a:r>
          </a:p>
          <a:p>
            <a:pPr lvl="1"/>
            <a:r>
              <a:rPr lang="nl-BE" dirty="0"/>
              <a:t>Bij overtreding: stilleggen en verplichten tot herstel/beveiliging – in the end ambtshalve optreden</a:t>
            </a: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38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753752" y="651399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575425" y="653474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625560" y="653474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50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Vraag naar betere informatie gemeente wanneer welk werk zal worden uitgevoerd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6410" y="1124744"/>
            <a:ext cx="8374396" cy="5166880"/>
          </a:xfrm>
        </p:spPr>
        <p:txBody>
          <a:bodyPr>
            <a:normAutofit fontScale="92500"/>
          </a:bodyPr>
          <a:lstStyle/>
          <a:p>
            <a:r>
              <a:rPr lang="nl-BE" sz="2200" dirty="0"/>
              <a:t>Melding van de start van de werken</a:t>
            </a:r>
          </a:p>
          <a:p>
            <a:pPr lvl="1"/>
            <a:r>
              <a:rPr lang="nl-BE" sz="2200" dirty="0"/>
              <a:t>Zoveel mogelijk via GIPOD voor werk </a:t>
            </a:r>
            <a:r>
              <a:rPr lang="nl-BE" sz="2200" dirty="0" err="1"/>
              <a:t>catg</a:t>
            </a:r>
            <a:r>
              <a:rPr lang="nl-BE" sz="2200" dirty="0"/>
              <a:t> 1 en 2 en specifiek werk</a:t>
            </a:r>
          </a:p>
          <a:p>
            <a:pPr lvl="2"/>
            <a:r>
              <a:rPr lang="nl-BE" sz="2200" dirty="0"/>
              <a:t>5 werkdagen voor aanvang, ook info per fase</a:t>
            </a:r>
          </a:p>
          <a:p>
            <a:pPr lvl="2"/>
            <a:r>
              <a:rPr lang="nl-BE" sz="2200" dirty="0"/>
              <a:t>Ook andere diensten politie, openbaar vervoer, huisvuilinzameling informeren (indien relevant)</a:t>
            </a:r>
          </a:p>
          <a:p>
            <a:pPr lvl="2"/>
            <a:r>
              <a:rPr lang="nl-BE" sz="2200" dirty="0"/>
              <a:t>Gemeente en inwoners verwittigen </a:t>
            </a:r>
            <a:br>
              <a:rPr lang="nl-BE" sz="2200" dirty="0"/>
            </a:br>
            <a:r>
              <a:rPr lang="nl-BE" sz="2200" dirty="0"/>
              <a:t>bij uitstel langer dan 1 week . Bevestiging via e-mail. </a:t>
            </a:r>
          </a:p>
          <a:p>
            <a:pPr lvl="1"/>
            <a:r>
              <a:rPr lang="nl-BE" sz="2200" dirty="0"/>
              <a:t>Bij puntwerken/</a:t>
            </a:r>
            <a:r>
              <a:rPr lang="nl-BE" sz="2200" dirty="0" err="1"/>
              <a:t>catg</a:t>
            </a:r>
            <a:r>
              <a:rPr lang="nl-BE" sz="2200" dirty="0"/>
              <a:t> 3 : ten laatste 1 dag na de start van een werk of de dag zelf</a:t>
            </a:r>
          </a:p>
          <a:p>
            <a:r>
              <a:rPr lang="nl-BE" sz="2200" dirty="0"/>
              <a:t>Uren voor uitvoering van de werken en sanctie indien overtreding </a:t>
            </a:r>
          </a:p>
          <a:p>
            <a:pPr lvl="1"/>
            <a:r>
              <a:rPr lang="nl-BE" sz="2200" dirty="0"/>
              <a:t>Tussen 7 en 18u – ook voor levering, stockage </a:t>
            </a:r>
            <a:r>
              <a:rPr lang="nl-BE" sz="2200" dirty="0" err="1"/>
              <a:t>edm</a:t>
            </a:r>
            <a:br>
              <a:rPr lang="nl-BE" sz="2200" dirty="0"/>
            </a:br>
            <a:r>
              <a:rPr lang="nl-BE" sz="2200" dirty="0"/>
              <a:t>tenzij gemeente anders toestaat of dringend werk</a:t>
            </a:r>
          </a:p>
          <a:p>
            <a:pPr lvl="1"/>
            <a:r>
              <a:rPr lang="nl-BE" sz="2200" dirty="0"/>
              <a:t>Ook op zaterdag tussen 7 &amp; 18u voor klantaansluitingen (</a:t>
            </a:r>
            <a:r>
              <a:rPr lang="nl-BE" sz="2200" dirty="0" err="1"/>
              <a:t>catg</a:t>
            </a:r>
            <a:r>
              <a:rPr lang="nl-BE" sz="2200" dirty="0"/>
              <a:t> 3)</a:t>
            </a:r>
          </a:p>
          <a:p>
            <a:pPr lvl="1"/>
            <a:r>
              <a:rPr lang="nl-BE" sz="2200" dirty="0"/>
              <a:t>Sanctie: Werk stilleggen, minder hinder </a:t>
            </a:r>
            <a:r>
              <a:rPr lang="nl-BE" sz="2200" dirty="0" err="1"/>
              <a:t>maateregelen</a:t>
            </a:r>
            <a:r>
              <a:rPr lang="nl-BE" sz="2200" dirty="0"/>
              <a:t> opleggen, geldstraffen in contracten aannemers</a:t>
            </a:r>
          </a:p>
          <a:p>
            <a:pPr marL="457200" lvl="1" indent="0">
              <a:buNone/>
            </a:pPr>
            <a:endParaRPr lang="nl-BE" sz="21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39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256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1104856"/>
            <a:ext cx="1675015" cy="2510444"/>
          </a:xfr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580584" y="1276343"/>
            <a:ext cx="4117340" cy="5473973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Code sinds 2001: nieuwe maatschappelijke noden:</a:t>
            </a:r>
          </a:p>
          <a:p>
            <a:pPr lvl="1"/>
            <a:r>
              <a:rPr lang="nl-BE" dirty="0"/>
              <a:t>Meer aandacht minder hinder</a:t>
            </a:r>
          </a:p>
          <a:p>
            <a:pPr lvl="1"/>
            <a:r>
              <a:rPr lang="nl-BE" dirty="0"/>
              <a:t>Meer aandacht staat openbaar domein voor de burger</a:t>
            </a:r>
          </a:p>
          <a:p>
            <a:pPr lvl="1"/>
            <a:r>
              <a:rPr lang="nl-BE" dirty="0"/>
              <a:t>Meer oog totaal concept 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Toegenomen aandacht afstemming werken, kwaliteit herstel &amp; communicatie (onder meer ook puntwerken)</a:t>
            </a:r>
            <a:r>
              <a:rPr lang="nl-BE" dirty="0">
                <a:solidFill>
                  <a:srgbClr val="00B050"/>
                </a:solidFill>
              </a:rPr>
              <a:t> </a:t>
            </a:r>
          </a:p>
          <a:p>
            <a:endParaRPr lang="nl-BE" dirty="0"/>
          </a:p>
          <a:p>
            <a:r>
              <a:rPr lang="nl-BE" dirty="0"/>
              <a:t>Administratieve vereenvoudiging en efficiëntie</a:t>
            </a:r>
          </a:p>
          <a:p>
            <a:pPr lvl="1"/>
            <a:r>
              <a:rPr lang="nl-BE" dirty="0"/>
              <a:t>Afstemming met en door gebruik te maken van nieuwe e-instrumenten zoals GIPOD – KLIP - … </a:t>
            </a:r>
          </a:p>
          <a:p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een update?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</a:t>
            </a:fld>
            <a:r>
              <a:rPr lang="nl-NL" dirty="0"/>
              <a:t> -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EEC0142-04F5-4604-8151-FA45EBCA0EB8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72" y="1517692"/>
            <a:ext cx="2165573" cy="144371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2" y="3866715"/>
            <a:ext cx="4285994" cy="291718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589569" y="6534873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88319" y="2909344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82000" y="3356992"/>
            <a:ext cx="10679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7305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naar betere informatie bewoners</a:t>
            </a:r>
            <a:br>
              <a:rPr lang="nl-BE" dirty="0"/>
            </a:br>
            <a:r>
              <a:rPr lang="nl-BE" dirty="0"/>
              <a:t>inzake start, einde &amp; 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6000" y="1124744"/>
            <a:ext cx="8301924" cy="5174464"/>
          </a:xfrm>
        </p:spPr>
        <p:txBody>
          <a:bodyPr>
            <a:normAutofit fontScale="92500" lnSpcReduction="10000"/>
          </a:bodyPr>
          <a:lstStyle/>
          <a:p>
            <a:r>
              <a:rPr lang="nl-BE" sz="2200" dirty="0"/>
              <a:t>Informatieplicht naar bewoners</a:t>
            </a:r>
          </a:p>
          <a:p>
            <a:pPr lvl="1"/>
            <a:r>
              <a:rPr lang="nl-BE" sz="2200" dirty="0"/>
              <a:t>Bij </a:t>
            </a:r>
            <a:r>
              <a:rPr lang="nl-BE" sz="2200" dirty="0" err="1"/>
              <a:t>catg</a:t>
            </a:r>
            <a:r>
              <a:rPr lang="nl-BE" sz="2200" dirty="0"/>
              <a:t> 1 en 2 en specifiek werk</a:t>
            </a:r>
          </a:p>
          <a:p>
            <a:pPr lvl="2"/>
            <a:r>
              <a:rPr lang="nl-BE" sz="2200" dirty="0"/>
              <a:t>48 uur voor start schriftelijk info bezorgen aan bewoner</a:t>
            </a:r>
          </a:p>
          <a:p>
            <a:pPr lvl="2"/>
            <a:r>
              <a:rPr lang="nl-BE" sz="2200" dirty="0"/>
              <a:t>Kopie brief aan de gemeente via digitale weg</a:t>
            </a:r>
          </a:p>
          <a:p>
            <a:pPr lvl="2"/>
            <a:r>
              <a:rPr lang="nl-BE" sz="2200" dirty="0"/>
              <a:t>Bord aan de werf met info start, einde, opdrachtgever, contact (minstens telefoonnummer)</a:t>
            </a:r>
          </a:p>
          <a:p>
            <a:pPr lvl="1"/>
            <a:r>
              <a:rPr lang="nl-BE" sz="2200" dirty="0"/>
              <a:t>Bij </a:t>
            </a:r>
            <a:r>
              <a:rPr lang="nl-BE" sz="2200" dirty="0" err="1"/>
              <a:t>catg</a:t>
            </a:r>
            <a:r>
              <a:rPr lang="nl-BE" sz="2200" dirty="0"/>
              <a:t> 3 en dringend werk</a:t>
            </a:r>
          </a:p>
          <a:p>
            <a:pPr lvl="2"/>
            <a:r>
              <a:rPr lang="nl-BE" sz="2200" dirty="0"/>
              <a:t>Bord met info start, einde, opdrachtgever, contact (minstens telefoonnummer)</a:t>
            </a:r>
          </a:p>
          <a:p>
            <a:pPr lvl="2"/>
            <a:r>
              <a:rPr lang="nl-BE" sz="2200" dirty="0"/>
              <a:t>Ten laatste dag dat het werk start een kaart bussen</a:t>
            </a:r>
          </a:p>
          <a:p>
            <a:pPr marL="914400" lvl="2" indent="0">
              <a:buNone/>
            </a:pPr>
            <a:endParaRPr lang="nl-BE" sz="2200" dirty="0"/>
          </a:p>
          <a:p>
            <a:pPr marL="514350" indent="-457200"/>
            <a:r>
              <a:rPr lang="nl-BE" sz="2200" dirty="0"/>
              <a:t>Niet naleving informatieplicht – sancties</a:t>
            </a:r>
          </a:p>
          <a:p>
            <a:pPr lvl="2"/>
            <a:r>
              <a:rPr lang="nl-BE" sz="2200" dirty="0"/>
              <a:t>Start werk uitstellen of werken stilleggen of aanmanen om info te bezorgen</a:t>
            </a:r>
          </a:p>
          <a:p>
            <a:pPr lvl="2"/>
            <a:r>
              <a:rPr lang="nl-BE" sz="2200" dirty="0"/>
              <a:t>Of Info ambtshalve bezorgen en kosten doorrekenen</a:t>
            </a:r>
          </a:p>
          <a:p>
            <a:pPr lvl="2"/>
            <a:r>
              <a:rPr lang="nl-BE" sz="2200" dirty="0"/>
              <a:t>engagement geldstraf ten aanzien van uitvoerder via contract</a:t>
            </a:r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40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308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41</a:t>
            </a:fld>
            <a:r>
              <a:rPr lang="nl-NL" dirty="0"/>
              <a:t> -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BAB758C5-4ED2-4BE1-84D5-82958B051171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096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980372" y="6750278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87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Vraag naar oplossingen voor definitief buiten dienst gestelde leidingen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3655388"/>
            <a:ext cx="8251848" cy="2643819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en-GB" sz="2000" b="1" dirty="0" err="1"/>
              <a:t>Buiten</a:t>
            </a:r>
            <a:r>
              <a:rPr lang="en-GB" sz="2000" b="1" dirty="0"/>
              <a:t> </a:t>
            </a:r>
            <a:r>
              <a:rPr lang="en-GB" sz="2000" b="1" dirty="0" err="1"/>
              <a:t>dienst</a:t>
            </a:r>
            <a:r>
              <a:rPr lang="en-GB" sz="2000" b="1" dirty="0"/>
              <a:t> </a:t>
            </a:r>
            <a:r>
              <a:rPr lang="en-GB" sz="2000" b="1" dirty="0" err="1"/>
              <a:t>gestelde</a:t>
            </a:r>
            <a:r>
              <a:rPr lang="en-GB" sz="2000" b="1" dirty="0"/>
              <a:t> </a:t>
            </a:r>
            <a:r>
              <a:rPr lang="en-GB" sz="2000" b="1" dirty="0" err="1"/>
              <a:t>leidingen</a:t>
            </a:r>
            <a:r>
              <a:rPr lang="en-GB" sz="2000" b="1" dirty="0"/>
              <a:t> – VLAREMA</a:t>
            </a:r>
            <a:br>
              <a:rPr lang="en-GB" sz="2000" b="1" dirty="0"/>
            </a:br>
            <a:endParaRPr lang="en-GB" sz="2000" b="1" dirty="0"/>
          </a:p>
          <a:p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wegname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buiten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dienst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gestelde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leidingen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op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kosten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nutsbedrijf</a:t>
            </a:r>
            <a:br>
              <a:rPr lang="en-GB" sz="2000" dirty="0">
                <a:solidFill>
                  <a:schemeClr val="tx1">
                    <a:lumMod val="50000"/>
                  </a:schemeClr>
                </a:solidFill>
              </a:rPr>
            </a:b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tijdens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wegenwerken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in open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sleuf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tijdens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nutswerken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als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door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verwijdering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uitwijking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naar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rijweg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vermeden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kan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worden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indien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technisch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mogelijk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bij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uitvoering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voorbereid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bij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studie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42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446076" y="1045356"/>
            <a:ext cx="8115378" cy="2458418"/>
            <a:chOff x="690822" y="1105874"/>
            <a:chExt cx="8115378" cy="2458418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085" y="1407701"/>
              <a:ext cx="2749115" cy="2156591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22" y="1125146"/>
              <a:ext cx="1592926" cy="2398845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053" y="1105874"/>
              <a:ext cx="1592926" cy="2398845"/>
            </a:xfrm>
            <a:prstGeom prst="rect">
              <a:avLst/>
            </a:prstGeom>
          </p:spPr>
        </p:pic>
      </p:grpSp>
      <p:sp>
        <p:nvSpPr>
          <p:cNvPr id="4" name="Tekstvak 3"/>
          <p:cNvSpPr txBox="1"/>
          <p:nvPr/>
        </p:nvSpPr>
        <p:spPr>
          <a:xfrm>
            <a:off x="1452228" y="3236137"/>
            <a:ext cx="10390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©Daniel Geeraerts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942297" y="3236137"/>
            <a:ext cx="10390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©Daniel Geeraerts</a:t>
            </a:r>
          </a:p>
        </p:txBody>
      </p:sp>
    </p:spTree>
    <p:extLst>
      <p:ext uri="{BB962C8B-B14F-4D97-AF65-F5344CB8AC3E}">
        <p14:creationId xmlns:p14="http://schemas.microsoft.com/office/powerpoint/2010/main" val="3856493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305072"/>
            <a:ext cx="7354908" cy="853440"/>
          </a:xfrm>
        </p:spPr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sz="2200" dirty="0"/>
              <a:t>Vraag naar minder hinder maatregelen voor de burger als uitgangspunt en aandacht voor de zwakke weggebruiker</a:t>
            </a:r>
            <a:br>
              <a:rPr lang="nl-BE" sz="2200" dirty="0"/>
            </a:br>
            <a:endParaRPr lang="nl-BE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/>
              <a:t>Minderhindermaatregel, toegankelijkheid en veiligheid van de werf</a:t>
            </a:r>
          </a:p>
          <a:p>
            <a:pPr lvl="1"/>
            <a:r>
              <a:rPr lang="nl-BE" dirty="0"/>
              <a:t>Signalisatie</a:t>
            </a:r>
          </a:p>
          <a:p>
            <a:pPr lvl="1"/>
            <a:r>
              <a:rPr lang="nl-BE" dirty="0"/>
              <a:t>STOP met specifieke aandacht voor zwakke weggebruiker – uitvoering in verschillende fases</a:t>
            </a:r>
          </a:p>
          <a:p>
            <a:pPr lvl="1"/>
            <a:r>
              <a:rPr lang="nl-BE" dirty="0"/>
              <a:t>Steeds intact en beveiligd voetpad</a:t>
            </a:r>
          </a:p>
          <a:p>
            <a:pPr lvl="1"/>
            <a:r>
              <a:rPr lang="nl-BE" dirty="0"/>
              <a:t>Toegang privé-eigendom</a:t>
            </a:r>
          </a:p>
          <a:p>
            <a:pPr lvl="2"/>
            <a:r>
              <a:rPr lang="nl-BE" dirty="0"/>
              <a:t>Woningen en handelspanden permanent toegankelijk</a:t>
            </a:r>
          </a:p>
          <a:p>
            <a:pPr lvl="2"/>
            <a:r>
              <a:rPr lang="nl-BE" dirty="0"/>
              <a:t>Inritten garages – toegang mogelijk op einde elke dag – tenzij anders overeengekomen</a:t>
            </a:r>
          </a:p>
          <a:p>
            <a:pPr lvl="1"/>
            <a:r>
              <a:rPr lang="nl-BE" dirty="0"/>
              <a:t>Voor weekend / vakantie minstens 2 dagen</a:t>
            </a:r>
          </a:p>
          <a:p>
            <a:pPr lvl="2"/>
            <a:r>
              <a:rPr lang="nl-BE" dirty="0"/>
              <a:t>Sleuven en putten aanvullen</a:t>
            </a:r>
          </a:p>
          <a:p>
            <a:pPr lvl="2"/>
            <a:r>
              <a:rPr lang="nl-BE" dirty="0"/>
              <a:t>Nog te </a:t>
            </a:r>
            <a:r>
              <a:rPr lang="nl-BE" dirty="0" err="1"/>
              <a:t>herbestraten</a:t>
            </a:r>
            <a:r>
              <a:rPr lang="nl-BE" dirty="0"/>
              <a:t> deel in bebouwde kom minder dan 50m van de sleuflengte</a:t>
            </a:r>
          </a:p>
          <a:p>
            <a:pPr lvl="1"/>
            <a:r>
              <a:rPr lang="nl-BE" dirty="0"/>
              <a:t>Sancties indien afspraken niet nageleefd</a:t>
            </a:r>
          </a:p>
          <a:p>
            <a:pPr lvl="2"/>
            <a:r>
              <a:rPr lang="nl-BE" dirty="0"/>
              <a:t>Stilleggen</a:t>
            </a:r>
          </a:p>
          <a:p>
            <a:pPr marL="914400" lvl="2" indent="0">
              <a:buNone/>
            </a:pPr>
            <a:r>
              <a:rPr lang="nl-BE" dirty="0"/>
              <a:t>Aanmanen</a:t>
            </a:r>
          </a:p>
          <a:p>
            <a:pPr lvl="2"/>
            <a:r>
              <a:rPr lang="nl-BE" dirty="0"/>
              <a:t>Ambtshalve optreden en kosten doorrekenen</a:t>
            </a:r>
          </a:p>
          <a:p>
            <a:pPr lvl="2"/>
            <a:r>
              <a:rPr lang="nl-BE" dirty="0"/>
              <a:t>Bij effectieve overtreding uitvoerder opdrachtgever aanmanen om boete toe te passen &amp; bewijs vragen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Pas aan bij: Invoegen / Koptekst en 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43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199"/>
            <a:ext cx="2699766" cy="16027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95" y="5229199"/>
            <a:ext cx="2699766" cy="160270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33" y="5229199"/>
            <a:ext cx="2699766" cy="160979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669049" y="6625457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523899" y="6620144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19356" y="6616457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10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Vraag naar beter herstel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0533" y="3125561"/>
            <a:ext cx="8461155" cy="35582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BE" sz="2200" b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6200" b="1" dirty="0">
                <a:solidFill>
                  <a:srgbClr val="666666"/>
                </a:solidFill>
                <a:latin typeface="Arial" panose="020B0604020202020204" pitchFamily="34" charset="0"/>
              </a:rPr>
              <a:t>Duurzaam beheer vrijwaring investering openbaar domein</a:t>
            </a:r>
          </a:p>
          <a:p>
            <a:pPr>
              <a:buSzPts val="2000"/>
            </a:pP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Verbeterde aanpak herstel</a:t>
            </a:r>
          </a:p>
          <a:p>
            <a:pPr lvl="1">
              <a:buSzPts val="2000"/>
            </a:pP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Opleiding herstel na puntwerken door nutsbedrijven – </a:t>
            </a:r>
            <a:b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certificaat verplicht voor herstel werken </a:t>
            </a:r>
            <a:r>
              <a:rPr lang="nl-BE" sz="6200" dirty="0" err="1">
                <a:solidFill>
                  <a:srgbClr val="666666"/>
                </a:solidFill>
                <a:latin typeface="Arial" panose="020B0604020202020204" pitchFamily="34" charset="0"/>
              </a:rPr>
              <a:t>catg</a:t>
            </a: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 3</a:t>
            </a:r>
          </a:p>
          <a:p>
            <a:pPr lvl="1">
              <a:buSzPts val="2000"/>
            </a:pP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Slecht herstel dan verplichting tot verbeterd herstel, indien niet uitgevoerd na 1 aanmaning onmiddellijk mogelijk ambtshalve uitvoering stad/gemeente </a:t>
            </a:r>
            <a:b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en kosten doorrekenen</a:t>
            </a:r>
          </a:p>
          <a:p>
            <a:pPr lvl="1">
              <a:buSzPts val="2000"/>
            </a:pP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Indien slecht herstel in de sper : onmiddellijk ambtshalve herstel mogelijk </a:t>
            </a:r>
            <a:b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door stad/gemeente op kosten nutsbedrijf mits bewijs slecht herstel </a:t>
            </a:r>
          </a:p>
          <a:p>
            <a:pPr lvl="1">
              <a:buSzPts val="2000"/>
            </a:pP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Grote werken in sper 5 jaar of werken in specifieke bestratingen herstel door gemeente indien gemeente dit wenst </a:t>
            </a:r>
            <a:r>
              <a:rPr lang="nl-BE" sz="6200" dirty="0">
                <a:latin typeface="Arial" panose="020B0604020202020204" pitchFamily="34" charset="0"/>
              </a:rPr>
              <a:t>&amp; mits correcte marktprijs &amp; herstel binnen 10 werkdagen</a:t>
            </a:r>
          </a:p>
          <a:p>
            <a:pPr>
              <a:buSzPts val="2000"/>
            </a:pPr>
            <a:r>
              <a:rPr lang="nl-BE" sz="6200" dirty="0">
                <a:solidFill>
                  <a:srgbClr val="666666"/>
                </a:solidFill>
                <a:latin typeface="Arial" panose="020B0604020202020204" pitchFamily="34" charset="0"/>
              </a:rPr>
              <a:t>Actieplan bij tekort aan toezicht (afdeling 1) </a:t>
            </a: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44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341422" y="1013160"/>
            <a:ext cx="8461155" cy="2161124"/>
            <a:chOff x="345045" y="1403169"/>
            <a:chExt cx="8461155" cy="2161124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085" y="1407701"/>
              <a:ext cx="2749115" cy="215659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947" y="1413144"/>
              <a:ext cx="3201855" cy="213554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45" y="1403169"/>
              <a:ext cx="3203310" cy="2135540"/>
            </a:xfrm>
            <a:prstGeom prst="rect">
              <a:avLst/>
            </a:prstGeom>
          </p:spPr>
        </p:pic>
      </p:grpSp>
      <p:sp>
        <p:nvSpPr>
          <p:cNvPr id="4" name="Tekstvak 3"/>
          <p:cNvSpPr txBox="1"/>
          <p:nvPr/>
        </p:nvSpPr>
        <p:spPr>
          <a:xfrm>
            <a:off x="2476811" y="2951036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292080" y="2951036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©Layla Aerts</a:t>
            </a:r>
          </a:p>
        </p:txBody>
      </p:sp>
    </p:spTree>
    <p:extLst>
      <p:ext uri="{BB962C8B-B14F-4D97-AF65-F5344CB8AC3E}">
        <p14:creationId xmlns:p14="http://schemas.microsoft.com/office/powerpoint/2010/main" val="4125025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" y="1248502"/>
            <a:ext cx="3993337" cy="2648892"/>
          </a:xfr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572000" y="1276343"/>
            <a:ext cx="4114800" cy="5208365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Definitieve herstelling</a:t>
            </a:r>
          </a:p>
          <a:p>
            <a:pPr lvl="1"/>
            <a:r>
              <a:rPr lang="nl-BE" dirty="0"/>
              <a:t>de regel </a:t>
            </a:r>
          </a:p>
          <a:p>
            <a:pPr lvl="1"/>
            <a:r>
              <a:rPr lang="nl-BE" dirty="0"/>
              <a:t>Onmiddellijk ten laatste binnen 5 werkdagen </a:t>
            </a:r>
          </a:p>
          <a:p>
            <a:r>
              <a:rPr lang="nl-BE" dirty="0"/>
              <a:t>Voorlopige herstelling</a:t>
            </a:r>
          </a:p>
          <a:p>
            <a:pPr lvl="1"/>
            <a:r>
              <a:rPr lang="nl-BE" dirty="0"/>
              <a:t>uitzondering</a:t>
            </a:r>
          </a:p>
          <a:p>
            <a:pPr lvl="2"/>
            <a:r>
              <a:rPr lang="nl-BE" dirty="0"/>
              <a:t>Als niet onmiddellijk definitief herstel</a:t>
            </a:r>
            <a:br>
              <a:rPr lang="nl-BE" dirty="0"/>
            </a:br>
            <a:r>
              <a:rPr lang="nl-BE" dirty="0"/>
              <a:t>bv weersomstandigheden</a:t>
            </a:r>
          </a:p>
          <a:p>
            <a:pPr lvl="1"/>
            <a:r>
              <a:rPr lang="nl-BE" dirty="0"/>
              <a:t>Indien definitief herstel door gemeente</a:t>
            </a:r>
          </a:p>
          <a:p>
            <a:pPr lvl="1"/>
            <a:r>
              <a:rPr lang="nl-BE" dirty="0"/>
              <a:t>Omwille van minder hinder</a:t>
            </a:r>
          </a:p>
          <a:p>
            <a:pPr lvl="1"/>
            <a:r>
              <a:rPr lang="nl-BE" dirty="0"/>
              <a:t>Ten laatste binnen 5 werkdagen </a:t>
            </a:r>
          </a:p>
          <a:p>
            <a:pPr lvl="1"/>
            <a:r>
              <a:rPr lang="nl-BE" dirty="0"/>
              <a:t>voorwaarden over tijd ts voorlopig en definitief</a:t>
            </a:r>
          </a:p>
          <a:p>
            <a:pPr marL="457200" lvl="1" indent="0">
              <a:buNone/>
            </a:pPr>
            <a:r>
              <a:rPr lang="nl-BE" dirty="0">
                <a:solidFill>
                  <a:srgbClr val="00B050"/>
                </a:solidFill>
              </a:rPr>
              <a:t>   </a:t>
            </a:r>
          </a:p>
          <a:p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Vraag naar beter herstel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45</a:t>
            </a:fld>
            <a:r>
              <a:rPr lang="nl-NL" dirty="0"/>
              <a:t> -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EEC0142-04F5-4604-8151-FA45EBCA0EB8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2" y="3884249"/>
            <a:ext cx="3995654" cy="266376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77317" y="3824175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377317" y="6484709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chemeClr val="bg1"/>
                </a:solidFill>
              </a:rPr>
              <a:t>©Stefan </a:t>
            </a:r>
            <a:r>
              <a:rPr lang="nl-BE" sz="800" dirty="0" err="1">
                <a:solidFill>
                  <a:schemeClr val="bg1"/>
                </a:solidFill>
              </a:rPr>
              <a:t>Dewickere</a:t>
            </a:r>
            <a:endParaRPr lang="nl-B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38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Vraag naar beter herstel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PV van plaatsbeschrijving</a:t>
            </a:r>
          </a:p>
          <a:p>
            <a:pPr lvl="1"/>
            <a:r>
              <a:rPr lang="nl-BE" dirty="0"/>
              <a:t>Indien niet tegensprekelijk of indien geen beeldmateriaal dat door iedereen aanvaard wordt</a:t>
            </a:r>
          </a:p>
          <a:p>
            <a:pPr lvl="2"/>
            <a:r>
              <a:rPr lang="nl-BE" dirty="0"/>
              <a:t>Werfzone in goede staat</a:t>
            </a:r>
          </a:p>
          <a:p>
            <a:pPr lvl="2"/>
            <a:r>
              <a:rPr lang="nl-BE" dirty="0"/>
              <a:t>Bij puntwerken </a:t>
            </a:r>
            <a:br>
              <a:rPr lang="nl-BE" dirty="0"/>
            </a:br>
            <a:r>
              <a:rPr lang="nl-BE" dirty="0"/>
              <a:t>werfzone in dezelfde staat als het omliggende domein</a:t>
            </a:r>
          </a:p>
          <a:p>
            <a:endParaRPr lang="nl-BE" dirty="0"/>
          </a:p>
          <a:p>
            <a:r>
              <a:rPr lang="nl-BE" dirty="0"/>
              <a:t>Keuringen en beproevingen</a:t>
            </a:r>
          </a:p>
          <a:p>
            <a:pPr lvl="1"/>
            <a:r>
              <a:rPr lang="nl-BE" dirty="0"/>
              <a:t>Systematiek </a:t>
            </a:r>
          </a:p>
          <a:p>
            <a:pPr lvl="1"/>
            <a:r>
              <a:rPr lang="nl-BE" dirty="0"/>
              <a:t>Steekproefsgewijs</a:t>
            </a:r>
          </a:p>
          <a:p>
            <a:pPr lvl="1"/>
            <a:r>
              <a:rPr lang="nl-BE" dirty="0"/>
              <a:t>Verdichtingsproeven</a:t>
            </a:r>
          </a:p>
          <a:p>
            <a:pPr lvl="1"/>
            <a:r>
              <a:rPr lang="nl-BE" dirty="0"/>
              <a:t>Proeven door gemeente – kost voor opdrachtgever indien slecht herstel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pPr lvl="2"/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46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6022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/>
              <a:t>Zijn er vragen?</a:t>
            </a:r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r>
              <a:rPr lang="nl-BE" sz="3200" b="1" dirty="0"/>
              <a:t>(11u04)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47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DF153C5-61F7-4227-A489-044027752828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100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Afdeling 5 – Einde van de werken (– 11u20)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000" dirty="0" err="1"/>
              <a:t>Eindcontrole</a:t>
            </a:r>
            <a:endParaRPr lang="en-GB" sz="2000" dirty="0"/>
          </a:p>
          <a:p>
            <a:pPr lvl="1"/>
            <a:r>
              <a:rPr lang="en-GB" sz="2000" dirty="0" err="1"/>
              <a:t>Voorlopige</a:t>
            </a:r>
            <a:r>
              <a:rPr lang="en-GB" sz="2000" dirty="0"/>
              <a:t> </a:t>
            </a:r>
            <a:r>
              <a:rPr lang="en-GB" sz="2000" dirty="0" err="1"/>
              <a:t>oplevering</a:t>
            </a:r>
            <a:endParaRPr lang="en-GB" sz="2000" dirty="0"/>
          </a:p>
          <a:p>
            <a:pPr lvl="1"/>
            <a:r>
              <a:rPr lang="en-GB" sz="2000" dirty="0" err="1"/>
              <a:t>Waarborgperiode</a:t>
            </a:r>
            <a:endParaRPr lang="en-GB" sz="2000" dirty="0"/>
          </a:p>
          <a:p>
            <a:pPr lvl="1"/>
            <a:r>
              <a:rPr lang="en-GB" sz="2000" dirty="0" err="1"/>
              <a:t>Definitieve</a:t>
            </a:r>
            <a:r>
              <a:rPr lang="en-GB" sz="2000" dirty="0"/>
              <a:t> </a:t>
            </a:r>
            <a:r>
              <a:rPr lang="en-GB" sz="2000" dirty="0" err="1"/>
              <a:t>oplevering</a:t>
            </a:r>
            <a:endParaRPr lang="en-GB" sz="2000" dirty="0"/>
          </a:p>
          <a:p>
            <a:pPr marL="457200" lvl="1" indent="0">
              <a:buNone/>
            </a:pPr>
            <a:r>
              <a:rPr lang="en-GB" sz="1600" dirty="0"/>
              <a:t>			   </a:t>
            </a:r>
          </a:p>
          <a:p>
            <a:pPr marL="457200" lvl="1" indent="0"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GB" sz="2000" dirty="0" err="1">
                <a:solidFill>
                  <a:srgbClr val="7030A0"/>
                </a:solidFill>
              </a:rPr>
              <a:t>Wat</a:t>
            </a:r>
            <a:r>
              <a:rPr lang="en-GB" sz="2000" dirty="0">
                <a:solidFill>
                  <a:srgbClr val="7030A0"/>
                </a:solidFill>
              </a:rPr>
              <a:t> is </a:t>
            </a:r>
            <a:r>
              <a:rPr lang="en-GB" sz="2000" dirty="0" err="1">
                <a:solidFill>
                  <a:srgbClr val="7030A0"/>
                </a:solidFill>
              </a:rPr>
              <a:t>nieuw</a:t>
            </a:r>
            <a:r>
              <a:rPr lang="en-GB" sz="2000" dirty="0">
                <a:solidFill>
                  <a:srgbClr val="7030A0"/>
                </a:solidFill>
              </a:rPr>
              <a:t>? </a:t>
            </a:r>
            <a:br>
              <a:rPr lang="en-GB" sz="2000" dirty="0">
                <a:solidFill>
                  <a:srgbClr val="7030A0"/>
                </a:solidFill>
              </a:rPr>
            </a:br>
            <a:r>
              <a:rPr lang="en-GB" sz="2000" dirty="0" err="1">
                <a:solidFill>
                  <a:srgbClr val="7030A0"/>
                </a:solidFill>
              </a:rPr>
              <a:t>Antwoord</a:t>
            </a:r>
            <a:r>
              <a:rPr lang="en-GB" sz="2000" dirty="0">
                <a:solidFill>
                  <a:srgbClr val="7030A0"/>
                </a:solidFill>
              </a:rPr>
              <a:t> op </a:t>
            </a:r>
            <a:r>
              <a:rPr lang="en-GB" sz="2000" dirty="0" err="1">
                <a:solidFill>
                  <a:srgbClr val="7030A0"/>
                </a:solidFill>
              </a:rPr>
              <a:t>bekommernis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steden</a:t>
            </a:r>
            <a:r>
              <a:rPr lang="en-GB" sz="2000" dirty="0">
                <a:solidFill>
                  <a:srgbClr val="7030A0"/>
                </a:solidFill>
              </a:rPr>
              <a:t> &amp; </a:t>
            </a:r>
            <a:r>
              <a:rPr lang="en-GB" sz="2000" dirty="0" err="1">
                <a:solidFill>
                  <a:srgbClr val="7030A0"/>
                </a:solidFill>
              </a:rPr>
              <a:t>gemeenten</a:t>
            </a:r>
            <a:r>
              <a:rPr lang="en-GB" sz="2000" dirty="0">
                <a:solidFill>
                  <a:srgbClr val="7030A0"/>
                </a:solidFill>
              </a:rPr>
              <a:t> en </a:t>
            </a:r>
            <a:r>
              <a:rPr lang="en-GB" sz="2000" dirty="0" err="1">
                <a:solidFill>
                  <a:srgbClr val="7030A0"/>
                </a:solidFill>
              </a:rPr>
              <a:t>nutsbedrijven</a:t>
            </a:r>
            <a:endParaRPr lang="en-GB" sz="2200" dirty="0">
              <a:solidFill>
                <a:srgbClr val="7030A0"/>
              </a:solidFill>
            </a:endParaRP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48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587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Vraag borging goede uitvoering werken door nutsbedrijf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340768"/>
            <a:ext cx="8251848" cy="5022864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Voor werken </a:t>
            </a:r>
            <a:r>
              <a:rPr lang="nl-BE" dirty="0" err="1"/>
              <a:t>catg</a:t>
            </a:r>
            <a:r>
              <a:rPr lang="nl-BE" dirty="0"/>
              <a:t> 1, 2 en specifieke werken</a:t>
            </a:r>
          </a:p>
          <a:p>
            <a:r>
              <a:rPr lang="nl-BE" dirty="0"/>
              <a:t>Eindcontrole</a:t>
            </a:r>
          </a:p>
          <a:p>
            <a:pPr lvl="1"/>
            <a:r>
              <a:rPr lang="nl-BE" dirty="0"/>
              <a:t>Visuele controle </a:t>
            </a:r>
          </a:p>
          <a:p>
            <a:r>
              <a:rPr lang="nl-BE" dirty="0"/>
              <a:t>Waarborgperiode</a:t>
            </a:r>
          </a:p>
          <a:p>
            <a:pPr lvl="1"/>
            <a:r>
              <a:rPr lang="nl-BE" dirty="0"/>
              <a:t> 4 maand na voorlopig herstel en 2 jaar na definitief herstel</a:t>
            </a:r>
          </a:p>
          <a:p>
            <a:r>
              <a:rPr lang="nl-BE" dirty="0"/>
              <a:t>Voorlopige oplevering - VO</a:t>
            </a:r>
          </a:p>
          <a:p>
            <a:pPr lvl="1"/>
            <a:r>
              <a:rPr lang="nl-BE" dirty="0"/>
              <a:t>Gemeente altijd uitnodigen – reactie binnen 2 weken</a:t>
            </a:r>
          </a:p>
          <a:p>
            <a:pPr lvl="1"/>
            <a:r>
              <a:rPr lang="nl-BE" dirty="0"/>
              <a:t>Ondertekend akkoord tussen gemeente en opdrachtgever of stilzwijgende akkoord indien geen reactie</a:t>
            </a:r>
          </a:p>
          <a:p>
            <a:pPr lvl="1"/>
            <a:r>
              <a:rPr lang="nl-BE" dirty="0"/>
              <a:t>Weigering of opmerkingen opnemen in PV naar uitvoerder door opdrachtgever: herstel binnen termijn overlegd met stad/gemeente</a:t>
            </a:r>
          </a:p>
          <a:p>
            <a:r>
              <a:rPr lang="nl-BE" dirty="0"/>
              <a:t>Definitieve oplevering - DO</a:t>
            </a:r>
          </a:p>
          <a:p>
            <a:pPr lvl="1"/>
            <a:r>
              <a:rPr lang="nl-BE" dirty="0"/>
              <a:t>2 maand voor verstrijken waarborgperiode info stad/gemeente via GIPOD (zodra dit automatisch kan – streefdatum 1 jan 2019)</a:t>
            </a:r>
          </a:p>
          <a:p>
            <a:pPr lvl="1"/>
            <a:r>
              <a:rPr lang="nl-BE" dirty="0"/>
              <a:t>Stad/gemeente reageert 1 maand voor einde DO.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49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437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kwam de nieuwe code tot stand?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052735"/>
            <a:ext cx="8374396" cy="5482137"/>
          </a:xfrm>
        </p:spPr>
        <p:txBody>
          <a:bodyPr>
            <a:noAutofit/>
          </a:bodyPr>
          <a:lstStyle/>
          <a:p>
            <a:r>
              <a:rPr lang="nl-BE" sz="1800" dirty="0"/>
              <a:t>Krachtlijnen nieuwe code opgesteld met brede werkgroep steden &amp; gemeenten </a:t>
            </a:r>
          </a:p>
          <a:p>
            <a:pPr lvl="1"/>
            <a:r>
              <a:rPr lang="nl-BE" sz="1800" dirty="0"/>
              <a:t>goedgekeurd door VRN en VVSG RvB augustus 2014</a:t>
            </a:r>
          </a:p>
          <a:p>
            <a:pPr lvl="1"/>
            <a:endParaRPr lang="nl-BE" sz="1800" dirty="0">
              <a:solidFill>
                <a:srgbClr val="92D050"/>
              </a:solidFill>
            </a:endParaRPr>
          </a:p>
          <a:p>
            <a:r>
              <a:rPr lang="nl-BE" sz="1800" dirty="0"/>
              <a:t>Detailtekst nieuwe code opgesteld in 2015 - 2016 </a:t>
            </a:r>
          </a:p>
          <a:p>
            <a:pPr lvl="1"/>
            <a:r>
              <a:rPr lang="nl-BE" sz="1800" dirty="0"/>
              <a:t>met schrijfgroep (gemeenten, nutsbedrijven, VRN, VVSG, </a:t>
            </a:r>
            <a:r>
              <a:rPr lang="nl-BE" sz="1800" dirty="0" err="1"/>
              <a:t>tedewest</a:t>
            </a:r>
            <a:r>
              <a:rPr lang="nl-BE" sz="1800" dirty="0"/>
              <a:t>, </a:t>
            </a:r>
            <a:r>
              <a:rPr lang="nl-BE" sz="1800" dirty="0" err="1"/>
              <a:t>igemo</a:t>
            </a:r>
            <a:r>
              <a:rPr lang="nl-BE" sz="1800" dirty="0"/>
              <a:t>)</a:t>
            </a:r>
          </a:p>
          <a:p>
            <a:pPr lvl="1"/>
            <a:r>
              <a:rPr lang="nl-BE" sz="1800" dirty="0"/>
              <a:t>teruggekoppeld met bredere groep van steden &amp; gemeenten</a:t>
            </a:r>
          </a:p>
          <a:p>
            <a:pPr lvl="1"/>
            <a:r>
              <a:rPr lang="nl-BE" sz="1800" dirty="0"/>
              <a:t>finale tekst principieel goedgekeurd door RvB VVSG &amp; centrale VRN raad</a:t>
            </a:r>
          </a:p>
          <a:p>
            <a:pPr lvl="1"/>
            <a:r>
              <a:rPr lang="nl-BE" sz="1800" dirty="0"/>
              <a:t>Specifiek formeel akkoord te bekomen van de leden VRN en leden VVSG</a:t>
            </a:r>
          </a:p>
          <a:p>
            <a:pPr marL="457200" lvl="1" indent="0">
              <a:buNone/>
            </a:pPr>
            <a:endParaRPr lang="nl-BE" sz="1800" dirty="0">
              <a:solidFill>
                <a:srgbClr val="92D050"/>
              </a:solidFill>
            </a:endParaRPr>
          </a:p>
          <a:p>
            <a:r>
              <a:rPr lang="nl-BE" sz="1800" dirty="0"/>
              <a:t>Heel wat stappen vooruit gezet: oproep aan alle partners en gemeenten om code te onderschrijven</a:t>
            </a:r>
          </a:p>
          <a:p>
            <a:pPr marL="0" indent="0">
              <a:buNone/>
            </a:pPr>
            <a:endParaRPr lang="nl-BE" sz="1800" dirty="0"/>
          </a:p>
          <a:p>
            <a:r>
              <a:rPr lang="nl-BE" sz="1800" dirty="0"/>
              <a:t>Nu 80% of 246 gemeenten die de Code VVSG 2001 hebben onderschreven Formele goedkeuring &amp; implementatie VRN afhankelijk van intekening aantal VVSG leden.</a:t>
            </a:r>
            <a:br>
              <a:rPr lang="nl-BE" sz="1800" dirty="0"/>
            </a:br>
            <a:r>
              <a:rPr lang="nl-BE" sz="1800" dirty="0"/>
              <a:t>Uniformiteit cruciaal omwille van garantie kennis &amp; toepassing regels</a:t>
            </a:r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5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35" y="360520"/>
            <a:ext cx="1024097" cy="3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6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Vraag naar betere klachtenbehandeling - Afdeling 6 - klachtenbehandeling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Melding/klacht</a:t>
            </a:r>
          </a:p>
          <a:p>
            <a:pPr lvl="1"/>
            <a:r>
              <a:rPr lang="nl-BE" dirty="0"/>
              <a:t>zo snel mogelijk informeren over maatregelen &amp; timing</a:t>
            </a:r>
          </a:p>
          <a:p>
            <a:pPr lvl="1"/>
            <a:r>
              <a:rPr lang="nl-BE" dirty="0"/>
              <a:t>Gemeente krijgt ook feedback over meldingen/klachten die zij doorstuurt aan de opdrachtgever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Garantie klachtenbehandeling door nutsbedrijf</a:t>
            </a:r>
          </a:p>
          <a:p>
            <a:pPr lvl="1"/>
            <a:r>
              <a:rPr lang="nl-BE" dirty="0"/>
              <a:t>Behandeling volgens belofte aan melder</a:t>
            </a:r>
          </a:p>
          <a:p>
            <a:pPr lvl="1"/>
            <a:r>
              <a:rPr lang="nl-BE" dirty="0"/>
              <a:t>Gemeente kan werkmethode &amp; plan van aanpak</a:t>
            </a:r>
          </a:p>
          <a:p>
            <a:pPr lvl="2"/>
            <a:r>
              <a:rPr lang="nl-BE" dirty="0"/>
              <a:t>Opvragen indien problemen &amp; controleren</a:t>
            </a:r>
          </a:p>
          <a:p>
            <a:pPr lvl="2"/>
            <a:r>
              <a:rPr lang="nl-BE" dirty="0"/>
              <a:t>Bijsturen in overleg, indien nodig</a:t>
            </a:r>
          </a:p>
          <a:p>
            <a:pPr lvl="3"/>
            <a:r>
              <a:rPr lang="nl-BE" dirty="0"/>
              <a:t>Vaststellen meetbare doelen &amp; evaluatie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50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222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7354908" cy="853440"/>
          </a:xfrm>
        </p:spPr>
        <p:txBody>
          <a:bodyPr/>
          <a:lstStyle/>
          <a:p>
            <a:r>
              <a:rPr lang="nl-BE" dirty="0"/>
              <a:t>Inwerkingtreding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/>
              <a:t>1.1.2018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17346" y="959636"/>
            <a:ext cx="5580577" cy="5277676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De VVSG en de VRN pleiten ervoor dat zoveel mogelijk gemeenten deze code ondertekenen </a:t>
            </a:r>
          </a:p>
          <a:p>
            <a:r>
              <a:rPr lang="nl-BE" dirty="0"/>
              <a:t>Belangrijk voor goede implementatie en voor goedkeuring VRN leden (nutsbedrijven)</a:t>
            </a:r>
          </a:p>
          <a:p>
            <a:endParaRPr lang="nl-BE" dirty="0">
              <a:solidFill>
                <a:srgbClr val="00B050"/>
              </a:solidFill>
            </a:endParaRPr>
          </a:p>
          <a:p>
            <a:r>
              <a:rPr lang="nl-BE" dirty="0"/>
              <a:t>Oproep om de nieuwe code ter goedkeuring voor te leggen aan uw bestuur (ten laatste tegen april/mei 2017)</a:t>
            </a:r>
          </a:p>
          <a:p>
            <a:r>
              <a:rPr lang="nl-BE" dirty="0"/>
              <a:t>Maak goedkeuring bekend aan de VVSG. De VVSG zal hierover geregeld bevragen. </a:t>
            </a:r>
          </a:p>
          <a:p>
            <a:pPr marL="0" indent="0">
              <a:buNone/>
            </a:pPr>
            <a:r>
              <a:rPr lang="nl-BE" dirty="0">
                <a:solidFill>
                  <a:srgbClr val="00B050"/>
                </a:solidFill>
              </a:rPr>
              <a:t> </a:t>
            </a:r>
          </a:p>
          <a:p>
            <a:r>
              <a:rPr lang="nl-BE" dirty="0"/>
              <a:t>Code zal een succes worden als zeer veel steden &amp; gemeenten intekenen</a:t>
            </a:r>
          </a:p>
          <a:p>
            <a:pPr marL="0" indent="0">
              <a:buNone/>
            </a:pPr>
            <a:endParaRPr lang="nl-BE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pPr lvl="2"/>
            <a:endParaRPr lang="nl-BE" dirty="0"/>
          </a:p>
          <a:p>
            <a:pPr lvl="3"/>
            <a:endParaRPr lang="nl-BE" dirty="0"/>
          </a:p>
          <a:p>
            <a:pPr lvl="3"/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51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636"/>
            <a:ext cx="3059832" cy="1817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41" y="3397798"/>
            <a:ext cx="1284940" cy="10945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275" y="2766468"/>
            <a:ext cx="1247123" cy="631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code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92377"/>
            <a:ext cx="3059832" cy="17449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DANK U WEL 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554"/>
            <a:ext cx="1819275" cy="1774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9721"/>
            <a:ext cx="1428403" cy="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88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/>
              <a:t>Zijn er vragen?</a:t>
            </a:r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endParaRPr lang="nl-BE" sz="3200" b="1" dirty="0"/>
          </a:p>
          <a:p>
            <a:pPr marL="0" indent="0">
              <a:buNone/>
            </a:pPr>
            <a:r>
              <a:rPr lang="nl-BE" sz="3200" b="1" dirty="0"/>
              <a:t>(-11u20)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52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DF153C5-61F7-4227-A489-044027752828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053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1196752"/>
            <a:ext cx="5202252" cy="2511432"/>
          </a:xfrm>
        </p:spPr>
        <p:txBody>
          <a:bodyPr/>
          <a:lstStyle/>
          <a:p>
            <a:r>
              <a:rPr lang="nl-BE" dirty="0"/>
              <a:t>Dank voor uw aandacht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3675060" y="3573016"/>
            <a:ext cx="5202252" cy="2188028"/>
          </a:xfrm>
        </p:spPr>
        <p:txBody>
          <a:bodyPr/>
          <a:lstStyle/>
          <a:p>
            <a:r>
              <a:rPr lang="nl-BE" dirty="0"/>
              <a:t>VVSG contacten:</a:t>
            </a:r>
          </a:p>
          <a:p>
            <a:r>
              <a:rPr lang="nl-BE" dirty="0">
                <a:hlinkClick r:id="rId2"/>
              </a:rPr>
              <a:t>christophe.claeys@vvsg.be</a:t>
            </a:r>
            <a:r>
              <a:rPr lang="nl-BE" dirty="0"/>
              <a:t>, </a:t>
            </a:r>
          </a:p>
          <a:p>
            <a:r>
              <a:rPr lang="nl-BE" dirty="0"/>
              <a:t>T: </a:t>
            </a:r>
            <a:r>
              <a:rPr lang="nl-BE"/>
              <a:t>02 211 56 11</a:t>
            </a:r>
            <a:endParaRPr lang="nl-BE" dirty="0"/>
          </a:p>
          <a:p>
            <a:r>
              <a:rPr lang="nl-BE" dirty="0">
                <a:hlinkClick r:id="rId3"/>
              </a:rPr>
              <a:t>steven.verbanck@vvsg.be</a:t>
            </a:r>
            <a:r>
              <a:rPr lang="nl-BE" dirty="0"/>
              <a:t>, </a:t>
            </a:r>
          </a:p>
          <a:p>
            <a:r>
              <a:rPr lang="nl-BE" dirty="0"/>
              <a:t>T: 02 211 56 12</a:t>
            </a:r>
          </a:p>
        </p:txBody>
      </p:sp>
    </p:spTree>
    <p:extLst>
      <p:ext uri="{BB962C8B-B14F-4D97-AF65-F5344CB8AC3E}">
        <p14:creationId xmlns:p14="http://schemas.microsoft.com/office/powerpoint/2010/main" val="196071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/>
              <a:t>Inhoud nieuwe Code</a:t>
            </a:r>
            <a:br>
              <a:rPr lang="nl-BE" dirty="0"/>
            </a:br>
            <a:r>
              <a:rPr lang="nl-BE" dirty="0"/>
              <a:t>Kort overzicht hoofdlijnen 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124745"/>
            <a:ext cx="8251848" cy="5410128"/>
          </a:xfrm>
        </p:spPr>
        <p:txBody>
          <a:bodyPr>
            <a:noAutofit/>
          </a:bodyPr>
          <a:lstStyle/>
          <a:p>
            <a:r>
              <a:rPr lang="nl-BE" sz="2000" dirty="0"/>
              <a:t>Duurzamer beheer openbaar domein dankzij nieuwe afspraken sperperiode, nu ook sperperiode van 5 jaar bij investering in bovenbouw openbaar domein </a:t>
            </a:r>
          </a:p>
          <a:p>
            <a:pPr marL="0" indent="0">
              <a:buNone/>
            </a:pPr>
            <a:endParaRPr lang="nl-BE" sz="2000" dirty="0">
              <a:solidFill>
                <a:srgbClr val="92D050"/>
              </a:solidFill>
            </a:endParaRPr>
          </a:p>
          <a:p>
            <a:r>
              <a:rPr lang="nl-BE" sz="2000" dirty="0"/>
              <a:t>Meer aandacht kwaliteit herstel, in het bijzonder puntwerken.</a:t>
            </a:r>
          </a:p>
          <a:p>
            <a:pPr marL="742950" lvl="2" indent="-342900"/>
            <a:r>
              <a:rPr lang="nl-BE" sz="1600" dirty="0"/>
              <a:t>certificatie pas &amp; specifieke opleiding puntwerken voor uitvoerders nutsbedrijven.</a:t>
            </a:r>
          </a:p>
          <a:p>
            <a:pPr marL="742950" lvl="2" indent="-342900"/>
            <a:r>
              <a:rPr lang="nl-BE" sz="1600" dirty="0"/>
              <a:t>Voor grote werken (</a:t>
            </a:r>
            <a:r>
              <a:rPr lang="nl-BE" sz="1600" dirty="0" err="1"/>
              <a:t>catg</a:t>
            </a:r>
            <a:r>
              <a:rPr lang="nl-BE" sz="1600" dirty="0"/>
              <a:t> 1 en 2) uitnodiging voorlopige oplevering werken en herstel door aannemer gemeente mogelijk in sperperiode 5 jaar of bij specifieke materialen met specifiek herstel</a:t>
            </a:r>
          </a:p>
          <a:p>
            <a:pPr marL="742950" lvl="2" indent="-342900"/>
            <a:r>
              <a:rPr lang="nl-BE" sz="1600" dirty="0"/>
              <a:t>Handhaving bij slecht herstel (ambtshalve herstel en kosten doorrekenen – in de sper onmiddellijk)</a:t>
            </a:r>
            <a:br>
              <a:rPr lang="nl-BE" dirty="0">
                <a:solidFill>
                  <a:srgbClr val="00B050"/>
                </a:solidFill>
              </a:rPr>
            </a:br>
            <a:endParaRPr lang="nl-BE" dirty="0">
              <a:solidFill>
                <a:srgbClr val="92D050"/>
              </a:solidFill>
            </a:endParaRPr>
          </a:p>
          <a:p>
            <a:r>
              <a:rPr lang="nl-BE" sz="2000" dirty="0"/>
              <a:t>Coördinatie &amp; synergie van werken, niet alleen sleufwerk ook </a:t>
            </a:r>
            <a:r>
              <a:rPr lang="nl-BE" sz="2000" dirty="0" err="1"/>
              <a:t>overkoppelingen</a:t>
            </a:r>
            <a:r>
              <a:rPr lang="nl-BE" sz="2000" dirty="0"/>
              <a:t> </a:t>
            </a:r>
          </a:p>
          <a:p>
            <a:endParaRPr lang="nl-BE" sz="2000" dirty="0"/>
          </a:p>
          <a:p>
            <a:r>
              <a:rPr lang="nl-BE" sz="2000" dirty="0"/>
              <a:t>Coördinatie van wegenis &amp; nutswerken door middel van planningsoverleg : uitwisseling </a:t>
            </a:r>
            <a:r>
              <a:rPr lang="nl-BE" sz="2000" dirty="0" err="1"/>
              <a:t>meerjaarplanning</a:t>
            </a:r>
            <a:r>
              <a:rPr lang="nl-BE" sz="2000" dirty="0"/>
              <a:t>, jaarplanning en vast stramien overleg concrete projecten vanaf voorontwerp</a:t>
            </a:r>
          </a:p>
          <a:p>
            <a:pPr marL="0" indent="0">
              <a:buNone/>
            </a:pPr>
            <a:endParaRPr lang="nl-BE" sz="1600" dirty="0">
              <a:solidFill>
                <a:srgbClr val="92D050"/>
              </a:solidFill>
            </a:endParaRPr>
          </a:p>
          <a:p>
            <a:endParaRPr lang="nl-BE" sz="1600" dirty="0">
              <a:solidFill>
                <a:srgbClr val="92D050"/>
              </a:solidFill>
            </a:endParaRPr>
          </a:p>
          <a:p>
            <a:endParaRPr lang="nl-BE" sz="4000" dirty="0">
              <a:solidFill>
                <a:srgbClr val="92D050"/>
              </a:solidFill>
            </a:endParaRPr>
          </a:p>
          <a:p>
            <a:endParaRPr lang="nl-BE" dirty="0">
              <a:solidFill>
                <a:srgbClr val="92D050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6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12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/>
              <a:t>Inhoud nieuwe Code</a:t>
            </a:r>
            <a:br>
              <a:rPr lang="nl-BE" dirty="0"/>
            </a:br>
            <a:r>
              <a:rPr lang="nl-BE" dirty="0"/>
              <a:t>Kort overzicht hoofdlijnen 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3"/>
            <a:ext cx="8251848" cy="5258529"/>
          </a:xfrm>
        </p:spPr>
        <p:txBody>
          <a:bodyPr>
            <a:noAutofit/>
          </a:bodyPr>
          <a:lstStyle/>
          <a:p>
            <a:r>
              <a:rPr lang="nl-BE" sz="2000" dirty="0"/>
              <a:t>Meer aandacht minder hinder</a:t>
            </a:r>
          </a:p>
          <a:p>
            <a:pPr lvl="1"/>
            <a:r>
              <a:rPr lang="nl-BE" sz="2000" dirty="0"/>
              <a:t>Meer aandacht voor zwakke weggebruiker &amp; toegang omwonenden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Meer communicatie over werken, nieuw is melding alle puntwerken &amp; infobord puntwerken &amp; bussen van kaarten met info puntwerken</a:t>
            </a:r>
          </a:p>
          <a:p>
            <a:endParaRPr lang="nl-BE" sz="2000" dirty="0"/>
          </a:p>
          <a:p>
            <a:r>
              <a:rPr lang="nl-BE" sz="2000" dirty="0"/>
              <a:t>Infrastructuur (ondergronds &amp; bovengronds) intact en kwalitatief houden. </a:t>
            </a:r>
            <a:br>
              <a:rPr lang="nl-BE" sz="2000" dirty="0"/>
            </a:br>
            <a:r>
              <a:rPr lang="nl-BE" sz="2000" dirty="0"/>
              <a:t>Indien infrastructuur buiten dienst, </a:t>
            </a:r>
            <a:r>
              <a:rPr lang="nl-BE" sz="2000" dirty="0" err="1"/>
              <a:t>wegname</a:t>
            </a:r>
            <a:r>
              <a:rPr lang="nl-BE" sz="2000" dirty="0"/>
              <a:t> in open sleuf wegenwerken door &amp; op kosten nutsbedrijf</a:t>
            </a:r>
            <a:br>
              <a:rPr lang="nl-BE" sz="2000" dirty="0">
                <a:solidFill>
                  <a:srgbClr val="00B050"/>
                </a:solidFill>
              </a:rPr>
            </a:br>
            <a:endParaRPr lang="nl-BE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nl-BE" sz="1600" dirty="0">
              <a:solidFill>
                <a:srgbClr val="00B050"/>
              </a:solidFill>
            </a:endParaRP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7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060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/>
              <a:t>Inhoud nieuwe Code</a:t>
            </a:r>
            <a:br>
              <a:rPr lang="nl-BE" dirty="0"/>
            </a:br>
            <a:r>
              <a:rPr lang="nl-BE" dirty="0"/>
              <a:t>Kort overzicht hoofdlijnen 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3"/>
            <a:ext cx="8251848" cy="52585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BE" sz="1600" dirty="0">
              <a:solidFill>
                <a:srgbClr val="00B050"/>
              </a:solidFill>
            </a:endParaRPr>
          </a:p>
          <a:p>
            <a:r>
              <a:rPr lang="nl-BE" sz="2000" dirty="0"/>
              <a:t>Indienen en behandelen dossiers efficiënter (</a:t>
            </a:r>
            <a:r>
              <a:rPr lang="nl-BE" sz="2000" dirty="0" err="1"/>
              <a:t>oa</a:t>
            </a:r>
            <a:r>
              <a:rPr lang="nl-BE" sz="2000" dirty="0"/>
              <a:t> gebundelde vraag, algemene toelating en melding, termijnen signalisatievergunning, jaarvergunning signalisatie, …)  </a:t>
            </a:r>
          </a:p>
          <a:p>
            <a:endParaRPr lang="nl-BE" sz="2000" dirty="0"/>
          </a:p>
          <a:p>
            <a:r>
              <a:rPr lang="nl-BE" sz="2000" dirty="0"/>
              <a:t>Digitalisering &amp; administratieve vereenvoudiging via GIPOD en KLIP </a:t>
            </a:r>
          </a:p>
          <a:p>
            <a:endParaRPr lang="nl-BE" sz="2000" dirty="0">
              <a:solidFill>
                <a:srgbClr val="00B050"/>
              </a:solidFill>
            </a:endParaRPr>
          </a:p>
          <a:p>
            <a:r>
              <a:rPr lang="nl-BE" sz="2000" dirty="0"/>
              <a:t>Performante opvolging melding en klachten in verband met werken</a:t>
            </a:r>
          </a:p>
          <a:p>
            <a:endParaRPr lang="nl-BE" sz="2000" dirty="0"/>
          </a:p>
          <a:p>
            <a:r>
              <a:rPr lang="nl-BE" sz="2000" dirty="0"/>
              <a:t>Uniforme regels waardoor betere kennis &amp; toepassing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Remediëring &amp; handhaving in geval van niet respecteren van de regels en afspraken</a:t>
            </a:r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8</a:t>
            </a:fld>
            <a:r>
              <a:rPr lang="nl-NL" dirty="0"/>
              <a:t> -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B4535AB-893C-44D2-B0B6-5BDFB7C56C5F}" type="datetime1">
              <a:rPr lang="nl-NL" smtClean="0"/>
              <a:pPr algn="r"/>
              <a:t>16-1-2019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36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574308" cy="576064"/>
          </a:xfrm>
        </p:spPr>
        <p:txBody>
          <a:bodyPr>
            <a:noAutofit/>
          </a:bodyPr>
          <a:lstStyle/>
          <a:p>
            <a:r>
              <a:rPr lang="nl-BE" sz="1800" dirty="0"/>
              <a:t>Hartelijk dank aan de werkgroep en schrijfgroep : </a:t>
            </a:r>
            <a:br>
              <a:rPr lang="nl-BE" sz="1800" dirty="0"/>
            </a:br>
            <a:r>
              <a:rPr lang="nl-BE" sz="1800" dirty="0"/>
              <a:t>overzicht leden schrijfgroep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3640835" y="1628800"/>
            <a:ext cx="5202252" cy="4320480"/>
          </a:xfrm>
        </p:spPr>
        <p:txBody>
          <a:bodyPr>
            <a:normAutofit fontScale="55000" lnSpcReduction="20000"/>
          </a:bodyPr>
          <a:lstStyle/>
          <a:p>
            <a:r>
              <a:rPr lang="nl-BE" dirty="0"/>
              <a:t>Aalst – Dirk Doclo, Bart </a:t>
            </a:r>
            <a:r>
              <a:rPr lang="nl-BE" dirty="0" err="1"/>
              <a:t>Vanderheijden</a:t>
            </a:r>
            <a:endParaRPr lang="nl-BE" dirty="0"/>
          </a:p>
          <a:p>
            <a:r>
              <a:rPr lang="nl-BE" dirty="0"/>
              <a:t>Antwerpen – Marc </a:t>
            </a:r>
            <a:r>
              <a:rPr lang="nl-BE" dirty="0" err="1"/>
              <a:t>Vanpelt</a:t>
            </a:r>
            <a:r>
              <a:rPr lang="nl-BE" dirty="0"/>
              <a:t>, Niels Vandemoortele, Carine Van Royen</a:t>
            </a:r>
          </a:p>
          <a:p>
            <a:r>
              <a:rPr lang="nl-BE" dirty="0"/>
              <a:t>Brugge (</a:t>
            </a:r>
            <a:r>
              <a:rPr lang="nl-BE" dirty="0" err="1"/>
              <a:t>tedewest</a:t>
            </a:r>
            <a:r>
              <a:rPr lang="nl-BE" dirty="0"/>
              <a:t>) – Tony Meert</a:t>
            </a:r>
          </a:p>
          <a:p>
            <a:r>
              <a:rPr lang="nl-BE" dirty="0"/>
              <a:t>De Watergroep (VRN) - Gert Danckaers</a:t>
            </a:r>
          </a:p>
          <a:p>
            <a:r>
              <a:rPr lang="nl-BE" dirty="0" err="1"/>
              <a:t>Eandis</a:t>
            </a:r>
            <a:r>
              <a:rPr lang="nl-BE" dirty="0"/>
              <a:t> – Hans Van Hecke</a:t>
            </a:r>
          </a:p>
          <a:p>
            <a:r>
              <a:rPr lang="nl-BE" dirty="0"/>
              <a:t>Galmaarden – Katrien De Cooman</a:t>
            </a:r>
          </a:p>
          <a:p>
            <a:r>
              <a:rPr lang="nl-BE" dirty="0"/>
              <a:t>Gent – Sven </a:t>
            </a:r>
            <a:r>
              <a:rPr lang="nl-BE" dirty="0" err="1"/>
              <a:t>Wannyn</a:t>
            </a:r>
            <a:endParaRPr lang="nl-BE" dirty="0"/>
          </a:p>
          <a:p>
            <a:r>
              <a:rPr lang="nl-BE" dirty="0"/>
              <a:t>Halle – Anneke D’Haeseleer</a:t>
            </a:r>
          </a:p>
          <a:p>
            <a:r>
              <a:rPr lang="nl-BE" dirty="0"/>
              <a:t>Hooglede (</a:t>
            </a:r>
            <a:r>
              <a:rPr lang="nl-BE" dirty="0" err="1"/>
              <a:t>tedewest</a:t>
            </a:r>
            <a:r>
              <a:rPr lang="nl-BE" dirty="0"/>
              <a:t>) – Chris Anne</a:t>
            </a:r>
          </a:p>
          <a:p>
            <a:r>
              <a:rPr lang="nl-BE" dirty="0" err="1"/>
              <a:t>Infrax</a:t>
            </a:r>
            <a:r>
              <a:rPr lang="nl-BE" dirty="0"/>
              <a:t> – Rony Geerts</a:t>
            </a:r>
          </a:p>
          <a:p>
            <a:r>
              <a:rPr lang="nl-BE" dirty="0" err="1"/>
              <a:t>Integan</a:t>
            </a:r>
            <a:r>
              <a:rPr lang="nl-BE" dirty="0"/>
              <a:t> (VRN) - Danny Nauwelaerts</a:t>
            </a:r>
          </a:p>
          <a:p>
            <a:r>
              <a:rPr lang="nl-BE" dirty="0"/>
              <a:t>Leuven – Leen Beuckelaers</a:t>
            </a:r>
          </a:p>
          <a:p>
            <a:r>
              <a:rPr lang="nl-BE" dirty="0"/>
              <a:t>Lichtervelde (</a:t>
            </a:r>
            <a:r>
              <a:rPr lang="nl-BE" dirty="0" err="1"/>
              <a:t>tedewest</a:t>
            </a:r>
            <a:r>
              <a:rPr lang="nl-BE" dirty="0"/>
              <a:t>) – Joost Vanderhaeghe</a:t>
            </a:r>
          </a:p>
          <a:p>
            <a:r>
              <a:rPr lang="nl-BE" dirty="0"/>
              <a:t>Machelen – Mark </a:t>
            </a:r>
            <a:r>
              <a:rPr lang="nl-BE" dirty="0" err="1"/>
              <a:t>Vandam</a:t>
            </a:r>
            <a:endParaRPr lang="nl-BE" dirty="0"/>
          </a:p>
          <a:p>
            <a:r>
              <a:rPr lang="nl-BE" dirty="0"/>
              <a:t>Mechelen (</a:t>
            </a:r>
            <a:r>
              <a:rPr lang="nl-BE" dirty="0" err="1"/>
              <a:t>igemo</a:t>
            </a:r>
            <a:r>
              <a:rPr lang="nl-BE" dirty="0"/>
              <a:t>) – Isabelle </a:t>
            </a:r>
            <a:r>
              <a:rPr lang="nl-BE" dirty="0" err="1"/>
              <a:t>Terrie</a:t>
            </a:r>
            <a:r>
              <a:rPr lang="nl-BE" dirty="0"/>
              <a:t>, Gust Van </a:t>
            </a:r>
            <a:r>
              <a:rPr lang="nl-BE" dirty="0" err="1"/>
              <a:t>Thillo</a:t>
            </a:r>
            <a:endParaRPr lang="nl-BE" dirty="0"/>
          </a:p>
          <a:p>
            <a:r>
              <a:rPr lang="nl-BE" dirty="0" err="1"/>
              <a:t>Proximus</a:t>
            </a:r>
            <a:r>
              <a:rPr lang="nl-BE" dirty="0"/>
              <a:t> (VRN) - Hilde Beeckmans</a:t>
            </a:r>
          </a:p>
          <a:p>
            <a:r>
              <a:rPr lang="nl-BE" dirty="0"/>
              <a:t>Telenet – Miranda Rombouts</a:t>
            </a:r>
          </a:p>
          <a:p>
            <a:r>
              <a:rPr lang="nl-BE" dirty="0"/>
              <a:t>VVSG – Christophe Claeys, Erwin Debruyne, Hilde Van Driessche, Steven Verbanck, Ward Van Hal  </a:t>
            </a:r>
          </a:p>
          <a:p>
            <a:r>
              <a:rPr lang="nl-BE" dirty="0"/>
              <a:t>Wommelgem – Jessica Augustus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059832" cy="215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554"/>
            <a:ext cx="1819275" cy="1774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41" y="3397798"/>
            <a:ext cx="1284940" cy="1094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275" y="2766468"/>
            <a:ext cx="1247123" cy="631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code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92377"/>
            <a:ext cx="3059832" cy="17449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DANK U WEL !</a:t>
            </a:r>
          </a:p>
        </p:txBody>
      </p:sp>
    </p:spTree>
    <p:extLst>
      <p:ext uri="{BB962C8B-B14F-4D97-AF65-F5344CB8AC3E}">
        <p14:creationId xmlns:p14="http://schemas.microsoft.com/office/powerpoint/2010/main" val="3071168536"/>
      </p:ext>
    </p:extLst>
  </p:cSld>
  <p:clrMapOvr>
    <a:masterClrMapping/>
  </p:clrMapOvr>
</p:sld>
</file>

<file path=ppt/theme/theme1.xml><?xml version="1.0" encoding="utf-8"?>
<a:theme xmlns:a="http://schemas.openxmlformats.org/drawingml/2006/main" name="VVSG_Presentatie_v2">
  <a:themeElements>
    <a:clrScheme name="VVSG">
      <a:dk1>
        <a:srgbClr val="666666"/>
      </a:dk1>
      <a:lt1>
        <a:sysClr val="window" lastClr="FFFFFF"/>
      </a:lt1>
      <a:dk2>
        <a:srgbClr val="666666"/>
      </a:dk2>
      <a:lt2>
        <a:srgbClr val="FFFFFF"/>
      </a:lt2>
      <a:accent1>
        <a:srgbClr val="773388"/>
      </a:accent1>
      <a:accent2>
        <a:srgbClr val="CCDD11"/>
      </a:accent2>
      <a:accent3>
        <a:srgbClr val="CC0077"/>
      </a:accent3>
      <a:accent4>
        <a:srgbClr val="FFFFFF"/>
      </a:accent4>
      <a:accent5>
        <a:srgbClr val="AAAA99"/>
      </a:accent5>
      <a:accent6>
        <a:srgbClr val="EE3311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B4750A2B2A34F971457B64A199F67" ma:contentTypeVersion="3" ma:contentTypeDescription="Een nieuw document maken." ma:contentTypeScope="" ma:versionID="df1107479250b8773741e5095fbd76b7">
  <xsd:schema xmlns:xsd="http://www.w3.org/2001/XMLSchema" xmlns:xs="http://www.w3.org/2001/XMLSchema" xmlns:p="http://schemas.microsoft.com/office/2006/metadata/properties" xmlns:ns1="http://schemas.microsoft.com/sharepoint/v3" xmlns:ns2="f4c33501-7914-4a2f-96dc-3400ca8d4716" targetNamespace="http://schemas.microsoft.com/office/2006/metadata/properties" ma:root="true" ma:fieldsID="4206ecb88d3ea081d5462eda5002f78d" ns1:_="" ns2:_="">
    <xsd:import namespace="http://schemas.microsoft.com/sharepoint/v3"/>
    <xsd:import namespace="f4c33501-7914-4a2f-96dc-3400ca8d47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imco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33501-7914-4a2f-96dc-3400ca8d4716" elementFormDefault="qualified">
    <xsd:import namespace="http://schemas.microsoft.com/office/2006/documentManagement/types"/>
    <xsd:import namespace="http://schemas.microsoft.com/office/infopath/2007/PartnerControls"/>
    <xsd:element name="Pimcore" ma:index="10" nillable="true" ma:displayName="Pimcore" ma:internalName="Pimcor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Pimcore xmlns="f4c33501-7914-4a2f-96dc-3400ca8d4716" xsi:nil="true"/>
  </documentManagement>
</p:properties>
</file>

<file path=customXml/itemProps1.xml><?xml version="1.0" encoding="utf-8"?>
<ds:datastoreItem xmlns:ds="http://schemas.openxmlformats.org/officeDocument/2006/customXml" ds:itemID="{E0CC7EAD-6076-4959-8EC6-14987894C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c33501-7914-4a2f-96dc-3400ca8d4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BF3E5-A92B-4288-97D4-CFB5285CB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5FC8C6-5331-4B32-B84B-A3F03E2C651D}">
  <ds:schemaRefs>
    <ds:schemaRef ds:uri="http://schemas.openxmlformats.org/package/2006/metadata/core-properties"/>
    <ds:schemaRef ds:uri="http://schemas.microsoft.com/sharepoint/v3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f4c33501-7914-4a2f-96dc-3400ca8d471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VVSG_Presentatie</Template>
  <TotalTime>4848</TotalTime>
  <Words>2986</Words>
  <Application>Microsoft Office PowerPoint</Application>
  <PresentationFormat>Diavoorstelling (4:3)</PresentationFormat>
  <Paragraphs>647</Paragraphs>
  <Slides>53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VVSG_Presentatie_v2</vt:lpstr>
      <vt:lpstr>Actualisatie Code infrastructuur – en nutswerken langs gemeentewegen:  De nieuwe code is gearriveerd</vt:lpstr>
      <vt:lpstr>Agenda – (09u50)</vt:lpstr>
      <vt:lpstr>Waarom een Code in 2001 ?</vt:lpstr>
      <vt:lpstr>Waarom een update?</vt:lpstr>
      <vt:lpstr>Hoe kwam de nieuwe code tot stand?</vt:lpstr>
      <vt:lpstr> Inhoud nieuwe Code Kort overzicht hoofdlijnen </vt:lpstr>
      <vt:lpstr> Inhoud nieuwe Code Kort overzicht hoofdlijnen </vt:lpstr>
      <vt:lpstr> Inhoud nieuwe Code Kort overzicht hoofdlijnen </vt:lpstr>
      <vt:lpstr>Hartelijk dank aan de werkgroep en schrijfgroep :  overzicht leden schrijfgroep </vt:lpstr>
      <vt:lpstr>PowerPoint-presentatie</vt:lpstr>
      <vt:lpstr>Kennismaking met de nieuwe code </vt:lpstr>
      <vt:lpstr>Code infrastructuur – en nutswerken langs gemeentewegen - structuur</vt:lpstr>
      <vt:lpstr>Vraag naar meer &amp; betere communicatie  met de gemeente en met de inwoners</vt:lpstr>
      <vt:lpstr>Afdeling 1 : algemene bepalingen (-10u14) </vt:lpstr>
      <vt:lpstr>Wettelijk en statutair kader</vt:lpstr>
      <vt:lpstr>Sperperiode : vraag duurzaam beheer  openbaar domein &amp; nutsinfrastructuur </vt:lpstr>
      <vt:lpstr>  Sperperiode : uitzonderingen Vraag verzekering aanleg &amp; in dienst blijven klantaansluitingen </vt:lpstr>
      <vt:lpstr>Sperperiode: handhaving </vt:lpstr>
      <vt:lpstr>Intallaties</vt:lpstr>
      <vt:lpstr>Vraag naar meer toezicht door de opdrachtgever en vraag naar een meer eenduidige contactpersoon voor de gemeente</vt:lpstr>
      <vt:lpstr>Vraag naar meer respecteren van de code  </vt:lpstr>
      <vt:lpstr>PowerPoint-presentatie</vt:lpstr>
      <vt:lpstr>Afdeling 2 (-10u40) planning, coördinatie &amp; studie werken </vt:lpstr>
      <vt:lpstr>Vraag naar meer synergie bij (nuts)werken door verschillende opdrachtgevers </vt:lpstr>
      <vt:lpstr> Vraag naar betere coördinatie &amp; synergie en meer bijwonen van de coördinatievergaderingen </vt:lpstr>
      <vt:lpstr> Vraag naar betere coördinatie &amp; synergie en meer bijwonen van de coördinatievergaderingen </vt:lpstr>
      <vt:lpstr> Vraag naar betere coördinatie &amp; synergie en meer bijwonen van de coördinatievergaderingen </vt:lpstr>
      <vt:lpstr>Afdeling 3 :  vraag werken, algemene toelating, melden </vt:lpstr>
      <vt:lpstr>Vraag naar efficiënter indienen  en behandelen dossiers </vt:lpstr>
      <vt:lpstr>Vraag naar efficiënter indienen  en behandelen dossiers</vt:lpstr>
      <vt:lpstr>Vraag naar efficiënter indienen  en behandelen dossiers</vt:lpstr>
      <vt:lpstr>Vraag naar efficiënter indienen  en behandelen dossiers</vt:lpstr>
      <vt:lpstr>Vraag naar betere informatie puntwerken </vt:lpstr>
      <vt:lpstr>Vraag naar meer respecteren van de code</vt:lpstr>
      <vt:lpstr>PowerPoint-presentatie</vt:lpstr>
      <vt:lpstr>Afdeling 4 : (-11u04) Begin &amp; uitvoering van de werken</vt:lpstr>
      <vt:lpstr>Vraag naar efficiëntere afhandeling dossiers en betere signalisatie </vt:lpstr>
      <vt:lpstr>Tijdelijk verbod</vt:lpstr>
      <vt:lpstr>Vraag naar betere informatie gemeente wanneer welk werk zal worden uitgevoerd</vt:lpstr>
      <vt:lpstr>Vraag naar betere informatie bewoners inzake start, einde &amp; werken</vt:lpstr>
      <vt:lpstr>PowerPoint-presentatie</vt:lpstr>
      <vt:lpstr>Vraag naar oplossingen voor definitief buiten dienst gestelde leidingen </vt:lpstr>
      <vt:lpstr> Vraag naar minder hinder maatregelen voor de burger als uitgangspunt en aandacht voor de zwakke weggebruiker </vt:lpstr>
      <vt:lpstr>Vraag naar beter herstel</vt:lpstr>
      <vt:lpstr>Vraag naar beter herstel</vt:lpstr>
      <vt:lpstr>Vraag naar beter herstel</vt:lpstr>
      <vt:lpstr>PowerPoint-presentatie</vt:lpstr>
      <vt:lpstr>Afdeling 5 – Einde van de werken (– 11u20)</vt:lpstr>
      <vt:lpstr>Vraag borging goede uitvoering werken door nutsbedrijf</vt:lpstr>
      <vt:lpstr>Vraag naar betere klachtenbehandeling - Afdeling 6 - klachtenbehandeling</vt:lpstr>
      <vt:lpstr>Inwerkingtreding 1.1.2018</vt:lpstr>
      <vt:lpstr>PowerPoint-presentatie</vt:lpstr>
      <vt:lpstr>Dank voor uw aandacht </vt:lpstr>
    </vt:vector>
  </TitlesOfParts>
  <Company>VVSG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</dc:title>
  <dc:creator>Claeys Christophe</dc:creator>
  <cp:lastModifiedBy>Claeys Christophe</cp:lastModifiedBy>
  <cp:revision>438</cp:revision>
  <dcterms:created xsi:type="dcterms:W3CDTF">2014-08-26T13:37:27Z</dcterms:created>
  <dcterms:modified xsi:type="dcterms:W3CDTF">2019-01-16T09:54:10Z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0x0101007F6B4750A2B2A34F971457B64A199F67</vt:lpwstr>
  </property>
  <property fmtid="{D5CDD505-2E9C-101B-9397-08002B2CF9AE}" pid="3" name="_dlc_DocIdItemGuid">
    <vt:lpwstr>f833665e-9ad4-4565-8695-9c6b4204e23d</vt:lpwstr>
  </property>
</Properties>
</file>