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7" r:id="rId2"/>
    <p:sldId id="278" r:id="rId3"/>
    <p:sldId id="282" r:id="rId4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0FFA68-995F-47DB-8089-BF1B36A42566}" type="datetimeFigureOut">
              <a:rPr lang="nl-BE" smtClean="0"/>
              <a:t>16/03/2022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9DE5F3-A4B0-4165-8C1F-46482C4BA00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64035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598266-A89C-496C-9484-BDA7067ECECA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622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FF0CBA-5E73-4DA7-879F-EE00C4A0D3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E5775D7-DF47-467C-9E8C-00B094637D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8749AED-A6D7-49B3-9B18-1BFF665E1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A5B91-DFC2-4147-AA60-0EC294419082}" type="datetimeFigureOut">
              <a:rPr lang="nl-BE" smtClean="0"/>
              <a:t>16/03/2022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0609D5E-A6D0-4427-8DA4-54CF06746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4BDDEA7-B17B-4474-A613-13EE068AE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144BF-A34C-481F-985C-757F2233176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21639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A1804B-EF9C-4336-969A-48D70F283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2983F0C-2AE5-41C6-88FB-0DB50CE631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E47549A-B2E1-469D-AF2B-51B86700B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A5B91-DFC2-4147-AA60-0EC294419082}" type="datetimeFigureOut">
              <a:rPr lang="nl-BE" smtClean="0"/>
              <a:t>16/03/2022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726303C-0F99-4F09-8912-4A482E708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29D355D-1F68-4444-8C4A-BEF9D68C9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144BF-A34C-481F-985C-757F2233176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84594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E2EAE8F5-5FD4-459D-AD84-78D026C779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F0E6009-1B8D-43B3-87C4-27FD03C669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2A416DD-73CE-4FE5-8D3E-6A0861711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A5B91-DFC2-4147-AA60-0EC294419082}" type="datetimeFigureOut">
              <a:rPr lang="nl-BE" smtClean="0"/>
              <a:t>16/03/2022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E3F10B0-AC6E-495E-96F3-C9FA2A5C6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7374AC0-FD41-4F91-AD99-4DEC42EB2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144BF-A34C-481F-985C-757F2233176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051618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apport 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3"/>
          <p:cNvSpPr/>
          <p:nvPr userDrawn="1"/>
        </p:nvSpPr>
        <p:spPr bwMode="gray">
          <a:xfrm>
            <a:off x="6179427" y="5637656"/>
            <a:ext cx="6012572" cy="1220344"/>
          </a:xfrm>
          <a:custGeom>
            <a:avLst/>
            <a:gdLst>
              <a:gd name="connsiteX0" fmla="*/ 0 w 5390148"/>
              <a:gd name="connsiteY0" fmla="*/ 0 h 1094014"/>
              <a:gd name="connsiteX1" fmla="*/ 5390148 w 5390148"/>
              <a:gd name="connsiteY1" fmla="*/ 0 h 1094014"/>
              <a:gd name="connsiteX2" fmla="*/ 5390148 w 5390148"/>
              <a:gd name="connsiteY2" fmla="*/ 1094014 h 1094014"/>
              <a:gd name="connsiteX3" fmla="*/ 0 w 5390148"/>
              <a:gd name="connsiteY3" fmla="*/ 1094014 h 1094014"/>
              <a:gd name="connsiteX4" fmla="*/ 0 w 5390148"/>
              <a:gd name="connsiteY4" fmla="*/ 0 h 1094014"/>
              <a:gd name="connsiteX0" fmla="*/ 0 w 5390148"/>
              <a:gd name="connsiteY0" fmla="*/ 0 h 1094014"/>
              <a:gd name="connsiteX1" fmla="*/ 5390148 w 5390148"/>
              <a:gd name="connsiteY1" fmla="*/ 0 h 1094014"/>
              <a:gd name="connsiteX2" fmla="*/ 5390148 w 5390148"/>
              <a:gd name="connsiteY2" fmla="*/ 1094014 h 1094014"/>
              <a:gd name="connsiteX3" fmla="*/ 0 w 5390148"/>
              <a:gd name="connsiteY3" fmla="*/ 1094014 h 1094014"/>
              <a:gd name="connsiteX4" fmla="*/ 0 w 5390148"/>
              <a:gd name="connsiteY4" fmla="*/ 0 h 1094014"/>
              <a:gd name="connsiteX0" fmla="*/ 0 w 5390148"/>
              <a:gd name="connsiteY0" fmla="*/ 1094014 h 1094014"/>
              <a:gd name="connsiteX1" fmla="*/ 5390148 w 5390148"/>
              <a:gd name="connsiteY1" fmla="*/ 0 h 1094014"/>
              <a:gd name="connsiteX2" fmla="*/ 5390148 w 5390148"/>
              <a:gd name="connsiteY2" fmla="*/ 1094014 h 1094014"/>
              <a:gd name="connsiteX3" fmla="*/ 0 w 5390148"/>
              <a:gd name="connsiteY3" fmla="*/ 1094014 h 1094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0148" h="1094014">
                <a:moveTo>
                  <a:pt x="0" y="1094014"/>
                </a:moveTo>
                <a:lnTo>
                  <a:pt x="5390148" y="0"/>
                </a:lnTo>
                <a:lnTo>
                  <a:pt x="5390148" y="1094014"/>
                </a:lnTo>
                <a:lnTo>
                  <a:pt x="0" y="1094014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133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468" y="293253"/>
            <a:ext cx="10972800" cy="574516"/>
          </a:xfrm>
        </p:spPr>
        <p:txBody>
          <a:bodyPr/>
          <a:lstStyle>
            <a:lvl1pPr algn="l">
              <a:defRPr sz="2933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2081" y="734920"/>
            <a:ext cx="10972800" cy="420564"/>
          </a:xfrm>
        </p:spPr>
        <p:txBody>
          <a:bodyPr anchor="t" anchorCtr="0">
            <a:spAutoFit/>
          </a:bodyPr>
          <a:lstStyle>
            <a:lvl1pPr marL="0" indent="0" algn="l">
              <a:lnSpc>
                <a:spcPct val="100000"/>
              </a:lnSpc>
              <a:buNone/>
              <a:defRPr sz="2133" b="1">
                <a:solidFill>
                  <a:schemeClr val="accent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8670E-98A8-4BE7-83FC-DACBB9E38A3A}" type="datetime1">
              <a:rPr lang="en-US" noProof="0" smtClean="0"/>
              <a:t>3/16/2022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 err="1"/>
              <a:t>Titel</a:t>
            </a:r>
            <a:r>
              <a:rPr lang="en-US" noProof="0" dirty="0"/>
              <a:t> van de </a:t>
            </a:r>
            <a:r>
              <a:rPr lang="en-US" noProof="0" dirty="0" err="1"/>
              <a:t>presentatie</a:t>
            </a:r>
            <a:r>
              <a:rPr lang="en-US" noProof="0" dirty="0"/>
              <a:t>  |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65FD2-3945-4F45-853E-4E7F38CDB3F3}" type="slidenum">
              <a:rPr lang="nl-NL" smtClean="0"/>
              <a:t>‹nr.›</a:t>
            </a:fld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083" y="1498601"/>
            <a:ext cx="3519475" cy="4366684"/>
          </a:xfrm>
        </p:spPr>
        <p:txBody>
          <a:bodyPr/>
          <a:lstStyle>
            <a:lvl1pPr algn="l">
              <a:lnSpc>
                <a:spcPct val="110000"/>
              </a:lnSpc>
              <a:defRPr sz="1600"/>
            </a:lvl1pPr>
            <a:lvl2pPr algn="l">
              <a:lnSpc>
                <a:spcPct val="110000"/>
              </a:lnSpc>
              <a:defRPr sz="1600"/>
            </a:lvl2pPr>
            <a:lvl3pPr algn="l">
              <a:lnSpc>
                <a:spcPct val="110000"/>
              </a:lnSpc>
              <a:defRPr sz="1600"/>
            </a:lvl3pPr>
            <a:lvl4pPr algn="l">
              <a:lnSpc>
                <a:spcPct val="110000"/>
              </a:lnSpc>
              <a:defRPr sz="1600"/>
            </a:lvl4pPr>
            <a:lvl5pPr algn="l">
              <a:lnSpc>
                <a:spcPct val="110000"/>
              </a:lnSpc>
              <a:defRPr sz="1600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3"/>
          </p:nvPr>
        </p:nvSpPr>
        <p:spPr>
          <a:xfrm>
            <a:off x="4344056" y="1498601"/>
            <a:ext cx="3519475" cy="4366684"/>
          </a:xfrm>
        </p:spPr>
        <p:txBody>
          <a:bodyPr/>
          <a:lstStyle>
            <a:lvl1pPr algn="l">
              <a:lnSpc>
                <a:spcPct val="110000"/>
              </a:lnSpc>
              <a:defRPr sz="1600"/>
            </a:lvl1pPr>
            <a:lvl2pPr algn="l">
              <a:lnSpc>
                <a:spcPct val="110000"/>
              </a:lnSpc>
              <a:defRPr sz="1600"/>
            </a:lvl2pPr>
            <a:lvl3pPr algn="l">
              <a:lnSpc>
                <a:spcPct val="110000"/>
              </a:lnSpc>
              <a:defRPr sz="1600"/>
            </a:lvl3pPr>
            <a:lvl4pPr algn="l">
              <a:lnSpc>
                <a:spcPct val="110000"/>
              </a:lnSpc>
              <a:defRPr sz="1600"/>
            </a:lvl4pPr>
            <a:lvl5pPr algn="l">
              <a:lnSpc>
                <a:spcPct val="110000"/>
              </a:lnSpc>
              <a:defRPr sz="1600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cxnSp>
        <p:nvCxnSpPr>
          <p:cNvPr id="18" name="Straight Connector 17"/>
          <p:cNvCxnSpPr/>
          <p:nvPr userDrawn="1"/>
        </p:nvCxnSpPr>
        <p:spPr bwMode="gray">
          <a:xfrm>
            <a:off x="757761" y="1210968"/>
            <a:ext cx="960107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3"/>
          <p:cNvSpPr>
            <a:spLocks noGrp="1"/>
          </p:cNvSpPr>
          <p:nvPr>
            <p:ph sz="half" idx="14"/>
          </p:nvPr>
        </p:nvSpPr>
        <p:spPr>
          <a:xfrm>
            <a:off x="8066028" y="1498601"/>
            <a:ext cx="3519475" cy="4366684"/>
          </a:xfrm>
        </p:spPr>
        <p:txBody>
          <a:bodyPr/>
          <a:lstStyle>
            <a:lvl1pPr algn="l">
              <a:lnSpc>
                <a:spcPct val="110000"/>
              </a:lnSpc>
              <a:defRPr sz="1600"/>
            </a:lvl1pPr>
            <a:lvl2pPr algn="l">
              <a:lnSpc>
                <a:spcPct val="110000"/>
              </a:lnSpc>
              <a:defRPr sz="1600"/>
            </a:lvl2pPr>
            <a:lvl3pPr algn="l">
              <a:lnSpc>
                <a:spcPct val="110000"/>
              </a:lnSpc>
              <a:defRPr sz="1600"/>
            </a:lvl3pPr>
            <a:lvl4pPr algn="l">
              <a:lnSpc>
                <a:spcPct val="110000"/>
              </a:lnSpc>
              <a:defRPr sz="1600"/>
            </a:lvl4pPr>
            <a:lvl5pPr algn="l">
              <a:lnSpc>
                <a:spcPct val="110000"/>
              </a:lnSpc>
              <a:defRPr sz="1600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548872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an dir="u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9A042F-C43E-46DA-8278-A4650B84C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EBC4EFE-8BAB-451E-8C3C-A50ECF05F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1A10618-BC35-4DCE-8161-B78BB6345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A5B91-DFC2-4147-AA60-0EC294419082}" type="datetimeFigureOut">
              <a:rPr lang="nl-BE" smtClean="0"/>
              <a:t>16/03/2022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ED8108E-7F97-4966-BED5-9FC0EA867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7E5F551-6DB1-4824-87A5-D572F1FA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144BF-A34C-481F-985C-757F2233176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92514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7E43AD-98DD-4F3D-985D-0D1BEFFBE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B884E51-FE85-479B-8A4A-3350D438DF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17BCCB0-2F81-4FB9-A6C5-4656CED36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A5B91-DFC2-4147-AA60-0EC294419082}" type="datetimeFigureOut">
              <a:rPr lang="nl-BE" smtClean="0"/>
              <a:t>16/03/2022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E45B4EF-6CB3-4E23-8F4C-0FB138AAB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9819B7B-B261-436F-A2B7-15CD7E330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144BF-A34C-481F-985C-757F2233176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70304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0E692F-E27D-4EEC-902D-A791E0FF8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45D6A3E-B5A6-4D2F-BEDC-4CA66C1A5E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D6C5831-4331-4119-A135-40FD034EE1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937BDE5-1B84-4ECA-8926-CBDADFB32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A5B91-DFC2-4147-AA60-0EC294419082}" type="datetimeFigureOut">
              <a:rPr lang="nl-BE" smtClean="0"/>
              <a:t>16/03/2022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F0D41EC-1192-46CD-BFA5-93C66B125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A87270E-DF4E-4AA5-998B-CBD30846F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144BF-A34C-481F-985C-757F2233176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31119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2F6436-8008-4D71-98AF-80A21B319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F6CE25F-8333-4321-8CED-69ACE4740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A5608A6-2208-4DA7-B667-91BD028ED4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0C414A5-E82B-4520-AE5E-58678752DB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C6A04CE6-6B08-46E5-9144-37E80E25F5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D8B689C-6160-4F82-9F5B-C526789EC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A5B91-DFC2-4147-AA60-0EC294419082}" type="datetimeFigureOut">
              <a:rPr lang="nl-BE" smtClean="0"/>
              <a:t>16/03/2022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98AA7CE-3D57-4A65-8AE2-6A19BE0B7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4A1C2328-7EFF-46F0-ABFD-69CABD4FD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144BF-A34C-481F-985C-757F2233176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58707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10FD63-0340-4C68-91A4-783A303D2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1B82FFA-1C4F-4104-9798-10CAC4ED9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A5B91-DFC2-4147-AA60-0EC294419082}" type="datetimeFigureOut">
              <a:rPr lang="nl-BE" smtClean="0"/>
              <a:t>16/03/2022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B4AFA02-5D41-49BF-B848-358940DDD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5929677-6F91-4755-99F1-486492566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144BF-A34C-481F-985C-757F2233176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84991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74F1EA9-3590-467E-96C2-E17B4E0DD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A5B91-DFC2-4147-AA60-0EC294419082}" type="datetimeFigureOut">
              <a:rPr lang="nl-BE" smtClean="0"/>
              <a:t>16/03/2022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B984871-B827-43CA-AE8E-2BC866614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28FE358-DEFD-434E-B5F7-C45541D81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144BF-A34C-481F-985C-757F2233176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58539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1F3DEF-F2B8-4E76-8144-AB9155C1B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EB82CD4-A899-4D7F-88CB-D165251B9C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3FA1634-2958-48BB-8704-207EA3097D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6DCC9FE-FB59-44B9-8BDE-14F84BA11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A5B91-DFC2-4147-AA60-0EC294419082}" type="datetimeFigureOut">
              <a:rPr lang="nl-BE" smtClean="0"/>
              <a:t>16/03/2022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5886149-B877-46D6-8E19-0BFA9EE3A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0E5BD02-056D-4695-BEB1-A5CE551A2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144BF-A34C-481F-985C-757F2233176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42494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199EFD-5034-4631-B841-E15CAC75C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1F75E4F0-EE8A-4FD2-BD89-70173091D5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B6A6C44-C4DF-484A-9F6B-9BBBF2E059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F4F22C8-8A47-4791-A1BB-DFF910FC8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A5B91-DFC2-4147-AA60-0EC294419082}" type="datetimeFigureOut">
              <a:rPr lang="nl-BE" smtClean="0"/>
              <a:t>16/03/2022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F276F63-90FA-48AE-B1C7-2781B1A11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351EFC3-17BA-4B44-8655-A20444352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144BF-A34C-481F-985C-757F2233176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90943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3D2D59CB-7CE2-4C9F-82E4-9A68EA01B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4006A85-794A-4738-97A1-EAB5142F9D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7974303-969C-43F5-A143-7CFB4F5F94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A5B91-DFC2-4147-AA60-0EC294419082}" type="datetimeFigureOut">
              <a:rPr lang="nl-BE" smtClean="0"/>
              <a:t>16/03/2022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FA17C0D-BB4C-4F2E-8139-CBC5CD3E40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FD3A0DB-1788-45F0-955C-04405F0DF1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144BF-A34C-481F-985C-757F2233176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86891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5EFA2B-0339-5244-8F98-B4314D227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Resultaat gemeenteprognose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4DADA2C-738C-6042-B127-7CFB97DDAA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2025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7062ADC-F6FD-5F48-B38D-2EF83F9A3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65FD2-3945-4F45-853E-4E7F38CDB3F3}" type="slidenum">
              <a:rPr lang="nl-NL" smtClean="0"/>
              <a:t>1</a:t>
            </a:fld>
            <a:endParaRPr lang="nl-NL"/>
          </a:p>
        </p:txBody>
      </p:sp>
      <p:graphicFrame>
        <p:nvGraphicFramePr>
          <p:cNvPr id="7" name="Tabel 7">
            <a:extLst>
              <a:ext uri="{FF2B5EF4-FFF2-40B4-BE49-F238E27FC236}">
                <a16:creationId xmlns:a16="http://schemas.microsoft.com/office/drawing/2014/main" id="{BC3E6A28-D0EF-C940-A77E-C07CCFDE6731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22082" y="1365590"/>
          <a:ext cx="2220701" cy="4847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1387">
                  <a:extLst>
                    <a:ext uri="{9D8B030D-6E8A-4147-A177-3AD203B41FA5}">
                      <a16:colId xmlns:a16="http://schemas.microsoft.com/office/drawing/2014/main" val="1107570926"/>
                    </a:ext>
                  </a:extLst>
                </a:gridCol>
                <a:gridCol w="649657">
                  <a:extLst>
                    <a:ext uri="{9D8B030D-6E8A-4147-A177-3AD203B41FA5}">
                      <a16:colId xmlns:a16="http://schemas.microsoft.com/office/drawing/2014/main" val="1701024714"/>
                    </a:ext>
                  </a:extLst>
                </a:gridCol>
                <a:gridCol w="649657">
                  <a:extLst>
                    <a:ext uri="{9D8B030D-6E8A-4147-A177-3AD203B41FA5}">
                      <a16:colId xmlns:a16="http://schemas.microsoft.com/office/drawing/2014/main" val="2071190939"/>
                    </a:ext>
                  </a:extLst>
                </a:gridCol>
              </a:tblGrid>
              <a:tr h="199036">
                <a:tc>
                  <a:txBody>
                    <a:bodyPr/>
                    <a:lstStyle/>
                    <a:p>
                      <a:pPr algn="ctr"/>
                      <a:r>
                        <a:rPr lang="nl-NL" sz="900" dirty="0"/>
                        <a:t>Gemeente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dirty="0"/>
                        <a:t>Cat.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dirty="0"/>
                        <a:t>Aantal CPE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82978519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Aalst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 dirty="0">
                          <a:effectLst/>
                          <a:latin typeface="Arial" panose="020B0604020202020204" pitchFamily="34" charset="0"/>
                        </a:rPr>
                        <a:t>513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248482055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Aalter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 dirty="0"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801098397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Aarschot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164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50290327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Aartselaar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123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806130890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Affligem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78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365719558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Alken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 dirty="0"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836904417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Alveringem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 dirty="0"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948128118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Antwerpen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3053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375963455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Anzegem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378521358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Ardooie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 dirty="0">
                          <a:effectLst/>
                          <a:latin typeface="Arial" panose="020B0604020202020204" pitchFamily="34" charset="0"/>
                        </a:rPr>
                        <a:t>66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50161590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Arendonk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 dirty="0">
                          <a:effectLst/>
                          <a:latin typeface="Arial" panose="020B0604020202020204" pitchFamily="34" charset="0"/>
                        </a:rPr>
                        <a:t>70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64668830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 dirty="0"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420991406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Asse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215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28760970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Assenede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01656434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Avelgem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72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356949119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Baarle-Hertog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61339435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Balen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 dirty="0"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822718783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Beernem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 dirty="0"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846475374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Beerse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654714634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Beersel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198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119471500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Begijnendijk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100382071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Bekkevoort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 dirty="0"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923248200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Beringen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 dirty="0">
                          <a:effectLst/>
                          <a:latin typeface="Arial" panose="020B0604020202020204" pitchFamily="34" charset="0"/>
                        </a:rPr>
                        <a:t>71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984402457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Berlaar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 dirty="0">
                          <a:effectLst/>
                          <a:latin typeface="Arial" panose="020B0604020202020204" pitchFamily="34" charset="0"/>
                        </a:rPr>
                        <a:t>61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819072956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Berlare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 dirty="0">
                          <a:effectLst/>
                          <a:latin typeface="Arial" panose="020B0604020202020204" pitchFamily="34" charset="0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4045646281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Bertem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 dirty="0"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288710603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Bever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 dirty="0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969912018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Beveren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 dirty="0">
                          <a:effectLst/>
                          <a:latin typeface="Arial" panose="020B0604020202020204" pitchFamily="34" charset="0"/>
                        </a:rPr>
                        <a:t>359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979657656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Bierbeek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 dirty="0"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4168242460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Bilzen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 dirty="0"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582318692"/>
                  </a:ext>
                </a:extLst>
              </a:tr>
            </a:tbl>
          </a:graphicData>
        </a:graphic>
      </p:graphicFrame>
      <p:graphicFrame>
        <p:nvGraphicFramePr>
          <p:cNvPr id="13" name="Tabel 7">
            <a:extLst>
              <a:ext uri="{FF2B5EF4-FFF2-40B4-BE49-F238E27FC236}">
                <a16:creationId xmlns:a16="http://schemas.microsoft.com/office/drawing/2014/main" id="{353C69D2-1E69-274F-9AFE-5E8A81A097B4}"/>
              </a:ext>
            </a:extLst>
          </p:cNvPr>
          <p:cNvGraphicFramePr>
            <a:graphicFrameLocks noGrp="1"/>
          </p:cNvGraphicFramePr>
          <p:nvPr>
            <p:ph sz="half" idx="13"/>
          </p:nvPr>
        </p:nvGraphicFramePr>
        <p:xfrm>
          <a:off x="3171953" y="1353835"/>
          <a:ext cx="2327724" cy="4870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5436">
                  <a:extLst>
                    <a:ext uri="{9D8B030D-6E8A-4147-A177-3AD203B41FA5}">
                      <a16:colId xmlns:a16="http://schemas.microsoft.com/office/drawing/2014/main" val="1107570926"/>
                    </a:ext>
                  </a:extLst>
                </a:gridCol>
                <a:gridCol w="596144">
                  <a:extLst>
                    <a:ext uri="{9D8B030D-6E8A-4147-A177-3AD203B41FA5}">
                      <a16:colId xmlns:a16="http://schemas.microsoft.com/office/drawing/2014/main" val="1701024714"/>
                    </a:ext>
                  </a:extLst>
                </a:gridCol>
                <a:gridCol w="596144">
                  <a:extLst>
                    <a:ext uri="{9D8B030D-6E8A-4147-A177-3AD203B41FA5}">
                      <a16:colId xmlns:a16="http://schemas.microsoft.com/office/drawing/2014/main" val="4235449511"/>
                    </a:ext>
                  </a:extLst>
                </a:gridCol>
              </a:tblGrid>
              <a:tr h="222544">
                <a:tc>
                  <a:txBody>
                    <a:bodyPr/>
                    <a:lstStyle/>
                    <a:p>
                      <a:pPr algn="ctr"/>
                      <a:r>
                        <a:rPr lang="nl-NL" sz="900" dirty="0"/>
                        <a:t>Gemeente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dirty="0"/>
                        <a:t>Cat.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dirty="0"/>
                        <a:t>Aantal CPE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82978519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Blankenberge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95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248482055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Bocholt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801098397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Boechout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50290327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Bonheiden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806130890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Boom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99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365719558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Boortmeerbeek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836904417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Borgloon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58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948128118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Bornem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167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375963455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Borsbeek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68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378521358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Boutersem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50161590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Brakel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64668830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Brasschaat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212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420991406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Brecht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28760970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Bredene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121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01656434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Bree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356949119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Brugge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809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61339435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Buggenhout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822718783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Damme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61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846475374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 Haan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93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654714634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 Panne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62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119471500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 Pinte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100382071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Deerlijk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923248200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Deinze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235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984402457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Denderleeuw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139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819072956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Dendermonde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312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4045646281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Dentergem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288710603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Dessel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969912018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Destelbergen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105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979657656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Diepenbeek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4168242460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Diest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 dirty="0">
                          <a:effectLst/>
                          <a:latin typeface="Arial" panose="020B0604020202020204" pitchFamily="34" charset="0"/>
                        </a:rPr>
                        <a:t>127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582318692"/>
                  </a:ext>
                </a:extLst>
              </a:tr>
            </a:tbl>
          </a:graphicData>
        </a:graphic>
      </p:graphicFrame>
      <p:graphicFrame>
        <p:nvGraphicFramePr>
          <p:cNvPr id="12" name="Tabel 7">
            <a:extLst>
              <a:ext uri="{FF2B5EF4-FFF2-40B4-BE49-F238E27FC236}">
                <a16:creationId xmlns:a16="http://schemas.microsoft.com/office/drawing/2014/main" id="{0EFC0A20-A122-3B4C-B59D-2DB683492FC2}"/>
              </a:ext>
            </a:extLst>
          </p:cNvPr>
          <p:cNvGraphicFramePr>
            <a:graphicFrameLocks noGrp="1"/>
          </p:cNvGraphicFramePr>
          <p:nvPr>
            <p:ph sz="half" idx="14"/>
          </p:nvPr>
        </p:nvGraphicFramePr>
        <p:xfrm>
          <a:off x="5828846" y="1347972"/>
          <a:ext cx="2344041" cy="48824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0185">
                  <a:extLst>
                    <a:ext uri="{9D8B030D-6E8A-4147-A177-3AD203B41FA5}">
                      <a16:colId xmlns:a16="http://schemas.microsoft.com/office/drawing/2014/main" val="1107570926"/>
                    </a:ext>
                  </a:extLst>
                </a:gridCol>
                <a:gridCol w="586928">
                  <a:extLst>
                    <a:ext uri="{9D8B030D-6E8A-4147-A177-3AD203B41FA5}">
                      <a16:colId xmlns:a16="http://schemas.microsoft.com/office/drawing/2014/main" val="1701024714"/>
                    </a:ext>
                  </a:extLst>
                </a:gridCol>
                <a:gridCol w="586928">
                  <a:extLst>
                    <a:ext uri="{9D8B030D-6E8A-4147-A177-3AD203B41FA5}">
                      <a16:colId xmlns:a16="http://schemas.microsoft.com/office/drawing/2014/main" val="2566838882"/>
                    </a:ext>
                  </a:extLst>
                </a:gridCol>
              </a:tblGrid>
              <a:tr h="188664">
                <a:tc>
                  <a:txBody>
                    <a:bodyPr/>
                    <a:lstStyle/>
                    <a:p>
                      <a:pPr algn="ctr"/>
                      <a:r>
                        <a:rPr lang="nl-NL" sz="900" dirty="0"/>
                        <a:t>Gemeente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dirty="0"/>
                        <a:t>Cat.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dirty="0"/>
                        <a:t>Aantal CPE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82978519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Diksmuide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114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248482055"/>
                  </a:ext>
                </a:extLst>
              </a:tr>
              <a:tr h="200545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Dilbeek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225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801098397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Dilsen-Stokkem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50290327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Drogenbos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806130890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Duffel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132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365719558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Edegem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168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836904417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Eeklo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124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948128118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Erpe-Mere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114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375963455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Essen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103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378521358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Evergem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58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50161590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Galmaarden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52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64668830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Gavere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76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420991406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Geel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211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28760970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Geetbets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01656434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Genk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227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356949119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Gent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1716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61339435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Geraardsbergen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225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822718783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Gingelom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846475374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Gistel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61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654714634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Glabbeek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119471500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Gooik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100382071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Grimbergen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278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923248200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Grobbendonk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984402457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Haacht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819072956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Haaltert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107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4045646281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Halen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288710603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Halle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259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969912018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Ham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979657656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Hamme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167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4168242460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Hamont-Achel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 dirty="0"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582318692"/>
                  </a:ext>
                </a:extLst>
              </a:tr>
            </a:tbl>
          </a:graphicData>
        </a:graphic>
      </p:graphicFrame>
      <p:graphicFrame>
        <p:nvGraphicFramePr>
          <p:cNvPr id="9" name="Tabel 7">
            <a:extLst>
              <a:ext uri="{FF2B5EF4-FFF2-40B4-BE49-F238E27FC236}">
                <a16:creationId xmlns:a16="http://schemas.microsoft.com/office/drawing/2014/main" id="{62AA7C25-7863-DF4F-ADDA-B29D3E8CE4F8}"/>
              </a:ext>
            </a:extLst>
          </p:cNvPr>
          <p:cNvGraphicFramePr>
            <a:graphicFrameLocks/>
          </p:cNvGraphicFramePr>
          <p:nvPr/>
        </p:nvGraphicFramePr>
        <p:xfrm>
          <a:off x="8502058" y="1370775"/>
          <a:ext cx="2345449" cy="4836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0887">
                  <a:extLst>
                    <a:ext uri="{9D8B030D-6E8A-4147-A177-3AD203B41FA5}">
                      <a16:colId xmlns:a16="http://schemas.microsoft.com/office/drawing/2014/main" val="1107570926"/>
                    </a:ext>
                  </a:extLst>
                </a:gridCol>
                <a:gridCol w="587281">
                  <a:extLst>
                    <a:ext uri="{9D8B030D-6E8A-4147-A177-3AD203B41FA5}">
                      <a16:colId xmlns:a16="http://schemas.microsoft.com/office/drawing/2014/main" val="1701024714"/>
                    </a:ext>
                  </a:extLst>
                </a:gridCol>
                <a:gridCol w="587281">
                  <a:extLst>
                    <a:ext uri="{9D8B030D-6E8A-4147-A177-3AD203B41FA5}">
                      <a16:colId xmlns:a16="http://schemas.microsoft.com/office/drawing/2014/main" val="1940099"/>
                    </a:ext>
                  </a:extLst>
                </a:gridCol>
              </a:tblGrid>
              <a:tr h="188664">
                <a:tc>
                  <a:txBody>
                    <a:bodyPr/>
                    <a:lstStyle/>
                    <a:p>
                      <a:pPr algn="ctr"/>
                      <a:r>
                        <a:rPr lang="nl-NL" sz="900" dirty="0"/>
                        <a:t>Gemeente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Cat</a:t>
                      </a:r>
                      <a:r>
                        <a:rPr lang="nl-NL" sz="900" dirty="0"/>
                        <a:t>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dirty="0"/>
                        <a:t>Aantal CPE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82978519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Harelbeke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206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248482055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Hasselt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418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801098397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Hechtel-Eksel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50290327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Heers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806130890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Heist-op-den-Berg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73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365719558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Hemiksem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78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836904417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Herent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948128118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Herentals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203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375963455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Herenthout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378521358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Herk-de-Stad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50161590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Herne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64668830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Herselt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420991406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Herstappe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28760970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Herzele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102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01656434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Heusden-Zolder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356949119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Heuvelland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59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61339435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Hoegaarden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56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822718783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Hoeilaart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63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846475374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Hoeselt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654714634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Holsbeek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119471500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Hooglede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100382071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Hoogstraten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108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923248200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Horebeke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984402457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Houthalen-Helchteren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819072956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Houthulst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4045646281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Hove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288710603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Huldenberg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969912018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Hulshout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979657656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Ichtegem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72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4168242460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Ieper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 dirty="0">
                          <a:effectLst/>
                          <a:latin typeface="Arial" panose="020B0604020202020204" pitchFamily="34" charset="0"/>
                        </a:rPr>
                        <a:t>232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582318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4168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an dir="u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8B7649-A289-BD45-96E7-71FE2EE45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Resultaat gemeenteprognose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5E62EFB-4075-4B40-80E6-B3F846A642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2025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34FD147-B15C-E148-9C5B-733EDAD28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65FD2-3945-4F45-853E-4E7F38CDB3F3}" type="slidenum">
              <a:rPr lang="nl-NL" smtClean="0"/>
              <a:t>2</a:t>
            </a:fld>
            <a:endParaRPr lang="nl-NL"/>
          </a:p>
        </p:txBody>
      </p:sp>
      <p:graphicFrame>
        <p:nvGraphicFramePr>
          <p:cNvPr id="21" name="Tabel 7">
            <a:extLst>
              <a:ext uri="{FF2B5EF4-FFF2-40B4-BE49-F238E27FC236}">
                <a16:creationId xmlns:a16="http://schemas.microsoft.com/office/drawing/2014/main" id="{4C93266A-F149-BB43-AE40-863FD11BBDEC}"/>
              </a:ext>
            </a:extLst>
          </p:cNvPr>
          <p:cNvGraphicFramePr>
            <a:graphicFrameLocks noGrp="1"/>
          </p:cNvGraphicFramePr>
          <p:nvPr>
            <p:ph sz="half" idx="13"/>
          </p:nvPr>
        </p:nvGraphicFramePr>
        <p:xfrm>
          <a:off x="640965" y="1374810"/>
          <a:ext cx="2421043" cy="48894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341">
                  <a:extLst>
                    <a:ext uri="{9D8B030D-6E8A-4147-A177-3AD203B41FA5}">
                      <a16:colId xmlns:a16="http://schemas.microsoft.com/office/drawing/2014/main" val="1107570926"/>
                    </a:ext>
                  </a:extLst>
                </a:gridCol>
                <a:gridCol w="575168">
                  <a:extLst>
                    <a:ext uri="{9D8B030D-6E8A-4147-A177-3AD203B41FA5}">
                      <a16:colId xmlns:a16="http://schemas.microsoft.com/office/drawing/2014/main" val="1701024714"/>
                    </a:ext>
                  </a:extLst>
                </a:gridCol>
                <a:gridCol w="626533">
                  <a:extLst>
                    <a:ext uri="{9D8B030D-6E8A-4147-A177-3AD203B41FA5}">
                      <a16:colId xmlns:a16="http://schemas.microsoft.com/office/drawing/2014/main" val="881839933"/>
                    </a:ext>
                  </a:extLst>
                </a:gridCol>
              </a:tblGrid>
              <a:tr h="241213">
                <a:tc>
                  <a:txBody>
                    <a:bodyPr/>
                    <a:lstStyle/>
                    <a:p>
                      <a:pPr algn="ctr"/>
                      <a:r>
                        <a:rPr lang="nl-NL" sz="900" dirty="0"/>
                        <a:t>Gemeente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dirty="0"/>
                        <a:t>Cat.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dirty="0"/>
                        <a:t>Aantal CPE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82978519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Ingelmunster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248482055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Izegem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196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801098397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Jabbeke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50290327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Kalmthout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806130890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Kampenhout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365719558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Kapelle-op-den-Bos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836904417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Kapellen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154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948128118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Kaprijke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375963455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Kasterlee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378521358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Keerbergen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50161590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Kinrooi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64668830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Kluisbergen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420991406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Knokke-Heist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239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28760970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Koekelare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01656434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Koksijde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128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356949119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Kontich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170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61339435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Kortemark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64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822718783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Kortenaken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846475374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Kortenberg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117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654714634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Kortessem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119471500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Kortrijk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440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100382071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Kraainem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71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923248200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Kruibeke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121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984402457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Kruisem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91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819072956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Kuurne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4045646281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Laakdal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288710603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Laarne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969912018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Lanaken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141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979657656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Landen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117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4168242460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Langemark-Poelkapelle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 dirty="0"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582318692"/>
                  </a:ext>
                </a:extLst>
              </a:tr>
            </a:tbl>
          </a:graphicData>
        </a:graphic>
      </p:graphicFrame>
      <p:graphicFrame>
        <p:nvGraphicFramePr>
          <p:cNvPr id="22" name="Tabel 7">
            <a:extLst>
              <a:ext uri="{FF2B5EF4-FFF2-40B4-BE49-F238E27FC236}">
                <a16:creationId xmlns:a16="http://schemas.microsoft.com/office/drawing/2014/main" id="{172144B2-39FD-A547-A747-5C04B7C38CFD}"/>
              </a:ext>
            </a:extLst>
          </p:cNvPr>
          <p:cNvGraphicFramePr>
            <a:graphicFrameLocks noGrp="1"/>
          </p:cNvGraphicFramePr>
          <p:nvPr>
            <p:ph sz="half" idx="14"/>
          </p:nvPr>
        </p:nvGraphicFramePr>
        <p:xfrm>
          <a:off x="3177117" y="1358519"/>
          <a:ext cx="2482472" cy="4921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1953">
                  <a:extLst>
                    <a:ext uri="{9D8B030D-6E8A-4147-A177-3AD203B41FA5}">
                      <a16:colId xmlns:a16="http://schemas.microsoft.com/office/drawing/2014/main" val="1107570926"/>
                    </a:ext>
                  </a:extLst>
                </a:gridCol>
                <a:gridCol w="553985">
                  <a:extLst>
                    <a:ext uri="{9D8B030D-6E8A-4147-A177-3AD203B41FA5}">
                      <a16:colId xmlns:a16="http://schemas.microsoft.com/office/drawing/2014/main" val="1701024714"/>
                    </a:ext>
                  </a:extLst>
                </a:gridCol>
                <a:gridCol w="626533">
                  <a:extLst>
                    <a:ext uri="{9D8B030D-6E8A-4147-A177-3AD203B41FA5}">
                      <a16:colId xmlns:a16="http://schemas.microsoft.com/office/drawing/2014/main" val="1952191503"/>
                    </a:ext>
                  </a:extLst>
                </a:gridCol>
              </a:tblGrid>
              <a:tr h="273796">
                <a:tc>
                  <a:txBody>
                    <a:bodyPr/>
                    <a:lstStyle/>
                    <a:p>
                      <a:pPr algn="ctr"/>
                      <a:r>
                        <a:rPr lang="nl-NL" sz="900" dirty="0"/>
                        <a:t>Gemeente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dirty="0"/>
                        <a:t>Cat.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dirty="0"/>
                        <a:t>Aantal CPE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82978519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Lebbeke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 dirty="0">
                          <a:effectLst/>
                          <a:latin typeface="Arial" panose="020B0604020202020204" pitchFamily="34" charset="0"/>
                        </a:rPr>
                        <a:t>146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248482055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Lede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102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801098397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Ledegem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73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50290327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Lendelede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806130890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Lennik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365719558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Leopoldsburg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836904417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Leuven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802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948128118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Lichtervelde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375963455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Liedekerke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91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378521358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Lier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233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50161590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Lierde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64668830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Lievegem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146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420991406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Lille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92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28760970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Linkebeek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01656434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Lint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356949119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Linter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61339435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Lo-Reninge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822718783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Lochristi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846475374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Lokeren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270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654714634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Lommel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119471500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Londerzeel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107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100382071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Lubbeek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923248200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Lummen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984402457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Maarkedal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819072956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Maaseik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132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4045646281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Maasmechelen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52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288710603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Machelen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969912018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Maldegem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130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979657656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Malle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4168242460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Mechelen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 dirty="0">
                          <a:effectLst/>
                          <a:latin typeface="Arial" panose="020B0604020202020204" pitchFamily="34" charset="0"/>
                        </a:rPr>
                        <a:t>578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582318692"/>
                  </a:ext>
                </a:extLst>
              </a:tr>
            </a:tbl>
          </a:graphicData>
        </a:graphic>
      </p:graphicFrame>
      <p:graphicFrame>
        <p:nvGraphicFramePr>
          <p:cNvPr id="11" name="Tabel 7">
            <a:extLst>
              <a:ext uri="{FF2B5EF4-FFF2-40B4-BE49-F238E27FC236}">
                <a16:creationId xmlns:a16="http://schemas.microsoft.com/office/drawing/2014/main" id="{1F075FB2-0B3D-2846-9AE6-9C99F3AEA6F1}"/>
              </a:ext>
            </a:extLst>
          </p:cNvPr>
          <p:cNvGraphicFramePr>
            <a:graphicFrameLocks/>
          </p:cNvGraphicFramePr>
          <p:nvPr/>
        </p:nvGraphicFramePr>
        <p:xfrm>
          <a:off x="5774699" y="1358519"/>
          <a:ext cx="2483591" cy="4921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2739">
                  <a:extLst>
                    <a:ext uri="{9D8B030D-6E8A-4147-A177-3AD203B41FA5}">
                      <a16:colId xmlns:a16="http://schemas.microsoft.com/office/drawing/2014/main" val="1107570926"/>
                    </a:ext>
                  </a:extLst>
                </a:gridCol>
                <a:gridCol w="554319">
                  <a:extLst>
                    <a:ext uri="{9D8B030D-6E8A-4147-A177-3AD203B41FA5}">
                      <a16:colId xmlns:a16="http://schemas.microsoft.com/office/drawing/2014/main" val="1701024714"/>
                    </a:ext>
                  </a:extLst>
                </a:gridCol>
                <a:gridCol w="626533">
                  <a:extLst>
                    <a:ext uri="{9D8B030D-6E8A-4147-A177-3AD203B41FA5}">
                      <a16:colId xmlns:a16="http://schemas.microsoft.com/office/drawing/2014/main" val="289026555"/>
                    </a:ext>
                  </a:extLst>
                </a:gridCol>
              </a:tblGrid>
              <a:tr h="273796">
                <a:tc>
                  <a:txBody>
                    <a:bodyPr/>
                    <a:lstStyle/>
                    <a:p>
                      <a:pPr algn="ctr"/>
                      <a:r>
                        <a:rPr lang="nl-NL" sz="900" dirty="0"/>
                        <a:t>Gemeente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dirty="0"/>
                        <a:t>Cat.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dirty="0"/>
                        <a:t>Aantal CPE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82978519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Meerhout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 dirty="0"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248482055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Meise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801098397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Melle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50290327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Menen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196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806130890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Merchtem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129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365719558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Merelbeke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141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836904417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Merksplas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948128118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Mesen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375963455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Meulebeke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378521358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Middelkerke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113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50161590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Moerbeke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64668830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190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420991406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Moorslede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28760970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Mortsel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158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01656434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Nazareth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356949119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Niel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70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61339435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Nieuwerkerken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822718783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Nieuwpoort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74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846475374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Nijlen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654714634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Ninove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275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119471500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Olen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100382071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Oostende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364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923248200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Oosterzele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984402457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Oostkamp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133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819072956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Oostrozebeke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4045646281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Opwijk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288710603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Oud-Heverlee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969912018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Oud-Turnhout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78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979657656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Oudenaarde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232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4168242460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Oudenburg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 dirty="0">
                          <a:effectLst/>
                          <a:latin typeface="Arial" panose="020B0604020202020204" pitchFamily="34" charset="0"/>
                        </a:rPr>
                        <a:t>52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582318692"/>
                  </a:ext>
                </a:extLst>
              </a:tr>
            </a:tbl>
          </a:graphicData>
        </a:graphic>
      </p:graphicFrame>
      <p:graphicFrame>
        <p:nvGraphicFramePr>
          <p:cNvPr id="12" name="Tabel 7">
            <a:extLst>
              <a:ext uri="{FF2B5EF4-FFF2-40B4-BE49-F238E27FC236}">
                <a16:creationId xmlns:a16="http://schemas.microsoft.com/office/drawing/2014/main" id="{509673FF-A195-F047-9781-1ECDBB6CC6E4}"/>
              </a:ext>
            </a:extLst>
          </p:cNvPr>
          <p:cNvGraphicFramePr>
            <a:graphicFrameLocks/>
          </p:cNvGraphicFramePr>
          <p:nvPr/>
        </p:nvGraphicFramePr>
        <p:xfrm>
          <a:off x="8373401" y="1358519"/>
          <a:ext cx="2483591" cy="4921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2739">
                  <a:extLst>
                    <a:ext uri="{9D8B030D-6E8A-4147-A177-3AD203B41FA5}">
                      <a16:colId xmlns:a16="http://schemas.microsoft.com/office/drawing/2014/main" val="1107570926"/>
                    </a:ext>
                  </a:extLst>
                </a:gridCol>
                <a:gridCol w="554319">
                  <a:extLst>
                    <a:ext uri="{9D8B030D-6E8A-4147-A177-3AD203B41FA5}">
                      <a16:colId xmlns:a16="http://schemas.microsoft.com/office/drawing/2014/main" val="1701024714"/>
                    </a:ext>
                  </a:extLst>
                </a:gridCol>
                <a:gridCol w="626533">
                  <a:extLst>
                    <a:ext uri="{9D8B030D-6E8A-4147-A177-3AD203B41FA5}">
                      <a16:colId xmlns:a16="http://schemas.microsoft.com/office/drawing/2014/main" val="3342294418"/>
                    </a:ext>
                  </a:extLst>
                </a:gridCol>
              </a:tblGrid>
              <a:tr h="273796">
                <a:tc>
                  <a:txBody>
                    <a:bodyPr/>
                    <a:lstStyle/>
                    <a:p>
                      <a:pPr algn="ctr"/>
                      <a:r>
                        <a:rPr lang="nl-NL" sz="900" dirty="0"/>
                        <a:t>Gemeente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dirty="0"/>
                        <a:t>Cat.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dirty="0"/>
                        <a:t>Aantal CPE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82978519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Oudsbergen</a:t>
                      </a:r>
                      <a:endParaRPr lang="nl-N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 dirty="0"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248482055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Overijse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801098397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50290327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Pelt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806130890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Pepingen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365719558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Pittem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836904417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Poperinge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124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948128118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Putte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375963455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Puurs-Sint-Amands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197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378521358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Ranst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50161590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Ravels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64668830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Retie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420991406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Riemst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28760970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Rijkevorsel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01656434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Roeselare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291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356949119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Ronse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140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61339435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Roosdaal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822718783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Rotselaar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846475374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Ruiselede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654714634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Rumst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123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119471500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Schelle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64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100382071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Scherpenheuvel-Zichem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923248200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Schilde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984402457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Schoten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259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819072956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Sint-Genesius-Rode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4045646281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Sint-Gillis-Waas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106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288710603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Sint-Katelijne-Waver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114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969912018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Sint-Laureins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979657656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Sint-Lievens-Houtem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4168242460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Sint-Martens-Latem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 dirty="0"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582318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7007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an dir="u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477515-0444-E948-9EF2-DF6D11A3F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Resultaat gemeenteprognose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12F3816-6841-744A-A7F4-C1500299AE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2025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2CB4BCA-344F-6344-A35C-73E0F1283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65FD2-3945-4F45-853E-4E7F38CDB3F3}" type="slidenum">
              <a:rPr lang="nl-NL" smtClean="0"/>
              <a:t>3</a:t>
            </a:fld>
            <a:endParaRPr lang="nl-NL"/>
          </a:p>
        </p:txBody>
      </p:sp>
      <p:graphicFrame>
        <p:nvGraphicFramePr>
          <p:cNvPr id="13" name="Tijdelijke aanduiding voor inhoud 12">
            <a:extLst>
              <a:ext uri="{FF2B5EF4-FFF2-40B4-BE49-F238E27FC236}">
                <a16:creationId xmlns:a16="http://schemas.microsoft.com/office/drawing/2014/main" id="{2ED0253A-5459-294B-8CD8-92B9B9AC5F1E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4348474" y="1317903"/>
          <a:ext cx="3520015" cy="48894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1628">
                  <a:extLst>
                    <a:ext uri="{9D8B030D-6E8A-4147-A177-3AD203B41FA5}">
                      <a16:colId xmlns:a16="http://schemas.microsoft.com/office/drawing/2014/main" val="1107570926"/>
                    </a:ext>
                  </a:extLst>
                </a:gridCol>
                <a:gridCol w="845117">
                  <a:extLst>
                    <a:ext uri="{9D8B030D-6E8A-4147-A177-3AD203B41FA5}">
                      <a16:colId xmlns:a16="http://schemas.microsoft.com/office/drawing/2014/main" val="1701024714"/>
                    </a:ext>
                  </a:extLst>
                </a:gridCol>
                <a:gridCol w="883269">
                  <a:extLst>
                    <a:ext uri="{9D8B030D-6E8A-4147-A177-3AD203B41FA5}">
                      <a16:colId xmlns:a16="http://schemas.microsoft.com/office/drawing/2014/main" val="3337007628"/>
                    </a:ext>
                  </a:extLst>
                </a:gridCol>
              </a:tblGrid>
              <a:tr h="241213">
                <a:tc>
                  <a:txBody>
                    <a:bodyPr/>
                    <a:lstStyle/>
                    <a:p>
                      <a:pPr algn="ctr"/>
                      <a:r>
                        <a:rPr lang="nl-NL" sz="900" dirty="0"/>
                        <a:t>Gemeente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dirty="0"/>
                        <a:t>Cat.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dirty="0"/>
                        <a:t>Aantal CPE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82978519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Wervik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 dirty="0">
                          <a:effectLst/>
                          <a:latin typeface="Arial" panose="020B0604020202020204" pitchFamily="34" charset="0"/>
                        </a:rPr>
                        <a:t>122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248482055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Westerlo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801098397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Wetteren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 dirty="0">
                          <a:effectLst/>
                          <a:latin typeface="Arial" panose="020B0604020202020204" pitchFamily="34" charset="0"/>
                        </a:rPr>
                        <a:t>172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50290327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Wevelgem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233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806130890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Wezembeek-Oppem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365719558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Wichelen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66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836904417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Wielsbeke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52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948128118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Wijnegem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70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375963455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Willebroek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169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378521358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Wingene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50161590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Wommelgem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97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64668830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Wortegem-Petegem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420991406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Wuustwezel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113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28760970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Zandhoven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01656434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Zaventem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228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356949119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Zedelgem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61339435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Zele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134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822718783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Zelzate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846475374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Zemst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654714634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Zoersel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119471500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Zonhoven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100382071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Zonnebeke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68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923248200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Zottegem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200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984402457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Zoutleeuw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819072956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Zuienkerke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4045646281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Zulte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288710603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Zutendaal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969912018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Zwalm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979657656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Zwevegem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195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4168242460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Zwijndrecht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 dirty="0">
                          <a:effectLst/>
                          <a:latin typeface="Arial" panose="020B0604020202020204" pitchFamily="34" charset="0"/>
                        </a:rPr>
                        <a:t>128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582318692"/>
                  </a:ext>
                </a:extLst>
              </a:tr>
            </a:tbl>
          </a:graphicData>
        </a:graphic>
      </p:graphicFrame>
      <p:sp>
        <p:nvSpPr>
          <p:cNvPr id="11" name="Tijdelijke aanduiding voor inhoud 10">
            <a:extLst>
              <a:ext uri="{FF2B5EF4-FFF2-40B4-BE49-F238E27FC236}">
                <a16:creationId xmlns:a16="http://schemas.microsoft.com/office/drawing/2014/main" id="{6B526A7A-6B8B-9D47-BC00-F2A1436B3229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7979987" y="1498601"/>
            <a:ext cx="3519475" cy="4366684"/>
          </a:xfrm>
        </p:spPr>
        <p:txBody>
          <a:bodyPr/>
          <a:lstStyle/>
          <a:p>
            <a:r>
              <a:rPr lang="nl-NL" dirty="0"/>
              <a:t>CPE Centrumsteden	= 9.828</a:t>
            </a:r>
          </a:p>
          <a:p>
            <a:r>
              <a:rPr lang="nl-NL" dirty="0"/>
              <a:t>CPE overige gemeente	= 23.742</a:t>
            </a:r>
          </a:p>
          <a:p>
            <a:r>
              <a:rPr lang="nl-NL" dirty="0"/>
              <a:t>CPE snelladers </a:t>
            </a:r>
            <a:br>
              <a:rPr lang="nl-NL" dirty="0"/>
            </a:br>
            <a:r>
              <a:rPr lang="nl-NL" dirty="0"/>
              <a:t>autosnelwegen	= 1.500</a:t>
            </a:r>
          </a:p>
          <a:p>
            <a:r>
              <a:rPr lang="nl-NL" dirty="0"/>
              <a:t>CPE totaal 		= 35.070</a:t>
            </a:r>
          </a:p>
          <a:p>
            <a:endParaRPr lang="nl-NL" dirty="0"/>
          </a:p>
          <a:p>
            <a:endParaRPr lang="nl-NL" dirty="0"/>
          </a:p>
        </p:txBody>
      </p:sp>
      <p:graphicFrame>
        <p:nvGraphicFramePr>
          <p:cNvPr id="18" name="Tabel 7">
            <a:extLst>
              <a:ext uri="{FF2B5EF4-FFF2-40B4-BE49-F238E27FC236}">
                <a16:creationId xmlns:a16="http://schemas.microsoft.com/office/drawing/2014/main" id="{AD6F4C5F-AE18-A143-98EE-AA4E124E3A84}"/>
              </a:ext>
            </a:extLst>
          </p:cNvPr>
          <p:cNvGraphicFramePr>
            <a:graphicFrameLocks noGrp="1"/>
          </p:cNvGraphicFramePr>
          <p:nvPr>
            <p:ph sz="half" idx="14"/>
          </p:nvPr>
        </p:nvGraphicFramePr>
        <p:xfrm>
          <a:off x="603468" y="1317903"/>
          <a:ext cx="3517899" cy="4973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1489">
                  <a:extLst>
                    <a:ext uri="{9D8B030D-6E8A-4147-A177-3AD203B41FA5}">
                      <a16:colId xmlns:a16="http://schemas.microsoft.com/office/drawing/2014/main" val="1107570926"/>
                    </a:ext>
                  </a:extLst>
                </a:gridCol>
                <a:gridCol w="835619">
                  <a:extLst>
                    <a:ext uri="{9D8B030D-6E8A-4147-A177-3AD203B41FA5}">
                      <a16:colId xmlns:a16="http://schemas.microsoft.com/office/drawing/2014/main" val="1701024714"/>
                    </a:ext>
                  </a:extLst>
                </a:gridCol>
                <a:gridCol w="910791">
                  <a:extLst>
                    <a:ext uri="{9D8B030D-6E8A-4147-A177-3AD203B41FA5}">
                      <a16:colId xmlns:a16="http://schemas.microsoft.com/office/drawing/2014/main" val="3828048864"/>
                    </a:ext>
                  </a:extLst>
                </a:gridCol>
              </a:tblGrid>
              <a:tr h="324989">
                <a:tc>
                  <a:txBody>
                    <a:bodyPr/>
                    <a:lstStyle/>
                    <a:p>
                      <a:pPr algn="ctr"/>
                      <a:r>
                        <a:rPr lang="nl-NL" sz="900" dirty="0"/>
                        <a:t>Gemeente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dirty="0"/>
                        <a:t>Cat.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dirty="0"/>
                        <a:t>Aantal CPE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82978519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Sint-Niklaas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 dirty="0">
                          <a:effectLst/>
                          <a:latin typeface="Arial" panose="020B0604020202020204" pitchFamily="34" charset="0"/>
                        </a:rPr>
                        <a:t>308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248482055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Sint-Pieters-Leeuw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226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801098397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Sint-Truiden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266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50290327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Spiere-Helkijn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806130890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Stabroek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147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365719558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Staden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56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836904417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Steenokkerzeel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73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948128118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Stekene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104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375963455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Temse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206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378521358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Ternat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50161590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Tervuren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125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64668830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Tessenderlo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420991406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Tielt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137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28760970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Tielt-Winge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01656434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Tienen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229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356949119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Tongeren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206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61339435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Torhout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105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822718783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Tremelo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846475374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Turnhout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309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654714634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Veurne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78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119471500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Vilvoorde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261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100382071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Vleteren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923248200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Voeren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984402457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Vorselaar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819072956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Vosselaar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4045646281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Waasmunster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64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2288710603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Wachtebeke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969912018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Waregem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207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3979657656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Wellen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4168242460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Wemmel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900" b="0" i="0" u="none" strike="noStrike" dirty="0">
                          <a:effectLst/>
                          <a:latin typeface="Arial" panose="020B0604020202020204" pitchFamily="34" charset="0"/>
                        </a:rPr>
                        <a:t>116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582318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674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an dir="u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990</Words>
  <Application>Microsoft Office PowerPoint</Application>
  <PresentationFormat>Breedbeeld</PresentationFormat>
  <Paragraphs>944</Paragraphs>
  <Slides>3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Kantoorthema</vt:lpstr>
      <vt:lpstr>Resultaat gemeenteprognose</vt:lpstr>
      <vt:lpstr>Resultaat gemeenteprognose</vt:lpstr>
      <vt:lpstr>Resultaat gemeenteprognose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Resultaat gemeenteprognose</dc:title>
  <dc:creator>COCKX Jeroen</dc:creator>
  <cp:lastModifiedBy>COCKX Jeroen</cp:lastModifiedBy>
  <cp:revision>1</cp:revision>
  <dcterms:created xsi:type="dcterms:W3CDTF">2022-03-16T12:53:57Z</dcterms:created>
  <dcterms:modified xsi:type="dcterms:W3CDTF">2022-03-16T12:54:51Z</dcterms:modified>
</cp:coreProperties>
</file>