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2632E-25D6-428E-AB25-DE4093E1E3C7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20D11-D08D-4A10-8155-98BE0B1481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912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Tijdelijke aanduiding voor notiti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BE" smtClean="0"/>
          </a:p>
        </p:txBody>
      </p:sp>
      <p:sp>
        <p:nvSpPr>
          <p:cNvPr id="9220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FED2D7-9D97-4430-A133-4D9F31684A0C}" type="slidenum">
              <a:rPr lang="nl-NL" altLang="nl-B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171257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/>
              <a:t>Groene gordel rond de stad, behoud van open landschap</a:t>
            </a:r>
          </a:p>
          <a:p>
            <a:pPr eaLnBrk="1" hangingPunct="1">
              <a:spcBef>
                <a:spcPct val="0"/>
              </a:spcBef>
            </a:pPr>
            <a:r>
              <a:rPr lang="nl-BE" altLang="nl-BE"/>
              <a:t>Belangrijk in klimaatvraagstuk, meerwaarde voor de stad:</a:t>
            </a:r>
          </a:p>
          <a:p>
            <a:pPr eaLnBrk="1" hangingPunct="1">
              <a:spcBef>
                <a:spcPct val="0"/>
              </a:spcBef>
            </a:pPr>
            <a:r>
              <a:rPr lang="nl-BE" altLang="nl-BE"/>
              <a:t>Biodiversiteit, recreatie, ontspanning, stilte maar ook waterretentie, tegen hitte-eilandeffect, energiewinning, voedselvoorziening </a:t>
            </a:r>
            <a:r>
              <a:rPr lang="mr-IN" altLang="nl-BE"/>
              <a:t>…</a:t>
            </a:r>
          </a:p>
          <a:p>
            <a:pPr eaLnBrk="1" hangingPunct="1">
              <a:spcBef>
                <a:spcPct val="0"/>
              </a:spcBef>
            </a:pPr>
            <a:r>
              <a:rPr lang="mr-IN" altLang="nl-BE"/>
              <a:t>Multidisciplinaire inzet open ruimte</a:t>
            </a:r>
            <a:endParaRPr lang="nl-BE" altLang="nl-BE"/>
          </a:p>
        </p:txBody>
      </p:sp>
      <p:sp>
        <p:nvSpPr>
          <p:cNvPr id="2150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fld id="{45C04A28-85D4-46EB-9B4E-9141C13C1831}" type="slidenum">
              <a:rPr lang="nl-BE" altLang="nl-BE" sz="1200">
                <a:latin typeface="Calibri" panose="020F0502020204030204" pitchFamily="34" charset="0"/>
              </a:rPr>
              <a:pPr/>
              <a:t>2</a:t>
            </a:fld>
            <a:endParaRPr lang="nl-BE" altLang="nl-B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0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0850" eaLnBrk="1" hangingPunct="1">
              <a:spcBef>
                <a:spcPct val="0"/>
              </a:spcBef>
            </a:pPr>
            <a:r>
              <a:rPr lang="nl-NL" altLang="nl-BE"/>
              <a:t>Heel veel ambities van de stad Oostende (zwart), maar hoe krijg je dat concreet?</a:t>
            </a:r>
          </a:p>
          <a:p>
            <a:pPr defTabSz="450850" eaLnBrk="1" hangingPunct="1">
              <a:spcBef>
                <a:spcPct val="0"/>
              </a:spcBef>
            </a:pPr>
            <a:r>
              <a:rPr lang="nl-NL" altLang="nl-BE"/>
              <a:t>Wat is de concrete wens? Wat is de vraag naar een ontwerpteam toe?</a:t>
            </a:r>
          </a:p>
          <a:p>
            <a:pPr defTabSz="450850" eaLnBrk="1" hangingPunct="1">
              <a:spcBef>
                <a:spcPct val="0"/>
              </a:spcBef>
            </a:pPr>
            <a:r>
              <a:rPr lang="nl-NL" altLang="nl-BE"/>
              <a:t>Eerste wat wij gedaan hebben is projectdefinitie opmaken. </a:t>
            </a:r>
          </a:p>
          <a:p>
            <a:pPr defTabSz="450850" eaLnBrk="1" hangingPunct="1">
              <a:spcBef>
                <a:spcPct val="0"/>
              </a:spcBef>
            </a:pPr>
            <a:r>
              <a:rPr lang="nl-NL" altLang="nl-BE"/>
              <a:t>Dit vormde de basis voor bestek om ontwerpers te zoeken die visie op landbouwpark en ontwerp voor Tuinen van Stene moesten vormgeven.</a:t>
            </a:r>
          </a:p>
          <a:p>
            <a:pPr defTabSz="450850"/>
            <a:endParaRPr lang="nl-NL" altLang="nl-BE"/>
          </a:p>
          <a:p>
            <a:pPr defTabSz="450850">
              <a:buFontTx/>
              <a:buChar char="-"/>
            </a:pPr>
            <a:r>
              <a:rPr lang="nl-NL" altLang="nl-BE" i="1"/>
              <a:t>Zone als scharnier tussen stad en platteland, tussen stedelijk weefsel en omringende landschap</a:t>
            </a:r>
          </a:p>
          <a:p>
            <a:pPr defTabSz="450850">
              <a:buFontTx/>
              <a:buChar char="-"/>
            </a:pPr>
            <a:r>
              <a:rPr lang="nl-NL" altLang="nl-BE" i="1"/>
              <a:t>Verschillende vormen van stadsnabije landbouw, contact consument en producent</a:t>
            </a:r>
          </a:p>
          <a:p>
            <a:pPr defTabSz="450850">
              <a:buFontTx/>
              <a:buChar char="-"/>
            </a:pPr>
            <a:r>
              <a:rPr lang="nl-NL" altLang="nl-BE" i="1"/>
              <a:t>Innovatief maar ook realistisch inrichtingsplan, na afloop pilootproject gaat de schop in de grond</a:t>
            </a:r>
          </a:p>
          <a:p>
            <a:pPr defTabSz="450850">
              <a:buFontTx/>
              <a:buChar char="-"/>
            </a:pPr>
            <a:r>
              <a:rPr lang="nl-NL" altLang="nl-BE" i="1"/>
              <a:t>Sociaal-educatief project, samen met Sint-Andreas en OCMW, milieu/landbouweducatie en ook sociale tewerkstelling</a:t>
            </a:r>
          </a:p>
          <a:p>
            <a:pPr defTabSz="450850"/>
            <a:endParaRPr lang="nl-NL" altLang="nl-BE" i="1"/>
          </a:p>
          <a:p>
            <a:pPr defTabSz="450850"/>
            <a:r>
              <a:rPr lang="nl-NL" altLang="nl-BE" i="1"/>
              <a:t>Witte vragen: verschillende thema</a:t>
            </a:r>
            <a:r>
              <a:rPr lang="nl-NL" altLang="nl-NL" i="1"/>
              <a:t>’</a:t>
            </a:r>
            <a:r>
              <a:rPr lang="nl-NL" altLang="nl-BE" i="1"/>
              <a:t>s die aan bod kunnen komen. </a:t>
            </a:r>
          </a:p>
        </p:txBody>
      </p:sp>
      <p:sp>
        <p:nvSpPr>
          <p:cNvPr id="2969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fld id="{F2D962B3-9A8F-46F0-B89F-EF080F606583}" type="slidenum">
              <a:rPr lang="nl-NL" altLang="nl-BE" sz="1200">
                <a:latin typeface="Calibri" panose="020F0502020204030204" pitchFamily="34" charset="0"/>
              </a:rPr>
              <a:pPr/>
              <a:t>3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0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BE" smtClean="0"/>
          </a:p>
        </p:txBody>
      </p:sp>
      <p:sp>
        <p:nvSpPr>
          <p:cNvPr id="16388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6FC43C-0340-404D-BF38-033C79A8BCC3}" type="slidenum">
              <a:rPr lang="nl-NL" altLang="nl-B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341081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Tijdelijke aanduiding voor notiti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BE" smtClean="0"/>
          </a:p>
        </p:txBody>
      </p:sp>
      <p:sp>
        <p:nvSpPr>
          <p:cNvPr id="18436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5D8B44-F7AE-4C6F-9660-D257870D7BB0}" type="slidenum">
              <a:rPr lang="nl-NL" altLang="nl-B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182872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096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99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01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ostende - Titelblad met bee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" descr="Imag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967" y="414338"/>
            <a:ext cx="1979084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Tijdelijke aanduiding voor afbeelding 6"/>
          <p:cNvSpPr>
            <a:spLocks noGrp="1" noChangeAspect="1"/>
          </p:cNvSpPr>
          <p:nvPr>
            <p:ph type="pic" sz="quarter" idx="12"/>
          </p:nvPr>
        </p:nvSpPr>
        <p:spPr>
          <a:xfrm>
            <a:off x="1822451" y="1368000"/>
            <a:ext cx="10369549" cy="5490000"/>
          </a:xfrm>
        </p:spPr>
        <p:txBody>
          <a:bodyPr rtlCol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ijdelijke aanduiding voor tekst 11" descr="Vul hier de dienst in" title="Dienst"/>
          <p:cNvSpPr>
            <a:spLocks noGrp="1"/>
          </p:cNvSpPr>
          <p:nvPr>
            <p:ph type="body" sz="quarter" idx="10"/>
          </p:nvPr>
        </p:nvSpPr>
        <p:spPr>
          <a:xfrm rot="16200000">
            <a:off x="-1281276" y="3933914"/>
            <a:ext cx="4680000" cy="624000"/>
          </a:xfrm>
        </p:spPr>
        <p:txBody>
          <a:bodyPr wrap="non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800" b="0" i="0" cap="all" spc="10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  <a:lvl2pPr marL="457200" indent="0">
              <a:lnSpc>
                <a:spcPts val="1800"/>
              </a:lnSpc>
              <a:buNone/>
              <a:defRPr sz="1800" b="0" i="0" cap="all" spc="10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2pPr>
            <a:lvl3pPr marL="914400" indent="0">
              <a:lnSpc>
                <a:spcPts val="1800"/>
              </a:lnSpc>
              <a:buNone/>
              <a:defRPr sz="1800" b="0" i="0" cap="all" spc="10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3pPr>
            <a:lvl4pPr marL="1371600" indent="0">
              <a:lnSpc>
                <a:spcPts val="1800"/>
              </a:lnSpc>
              <a:buNone/>
              <a:defRPr sz="1800" b="0" i="0" cap="all" spc="10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4pPr>
            <a:lvl5pPr marL="1828800" indent="0">
              <a:lnSpc>
                <a:spcPts val="1800"/>
              </a:lnSpc>
              <a:buNone/>
              <a:defRPr sz="1800" b="0" i="0" cap="all" spc="10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5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1478401" y="3657600"/>
            <a:ext cx="3086827" cy="718452"/>
          </a:xfrm>
          <a:solidFill>
            <a:srgbClr val="273A7C"/>
          </a:solidFill>
        </p:spPr>
        <p:txBody>
          <a:bodyPr wrap="none" lIns="108000" tIns="108000" rIns="108000" bIns="0">
            <a:noAutofit/>
          </a:bodyPr>
          <a:lstStyle>
            <a:lvl1pPr marL="0" indent="0">
              <a:buNone/>
              <a:defRPr sz="4400" b="1" i="0" cap="all" spc="60" baseline="0">
                <a:solidFill>
                  <a:schemeClr val="bg1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  <a:lvl2pPr marL="4572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2pPr>
            <a:lvl3pPr marL="9144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3pPr>
            <a:lvl4pPr marL="13716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4pPr>
            <a:lvl5pPr marL="18288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5"/>
          <p:cNvSpPr>
            <a:spLocks noGrp="1" noChangeAspect="1"/>
          </p:cNvSpPr>
          <p:nvPr>
            <p:ph type="body" sz="quarter" idx="15"/>
          </p:nvPr>
        </p:nvSpPr>
        <p:spPr>
          <a:xfrm>
            <a:off x="1464002" y="4427760"/>
            <a:ext cx="5363519" cy="718452"/>
          </a:xfrm>
          <a:solidFill>
            <a:srgbClr val="273A7C"/>
          </a:solidFill>
        </p:spPr>
        <p:txBody>
          <a:bodyPr wrap="none" lIns="108000" tIns="108000" rIns="108000" bIns="0">
            <a:noAutofit/>
          </a:bodyPr>
          <a:lstStyle>
            <a:lvl1pPr marL="0" indent="0">
              <a:spcBef>
                <a:spcPts val="0"/>
              </a:spcBef>
              <a:buNone/>
              <a:defRPr sz="4400" b="1" i="0" cap="all" spc="60" baseline="0">
                <a:solidFill>
                  <a:schemeClr val="bg1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  <a:lvl2pPr marL="4572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2pPr>
            <a:lvl3pPr marL="9144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3pPr>
            <a:lvl4pPr marL="13716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4pPr>
            <a:lvl5pPr marL="1828800" indent="0">
              <a:buNone/>
              <a:defRPr sz="4400" b="1" i="0" cap="all" spc="17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3"/>
          <p:cNvSpPr>
            <a:spLocks noGrp="1" noChangeAspect="1"/>
          </p:cNvSpPr>
          <p:nvPr>
            <p:ph type="body" sz="quarter" idx="14"/>
          </p:nvPr>
        </p:nvSpPr>
        <p:spPr>
          <a:xfrm>
            <a:off x="2544000" y="5197920"/>
            <a:ext cx="8150349" cy="367878"/>
          </a:xfrm>
          <a:solidFill>
            <a:srgbClr val="3AA5E2"/>
          </a:solidFill>
        </p:spPr>
        <p:txBody>
          <a:bodyPr wrap="none" lIns="90000" tIns="90000" rIns="90000" bIns="0">
            <a:spAutoFit/>
          </a:bodyPr>
          <a:lstStyle>
            <a:lvl1pPr marL="0" indent="0">
              <a:buNone/>
              <a:defRPr sz="2000" b="1" i="0" cap="all" spc="160" baseline="0">
                <a:solidFill>
                  <a:schemeClr val="bg1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  <a:lvl2pPr marL="457200" indent="0">
              <a:buNone/>
              <a:defRPr sz="2000" b="1" i="0" cap="all" spc="10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2pPr>
            <a:lvl3pPr marL="914400" indent="0">
              <a:buNone/>
              <a:defRPr sz="2000" b="1" i="0" cap="all" spc="10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3pPr>
            <a:lvl4pPr marL="1371600" indent="0">
              <a:buNone/>
              <a:defRPr sz="2000" b="1" i="0" cap="all" spc="10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4pPr>
            <a:lvl5pPr marL="1828800" indent="0">
              <a:buNone/>
              <a:defRPr sz="2000" b="1" i="0" cap="all" spc="100" baseline="0">
                <a:solidFill>
                  <a:schemeClr val="bg1"/>
                </a:solidFill>
                <a:latin typeface="Cooper Hewitt Semibold" charset="0"/>
                <a:ea typeface="Cooper Hewitt Semibold" charset="0"/>
                <a:cs typeface="Cooper Hewitt Semibold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63A63E6E-7CC8-49FA-815E-ABCE1D73F7BF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709151" y="420688"/>
            <a:ext cx="2120900" cy="292100"/>
          </a:xfrm>
        </p:spPr>
        <p:txBody>
          <a:bodyPr wrap="square" lIns="0" tIns="0" rIns="0" bIns="0">
            <a:spAutoFit/>
          </a:bodyPr>
          <a:lstStyle>
            <a:lvl1pPr>
              <a:defRPr sz="1900" b="0" i="0" spc="13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</a:lstStyle>
          <a:p>
            <a:pPr>
              <a:defRPr/>
            </a:pPr>
            <a:r>
              <a:rPr lang="nl-BE"/>
              <a:t>12.07.2016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771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ostende_Tekstpagina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" descr="Imag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967" y="414338"/>
            <a:ext cx="1979084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000" y="121287"/>
            <a:ext cx="9196893" cy="1325563"/>
          </a:xfrm>
        </p:spPr>
        <p:txBody>
          <a:bodyPr lIns="0" tIns="0" rIns="0" bIns="0" anchor="b">
            <a:normAutofit/>
          </a:bodyPr>
          <a:lstStyle>
            <a:lvl1pPr>
              <a:defRPr sz="2800" b="1" i="0" cap="all" baseline="0">
                <a:solidFill>
                  <a:srgbClr val="273A7C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000" y="1656081"/>
            <a:ext cx="9169800" cy="4520883"/>
          </a:xfrm>
        </p:spPr>
        <p:txBody>
          <a:bodyPr lIns="0" tIns="0" rIns="0" bIns="0"/>
          <a:lstStyle>
            <a:lvl1pPr marL="230400" indent="-230400">
              <a:spcBef>
                <a:spcPts val="1600"/>
              </a:spcBef>
              <a:buClr>
                <a:srgbClr val="3AA5E2"/>
              </a:buClr>
              <a:buSzPct val="75000"/>
              <a:buFont typeface="Wingdings" charset="2"/>
              <a:buChar char="§"/>
              <a:defRPr sz="2200" b="0" i="0">
                <a:latin typeface="Coo Hew" pitchFamily="2" charset="0"/>
                <a:ea typeface="Coo Hew" pitchFamily="2" charset="0"/>
                <a:cs typeface="Coo Hew" pitchFamily="2" charset="0"/>
              </a:defRPr>
            </a:lvl1pPr>
            <a:lvl2pPr marL="685800" indent="-228600">
              <a:buClr>
                <a:srgbClr val="3AA5E2"/>
              </a:buClr>
              <a:buSzPct val="75000"/>
              <a:buFont typeface="Wingdings" charset="2"/>
              <a:buChar char="§"/>
              <a:defRPr sz="2000" b="0" i="0">
                <a:latin typeface="Coo Hew" pitchFamily="2" charset="0"/>
                <a:ea typeface="Coo Hew" pitchFamily="2" charset="0"/>
                <a:cs typeface="Coo Hew" pitchFamily="2" charset="0"/>
              </a:defRPr>
            </a:lvl2pPr>
            <a:lvl3pPr marL="1143000" indent="-228600">
              <a:buClr>
                <a:srgbClr val="3AA5E2"/>
              </a:buClr>
              <a:buSzPct val="75000"/>
              <a:buFont typeface="Wingdings" charset="2"/>
              <a:buChar char="§"/>
              <a:defRPr sz="1800" b="0" i="0">
                <a:latin typeface="Coo Hew" pitchFamily="2" charset="0"/>
                <a:ea typeface="Coo Hew" pitchFamily="2" charset="0"/>
                <a:cs typeface="Coo Hew" pitchFamily="2" charset="0"/>
              </a:defRPr>
            </a:lvl3pPr>
            <a:lvl4pPr marL="1600200" indent="-228600">
              <a:buClr>
                <a:srgbClr val="3AA5E2"/>
              </a:buClr>
              <a:buSzPct val="75000"/>
              <a:buFont typeface="Wingdings" charset="2"/>
              <a:buChar char="§"/>
              <a:defRPr b="0" i="0">
                <a:latin typeface="Coo Hew" pitchFamily="2" charset="0"/>
                <a:ea typeface="Coo Hew" pitchFamily="2" charset="0"/>
                <a:cs typeface="Coo Hew" pitchFamily="2" charset="0"/>
              </a:defRPr>
            </a:lvl4pPr>
            <a:lvl5pPr marL="2057400" indent="-228600">
              <a:buClr>
                <a:srgbClr val="3AA5E2"/>
              </a:buClr>
              <a:buSzPct val="75000"/>
              <a:buFont typeface="Wingdings" charset="2"/>
              <a:buChar char="§"/>
              <a:defRPr b="0" i="0">
                <a:latin typeface="Coo Hew" pitchFamily="2" charset="0"/>
                <a:ea typeface="Coo Hew" pitchFamily="2" charset="0"/>
                <a:cs typeface="Coo Hew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jdelijke aanduiding voor tekst 11" descr="Vul hier de dienst in" title="Dienst"/>
          <p:cNvSpPr>
            <a:spLocks noGrp="1" noChangeAspect="1"/>
          </p:cNvSpPr>
          <p:nvPr>
            <p:ph type="body" sz="quarter" idx="13"/>
          </p:nvPr>
        </p:nvSpPr>
        <p:spPr>
          <a:xfrm rot="16200000">
            <a:off x="-1643744" y="3933914"/>
            <a:ext cx="4680000" cy="624000"/>
          </a:xfrm>
        </p:spPr>
        <p:txBody>
          <a:bodyPr wrap="non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800" b="0" i="0" cap="all" spc="100" baseline="0">
                <a:solidFill>
                  <a:schemeClr val="tx1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  <a:lvl2pPr marL="457200" indent="0">
              <a:lnSpc>
                <a:spcPts val="1800"/>
              </a:lnSpc>
              <a:buNone/>
              <a:defRPr sz="1800" b="0" i="0" cap="all" spc="100" baseline="0">
                <a:solidFill>
                  <a:schemeClr val="tx1"/>
                </a:solidFill>
                <a:latin typeface="Cooper Hewitt Medium" charset="0"/>
                <a:ea typeface="Cooper Hewitt Medium" charset="0"/>
                <a:cs typeface="Cooper Hewitt Medium" charset="0"/>
              </a:defRPr>
            </a:lvl2pPr>
            <a:lvl3pPr marL="914400" indent="0">
              <a:lnSpc>
                <a:spcPts val="1800"/>
              </a:lnSpc>
              <a:buNone/>
              <a:defRPr sz="1800" b="0" i="0" cap="all" spc="100" baseline="0">
                <a:solidFill>
                  <a:schemeClr val="tx1"/>
                </a:solidFill>
                <a:latin typeface="Cooper Hewitt Medium" charset="0"/>
                <a:ea typeface="Cooper Hewitt Medium" charset="0"/>
                <a:cs typeface="Cooper Hewitt Medium" charset="0"/>
              </a:defRPr>
            </a:lvl3pPr>
            <a:lvl4pPr marL="1371600" indent="0">
              <a:lnSpc>
                <a:spcPts val="1800"/>
              </a:lnSpc>
              <a:buNone/>
              <a:defRPr sz="1800" b="0" i="0" cap="all" spc="100" baseline="0">
                <a:solidFill>
                  <a:schemeClr val="tx1"/>
                </a:solidFill>
                <a:latin typeface="Cooper Hewitt Medium" charset="0"/>
                <a:ea typeface="Cooper Hewitt Medium" charset="0"/>
                <a:cs typeface="Cooper Hewitt Medium" charset="0"/>
              </a:defRPr>
            </a:lvl4pPr>
            <a:lvl5pPr marL="1828800" indent="0">
              <a:lnSpc>
                <a:spcPts val="1800"/>
              </a:lnSpc>
              <a:buNone/>
              <a:defRPr sz="1800" b="0" i="0" cap="all" spc="100" baseline="0">
                <a:solidFill>
                  <a:schemeClr val="tx1"/>
                </a:solidFill>
                <a:latin typeface="Cooper Hewitt Medium" charset="0"/>
                <a:ea typeface="Cooper Hewitt Medium" charset="0"/>
                <a:cs typeface="Cooper Hewitt Medium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E1808D8-A2B6-4E65-9BCD-4D2F4D728A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84401" y="6513514"/>
            <a:ext cx="4857751" cy="136525"/>
          </a:xfrm>
        </p:spPr>
        <p:txBody>
          <a:bodyPr lIns="0" tIns="0" rIns="0" bIns="0" anchorCtr="0"/>
          <a:lstStyle>
            <a:lvl1pPr algn="l">
              <a:defRPr sz="900" b="0" i="0" cap="all" baseline="0">
                <a:solidFill>
                  <a:schemeClr val="tx1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DF1C542-866D-44DD-8C1B-1D2085C478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305984" y="6513514"/>
            <a:ext cx="336549" cy="136525"/>
          </a:xfrm>
        </p:spPr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</a:lstStyle>
          <a:p>
            <a:pPr>
              <a:defRPr/>
            </a:pPr>
            <a:fld id="{77D4EBD2-4794-48A2-BE0E-FFBA89F8998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36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957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970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120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911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189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888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848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01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DC685-9270-4011-A78D-89DCD85A324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FC82-5CB9-443B-B134-3B41D64594F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314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"/>
          <a:stretch>
            <a:fillRect/>
          </a:stretch>
        </p:blipFill>
        <p:spPr bwMode="auto">
          <a:xfrm>
            <a:off x="2890838" y="1381126"/>
            <a:ext cx="7777162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CB5D276-216A-4CFF-8E91-5B5C93A89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6200000">
            <a:off x="-21431" y="4012407"/>
            <a:ext cx="4679950" cy="468312"/>
          </a:xfrm>
        </p:spPr>
        <p:txBody>
          <a:bodyPr rtlCol="0"/>
          <a:lstStyle/>
          <a:p>
            <a:pPr>
              <a:defRPr/>
            </a:pPr>
            <a:r>
              <a:rPr lang="nl-NL" dirty="0">
                <a:cs typeface="Cooper Hewitt Medium" charset="0"/>
              </a:rPr>
              <a:t>STRATEGISCHE COÖRDINATIE</a:t>
            </a:r>
          </a:p>
        </p:txBody>
      </p:sp>
      <p:sp>
        <p:nvSpPr>
          <p:cNvPr id="8196" name="Rectangle"/>
          <p:cNvSpPr>
            <a:spLocks noChangeArrowheads="1"/>
          </p:cNvSpPr>
          <p:nvPr/>
        </p:nvSpPr>
        <p:spPr bwMode="auto">
          <a:xfrm>
            <a:off x="2890838" y="1381126"/>
            <a:ext cx="7777162" cy="5483225"/>
          </a:xfrm>
          <a:prstGeom prst="rect">
            <a:avLst/>
          </a:prstGeom>
          <a:solidFill>
            <a:srgbClr val="214C5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xmlns="" id="{39EB88A3-9DF6-4CD4-9A08-25A1355A57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32076" y="3657600"/>
            <a:ext cx="2727325" cy="719138"/>
          </a:xfrm>
          <a:solidFill>
            <a:srgbClr val="008C48"/>
          </a:solidFill>
        </p:spPr>
        <p:txBody>
          <a:bodyPr rtlCol="0"/>
          <a:lstStyle/>
          <a:p>
            <a:pPr>
              <a:defRPr/>
            </a:pPr>
            <a:r>
              <a:rPr lang="nl-NL" dirty="0" smtClean="0"/>
              <a:t>Ruimte 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FC3113F1-1863-4E42-A8D0-B0604F287F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2550" y="4427539"/>
            <a:ext cx="4738688" cy="719137"/>
          </a:xfrm>
          <a:solidFill>
            <a:srgbClr val="008C48"/>
          </a:solidFill>
        </p:spPr>
        <p:txBody>
          <a:bodyPr rtlCol="0"/>
          <a:lstStyle/>
          <a:p>
            <a:pPr>
              <a:defRPr/>
            </a:pPr>
            <a:r>
              <a:rPr lang="nl-NL" dirty="0" smtClean="0"/>
              <a:t>Voor Voedsel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2711C7F1-9854-44AE-9D71-5974EB6F74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2175" y="5197767"/>
            <a:ext cx="1058921" cy="423278"/>
          </a:xfrm>
        </p:spPr>
        <p:txBody>
          <a:bodyPr rtlCol="0" anchor="ctr"/>
          <a:lstStyle/>
          <a:p>
            <a:pPr>
              <a:defRPr/>
            </a:pPr>
            <a:r>
              <a:rPr lang="nl-NL" sz="2400" dirty="0" smtClean="0"/>
              <a:t>VVSG</a:t>
            </a:r>
            <a:endParaRPr lang="nl-NL" sz="24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4F045AAA-514C-403D-9C69-98F6C3575D04}"/>
              </a:ext>
            </a:extLst>
          </p:cNvPr>
          <p:cNvSpPr>
            <a:spLocks noGrp="1"/>
          </p:cNvSpPr>
          <p:nvPr>
            <p:ph type="dt" sz="quarter" idx="17"/>
          </p:nvPr>
        </p:nvSpPr>
        <p:spPr>
          <a:xfrm>
            <a:off x="8801101" y="6307138"/>
            <a:ext cx="1590675" cy="292100"/>
          </a:xfrm>
        </p:spPr>
        <p:txBody>
          <a:bodyPr/>
          <a:lstStyle>
            <a:lvl1pPr>
              <a:defRPr sz="1900" b="0" i="0" spc="130" baseline="0">
                <a:solidFill>
                  <a:srgbClr val="3AA5E2"/>
                </a:solidFill>
                <a:latin typeface="Coo Hew" pitchFamily="2" charset="0"/>
                <a:ea typeface="Coo Hew" pitchFamily="2" charset="0"/>
                <a:cs typeface="Coo Hew" pitchFamily="2" charset="0"/>
              </a:defRPr>
            </a:lvl1pPr>
          </a:lstStyle>
          <a:p>
            <a:pPr algn="r">
              <a:defRPr/>
            </a:pPr>
            <a:r>
              <a:rPr lang="nl-BE" dirty="0" smtClean="0">
                <a:solidFill>
                  <a:schemeClr val="bg1"/>
                </a:solidFill>
              </a:rPr>
              <a:t>20.10.2020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8804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1" descr="00_MasterplanGroenLi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" y="-39688"/>
            <a:ext cx="975518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Afbeelding 2" descr="Voorland_logo_RGB_zwar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1" y="6350001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4611688" y="4056063"/>
            <a:ext cx="823912" cy="86995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59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/>
          <a:stretch>
            <a:fillRect/>
          </a:stretch>
        </p:blipFill>
        <p:spPr bwMode="auto">
          <a:xfrm>
            <a:off x="1454150" y="-298449"/>
            <a:ext cx="9188450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hthoek 4"/>
          <p:cNvSpPr>
            <a:spLocks noChangeArrowheads="1"/>
          </p:cNvSpPr>
          <p:nvPr/>
        </p:nvSpPr>
        <p:spPr bwMode="auto">
          <a:xfrm>
            <a:off x="5708650" y="800100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 dirty="0">
                <a:latin typeface="Chrono Regular" charset="0"/>
              </a:rPr>
              <a:t>Scharnier Stad-Platteland</a:t>
            </a:r>
          </a:p>
        </p:txBody>
      </p:sp>
      <p:sp>
        <p:nvSpPr>
          <p:cNvPr id="28675" name="Rechthoek 6"/>
          <p:cNvSpPr>
            <a:spLocks noChangeArrowheads="1"/>
          </p:cNvSpPr>
          <p:nvPr/>
        </p:nvSpPr>
        <p:spPr bwMode="auto">
          <a:xfrm>
            <a:off x="2024064" y="225426"/>
            <a:ext cx="423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 dirty="0">
                <a:latin typeface="Chrono Regular" charset="0"/>
              </a:rPr>
              <a:t>Stadsnabije Landbouw</a:t>
            </a:r>
          </a:p>
        </p:txBody>
      </p:sp>
      <p:sp>
        <p:nvSpPr>
          <p:cNvPr id="28676" name="Rechthoek 7"/>
          <p:cNvSpPr>
            <a:spLocks noChangeArrowheads="1"/>
          </p:cNvSpPr>
          <p:nvPr/>
        </p:nvSpPr>
        <p:spPr bwMode="auto">
          <a:xfrm>
            <a:off x="3900488" y="5222875"/>
            <a:ext cx="2254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>
                <a:solidFill>
                  <a:schemeClr val="bg1"/>
                </a:solidFill>
                <a:latin typeface="Chrono Regular" charset="0"/>
              </a:rPr>
              <a:t>Recreatie?</a:t>
            </a:r>
          </a:p>
        </p:txBody>
      </p:sp>
      <p:sp>
        <p:nvSpPr>
          <p:cNvPr id="28677" name="Rechthoek 8"/>
          <p:cNvSpPr>
            <a:spLocks noChangeArrowheads="1"/>
          </p:cNvSpPr>
          <p:nvPr/>
        </p:nvSpPr>
        <p:spPr bwMode="auto">
          <a:xfrm>
            <a:off x="4973639" y="4095750"/>
            <a:ext cx="1785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>
                <a:solidFill>
                  <a:schemeClr val="bg1"/>
                </a:solidFill>
                <a:latin typeface="Chrono Regular" charset="0"/>
              </a:rPr>
              <a:t>Natuur?</a:t>
            </a:r>
          </a:p>
        </p:txBody>
      </p:sp>
      <p:sp>
        <p:nvSpPr>
          <p:cNvPr id="28678" name="Rechthoek 10"/>
          <p:cNvSpPr>
            <a:spLocks noChangeArrowheads="1"/>
          </p:cNvSpPr>
          <p:nvPr/>
        </p:nvSpPr>
        <p:spPr bwMode="auto">
          <a:xfrm>
            <a:off x="7213600" y="5245100"/>
            <a:ext cx="2286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>
                <a:solidFill>
                  <a:schemeClr val="bg1"/>
                </a:solidFill>
                <a:latin typeface="Chrono Regular" charset="0"/>
              </a:rPr>
              <a:t>Wonen?</a:t>
            </a:r>
          </a:p>
        </p:txBody>
      </p:sp>
      <p:sp>
        <p:nvSpPr>
          <p:cNvPr id="28679" name="Rechthoek 11"/>
          <p:cNvSpPr>
            <a:spLocks noChangeArrowheads="1"/>
          </p:cNvSpPr>
          <p:nvPr/>
        </p:nvSpPr>
        <p:spPr bwMode="auto">
          <a:xfrm>
            <a:off x="1871663" y="4351339"/>
            <a:ext cx="263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>
                <a:solidFill>
                  <a:schemeClr val="bg1"/>
                </a:solidFill>
                <a:latin typeface="Chrono Regular" charset="0"/>
              </a:rPr>
              <a:t>Waterberging?</a:t>
            </a:r>
          </a:p>
        </p:txBody>
      </p:sp>
      <p:sp>
        <p:nvSpPr>
          <p:cNvPr id="28680" name="Rechthoek 12"/>
          <p:cNvSpPr>
            <a:spLocks noChangeArrowheads="1"/>
          </p:cNvSpPr>
          <p:nvPr/>
        </p:nvSpPr>
        <p:spPr bwMode="auto">
          <a:xfrm>
            <a:off x="6450013" y="5892801"/>
            <a:ext cx="3884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>
                <a:solidFill>
                  <a:schemeClr val="bg1"/>
                </a:solidFill>
                <a:latin typeface="Chrono Regular" charset="0"/>
              </a:rPr>
              <a:t>Landschapsbeleving?</a:t>
            </a:r>
          </a:p>
        </p:txBody>
      </p:sp>
      <p:sp>
        <p:nvSpPr>
          <p:cNvPr id="28681" name="Rechthoek 13"/>
          <p:cNvSpPr>
            <a:spLocks noChangeArrowheads="1"/>
          </p:cNvSpPr>
          <p:nvPr/>
        </p:nvSpPr>
        <p:spPr bwMode="auto">
          <a:xfrm>
            <a:off x="3141664" y="1519239"/>
            <a:ext cx="6245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600" dirty="0">
                <a:latin typeface="Chrono Regular" charset="0"/>
              </a:rPr>
              <a:t>Innovatief en realistisch inrichtingsplan</a:t>
            </a:r>
          </a:p>
        </p:txBody>
      </p:sp>
      <p:sp>
        <p:nvSpPr>
          <p:cNvPr id="28682" name="Rechthoek 15"/>
          <p:cNvSpPr>
            <a:spLocks noChangeArrowheads="1"/>
          </p:cNvSpPr>
          <p:nvPr/>
        </p:nvSpPr>
        <p:spPr bwMode="auto">
          <a:xfrm>
            <a:off x="4129088" y="2238376"/>
            <a:ext cx="42354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600" dirty="0">
                <a:latin typeface="Chrono Regular" charset="0"/>
              </a:rPr>
              <a:t>Sociaal-educatief project</a:t>
            </a:r>
          </a:p>
        </p:txBody>
      </p:sp>
      <p:sp>
        <p:nvSpPr>
          <p:cNvPr id="28683" name="Rechthoek 16"/>
          <p:cNvSpPr>
            <a:spLocks noChangeArrowheads="1"/>
          </p:cNvSpPr>
          <p:nvPr/>
        </p:nvSpPr>
        <p:spPr bwMode="auto">
          <a:xfrm>
            <a:off x="2808288" y="5919789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NL" altLang="nl-BE" sz="2800">
                <a:solidFill>
                  <a:schemeClr val="bg1"/>
                </a:solidFill>
                <a:latin typeface="Chrono Regular" charset="0"/>
              </a:rPr>
              <a:t>Landbouw?</a:t>
            </a:r>
          </a:p>
        </p:txBody>
      </p:sp>
      <p:pic>
        <p:nvPicPr>
          <p:cNvPr id="28684" name="Afbeelding 2" descr="Voorland_logo_RGB_zwar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1" y="6350001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30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86" y="0"/>
            <a:ext cx="4840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770188"/>
            <a:ext cx="75057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xmlns="" id="{DBA2492E-0A89-4EE6-932B-F30E322D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0" y="120651"/>
            <a:ext cx="6897688" cy="1325563"/>
          </a:xfrm>
        </p:spPr>
        <p:txBody>
          <a:bodyPr rtlCol="0"/>
          <a:lstStyle/>
          <a:p>
            <a:pPr>
              <a:defRPr/>
            </a:pPr>
            <a:r>
              <a:rPr lang="nl-BE" dirty="0"/>
              <a:t>Innovatiefocus 3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xmlns="" id="{477B4AF6-7331-46E7-987C-EDF239B30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300" y="1655763"/>
            <a:ext cx="6877050" cy="4521200"/>
          </a:xfrm>
        </p:spPr>
        <p:txBody>
          <a:bodyPr rtlCol="0">
            <a:normAutofit/>
          </a:bodyPr>
          <a:lstStyle/>
          <a:p>
            <a:pPr marL="0" indent="0">
              <a:lnSpc>
                <a:spcPts val="2800"/>
              </a:lnSpc>
              <a:spcBef>
                <a:spcPts val="1200"/>
              </a:spcBef>
              <a:buNone/>
              <a:defRPr/>
            </a:pPr>
            <a:r>
              <a:rPr lang="nl-BE" sz="2400" spc="60" dirty="0"/>
              <a:t>Bewustwording korte keten en gezonde voeding</a:t>
            </a:r>
            <a:endParaRPr lang="nl-NL" sz="2400" spc="6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46ABCBE-7D34-4A0B-A08E-CE3A6473B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-293687" y="4013201"/>
            <a:ext cx="4679950" cy="466725"/>
          </a:xfrm>
        </p:spPr>
        <p:txBody>
          <a:bodyPr rtlCol="0"/>
          <a:lstStyle/>
          <a:p>
            <a:pPr>
              <a:defRPr/>
            </a:pPr>
            <a:r>
              <a:rPr lang="nl-NL" dirty="0" smtClean="0"/>
              <a:t> </a:t>
            </a:r>
            <a:r>
              <a:rPr lang="nl-NL" dirty="0"/>
              <a:t>foodshift 2030</a:t>
            </a:r>
          </a:p>
        </p:txBody>
      </p:sp>
      <p:sp>
        <p:nvSpPr>
          <p:cNvPr id="15366" name="Tijdelijke aanduiding voor dianummer 3"/>
          <p:cNvSpPr>
            <a:spLocks noGrp="1" noChangeArrowheads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B8C0EB-6021-4B83-B5B8-6180D3BAC2E6}" type="slidenum">
              <a:rPr lang="nl-NL" altLang="nl-BE" smtClean="0">
                <a:latin typeface="Coo Hew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l-NL" altLang="nl-BE" smtClean="0">
              <a:latin typeface="Coo Hew" pitchFamily="2" charset="0"/>
            </a:endParaRPr>
          </a:p>
        </p:txBody>
      </p:sp>
      <p:grpSp>
        <p:nvGrpSpPr>
          <p:cNvPr id="15367" name="GRID" hidden="1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xmlns="" id="{659F29E4-1859-48AD-90FD-629F7AE907B5}"/>
                </a:ext>
              </a:extLst>
            </p:cNvPr>
            <p:cNvSpPr/>
            <p:nvPr/>
          </p:nvSpPr>
          <p:spPr>
            <a:xfrm>
              <a:off x="0" y="0"/>
              <a:ext cx="1366838" cy="6858000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xmlns="" id="{C918632A-383D-45AF-8F0A-F617B41227C7}"/>
                </a:ext>
              </a:extLst>
            </p:cNvPr>
            <p:cNvSpPr/>
            <p:nvPr/>
          </p:nvSpPr>
          <p:spPr>
            <a:xfrm rot="5400000">
              <a:off x="3888581" y="-3886993"/>
              <a:ext cx="1366837" cy="9144000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xmlns="" id="{313BA157-3E6F-4F97-B926-A766CFE7D2CE}"/>
                </a:ext>
              </a:extLst>
            </p:cNvPr>
            <p:cNvSpPr/>
            <p:nvPr/>
          </p:nvSpPr>
          <p:spPr>
            <a:xfrm rot="5400000">
              <a:off x="4301331" y="2015332"/>
              <a:ext cx="541337" cy="9144000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21340544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037" y="1386682"/>
            <a:ext cx="4956408" cy="2787980"/>
          </a:xfrm>
          <a:prstGeom prst="rect">
            <a:avLst/>
          </a:prstGeom>
        </p:spPr>
      </p:pic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xmlns="" id="{477B4AF6-7331-46E7-987C-EDF239B30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037" y="520072"/>
            <a:ext cx="6877050" cy="4521200"/>
          </a:xfrm>
        </p:spPr>
        <p:txBody>
          <a:bodyPr rtlCol="0">
            <a:normAutofit/>
          </a:bodyPr>
          <a:lstStyle/>
          <a:p>
            <a:pPr marL="0" indent="0">
              <a:lnSpc>
                <a:spcPts val="2800"/>
              </a:lnSpc>
              <a:spcBef>
                <a:spcPts val="1200"/>
              </a:spcBef>
              <a:buNone/>
              <a:defRPr/>
            </a:pPr>
            <a:r>
              <a:rPr lang="nl-BE" sz="2400" spc="60" dirty="0"/>
              <a:t>Werken rond armoede, </a:t>
            </a:r>
            <a:br>
              <a:rPr lang="nl-BE" sz="2400" spc="60" dirty="0"/>
            </a:br>
            <a:r>
              <a:rPr lang="nl-BE" sz="2400" spc="60" dirty="0"/>
              <a:t>sociaal kwetsbare groepen ondersteunen</a:t>
            </a:r>
            <a:endParaRPr lang="nl-NL" sz="2400" spc="6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8344DCF2-6FDA-4538-A9DE-16B724BC0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-293687" y="4013201"/>
            <a:ext cx="4679950" cy="466725"/>
          </a:xfrm>
        </p:spPr>
        <p:txBody>
          <a:bodyPr rtlCol="0"/>
          <a:lstStyle/>
          <a:p>
            <a:pPr>
              <a:defRPr/>
            </a:pPr>
            <a:r>
              <a:rPr lang="nl-NL" dirty="0" smtClean="0"/>
              <a:t> </a:t>
            </a:r>
            <a:r>
              <a:rPr lang="nl-NL" dirty="0"/>
              <a:t>foodshift 2030</a:t>
            </a:r>
          </a:p>
        </p:txBody>
      </p:sp>
      <p:sp>
        <p:nvSpPr>
          <p:cNvPr id="17414" name="Tijdelijke aanduiding voor dianummer 3"/>
          <p:cNvSpPr>
            <a:spLocks noGrp="1" noChangeArrowheads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51CC03-32BC-4E5D-B613-AC668EBBEFA8}" type="slidenum">
              <a:rPr lang="nl-NL" altLang="nl-BE" smtClean="0">
                <a:latin typeface="Coo Hew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l-NL" altLang="nl-BE" smtClean="0">
              <a:latin typeface="Coo Hew" pitchFamily="2" charset="0"/>
            </a:endParaRPr>
          </a:p>
        </p:txBody>
      </p:sp>
      <p:grpSp>
        <p:nvGrpSpPr>
          <p:cNvPr id="17415" name="GRID" hidden="1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xmlns="" id="{659F29E4-1859-48AD-90FD-629F7AE907B5}"/>
                </a:ext>
              </a:extLst>
            </p:cNvPr>
            <p:cNvSpPr/>
            <p:nvPr/>
          </p:nvSpPr>
          <p:spPr>
            <a:xfrm>
              <a:off x="0" y="0"/>
              <a:ext cx="1366838" cy="6858000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xmlns="" id="{C918632A-383D-45AF-8F0A-F617B41227C7}"/>
                </a:ext>
              </a:extLst>
            </p:cNvPr>
            <p:cNvSpPr/>
            <p:nvPr/>
          </p:nvSpPr>
          <p:spPr>
            <a:xfrm rot="5400000">
              <a:off x="3888581" y="-3886993"/>
              <a:ext cx="1366837" cy="9144000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xmlns="" id="{313BA157-3E6F-4F97-B926-A766CFE7D2CE}"/>
                </a:ext>
              </a:extLst>
            </p:cNvPr>
            <p:cNvSpPr/>
            <p:nvPr/>
          </p:nvSpPr>
          <p:spPr>
            <a:xfrm rot="5400000">
              <a:off x="4301331" y="2015332"/>
              <a:ext cx="541337" cy="9144000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</p:grp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037" y="4063467"/>
            <a:ext cx="2495033" cy="24950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83" y="4053766"/>
            <a:ext cx="2506361" cy="25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211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223</Words>
  <Application>Microsoft Office PowerPoint</Application>
  <PresentationFormat>Breedbeeld</PresentationFormat>
  <Paragraphs>42</Paragraphs>
  <Slides>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7" baseType="lpstr">
      <vt:lpstr>MS PGothic</vt:lpstr>
      <vt:lpstr>Arial</vt:lpstr>
      <vt:lpstr>Calibri</vt:lpstr>
      <vt:lpstr>Calibri Light</vt:lpstr>
      <vt:lpstr>Chrono Regular</vt:lpstr>
      <vt:lpstr>Coo Hew</vt:lpstr>
      <vt:lpstr>Cooper Hewitt Medium</vt:lpstr>
      <vt:lpstr>Cooper Hewitt Semibold</vt:lpstr>
      <vt:lpstr>Mangal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Innovatiefocus 3</vt:lpstr>
      <vt:lpstr>PowerPoint-presentatie</vt:lpstr>
    </vt:vector>
  </TitlesOfParts>
  <Company>Stadsbestuur Oostende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Kathy Belpaeme</dc:creator>
  <cp:lastModifiedBy>Kathy Belpaeme</cp:lastModifiedBy>
  <cp:revision>4</cp:revision>
  <dcterms:created xsi:type="dcterms:W3CDTF">2020-10-13T07:53:54Z</dcterms:created>
  <dcterms:modified xsi:type="dcterms:W3CDTF">2020-10-13T09:25:17Z</dcterms:modified>
</cp:coreProperties>
</file>