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2f57eb5a7_0_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e2f57eb5a7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2f57eb5a7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e2f57eb5a7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2f57eb5a7_0_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e2f57eb5a7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2f57eb5a7_0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e2f57eb5a7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2f57eb5a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2f57eb5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2f57eb5a7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e2f57eb5a7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2f57eb5a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e2f57eb5a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
              <a:t>We werken binnen Roeselare aan 3 grote thema’s binnen de Stad. </a:t>
            </a:r>
            <a:endParaRPr/>
          </a:p>
          <a:p>
            <a:pPr indent="0" lvl="0" marL="0" rtl="0" algn="l">
              <a:spcBef>
                <a:spcPts val="0"/>
              </a:spcBef>
              <a:spcAft>
                <a:spcPts val="0"/>
              </a:spcAft>
              <a:buNone/>
            </a:pPr>
            <a:r>
              <a:rPr lang="nl"/>
              <a:t>Dit zijn: </a:t>
            </a:r>
            <a:endParaRPr/>
          </a:p>
          <a:p>
            <a:pPr indent="-171450" lvl="0" marL="171450" rtl="0" algn="l">
              <a:spcBef>
                <a:spcPts val="0"/>
              </a:spcBef>
              <a:spcAft>
                <a:spcPts val="0"/>
              </a:spcAft>
              <a:buClr>
                <a:schemeClr val="dk1"/>
              </a:buClr>
              <a:buSzPts val="1200"/>
              <a:buFont typeface="Calibri"/>
              <a:buChar char="-"/>
            </a:pPr>
            <a:r>
              <a:rPr lang="nl"/>
              <a:t>Duurzame Voeding </a:t>
            </a:r>
            <a:endParaRPr/>
          </a:p>
          <a:p>
            <a:pPr indent="-171450" lvl="0" marL="171450" rtl="0" algn="l">
              <a:spcBef>
                <a:spcPts val="0"/>
              </a:spcBef>
              <a:spcAft>
                <a:spcPts val="0"/>
              </a:spcAft>
              <a:buClr>
                <a:schemeClr val="dk1"/>
              </a:buClr>
              <a:buSzPts val="1200"/>
              <a:buFont typeface="Calibri"/>
              <a:buChar char="-"/>
            </a:pPr>
            <a:r>
              <a:rPr lang="nl"/>
              <a:t>Lokale Voeding </a:t>
            </a:r>
            <a:endParaRPr/>
          </a:p>
          <a:p>
            <a:pPr indent="-171450" lvl="0" marL="171450" rtl="0" algn="l">
              <a:spcBef>
                <a:spcPts val="0"/>
              </a:spcBef>
              <a:spcAft>
                <a:spcPts val="0"/>
              </a:spcAft>
              <a:buClr>
                <a:schemeClr val="dk1"/>
              </a:buClr>
              <a:buSzPts val="1200"/>
              <a:buFont typeface="Calibri"/>
              <a:buChar char="-"/>
            </a:pPr>
            <a:r>
              <a:rPr lang="nl"/>
              <a:t>Voedselverspilling </a:t>
            </a:r>
            <a:endParaRPr/>
          </a:p>
          <a:p>
            <a:pPr indent="0" lvl="0" marL="0" rtl="0" algn="l">
              <a:spcBef>
                <a:spcPts val="0"/>
              </a:spcBef>
              <a:spcAft>
                <a:spcPts val="0"/>
              </a:spcAft>
              <a:buClr>
                <a:schemeClr val="dk1"/>
              </a:buClr>
              <a:buSzPts val="1200"/>
              <a:buFont typeface="Calibri"/>
              <a:buNone/>
            </a:pPr>
            <a:r>
              <a:rPr lang="nl"/>
              <a:t>Daarbij willen we startend vanuit de boer tot bij de consument de keten rond hebben. En daarmee hebben we een plan van aanpak bedacht om dit op een constructieve manier uit te werken.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2f57eb5a7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e2f57eb5a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2f57eb5a7_0_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e2f57eb5a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2f57eb5a7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e2f57eb5a7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
              <a:t>Wat is Agro forestry? </a:t>
            </a:r>
            <a:endParaRPr/>
          </a:p>
          <a:p>
            <a:pPr indent="0" lvl="0" marL="0" rtl="0" algn="l">
              <a:spcBef>
                <a:spcPts val="0"/>
              </a:spcBef>
              <a:spcAft>
                <a:spcPts val="0"/>
              </a:spcAft>
              <a:buNone/>
            </a:pPr>
            <a:r>
              <a:rPr lang="nl"/>
              <a:t>Bij agroforestry of boslandbouw wordt op éénzelfde perceel de teelt van houtige gewassen (bomen of struiken) doelbewust gecombineerd met die van landbouwgewassen of dieren . Op die manier worden vaak nieuwe producten en/of diensten gecreëerd, zowel op economisch, ecologisch als sociaal vlak.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2f57eb5a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e2f57eb5a7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
              <a:t>Voorbeeld Agro Forestry project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2f57eb5a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e2f57eb5a7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
              <a:t>Lokale Voeding: </a:t>
            </a:r>
            <a:endParaRPr/>
          </a:p>
          <a:p>
            <a:pPr indent="0" lvl="0" marL="0" rtl="0" algn="l">
              <a:spcBef>
                <a:spcPts val="0"/>
              </a:spcBef>
              <a:spcAft>
                <a:spcPts val="0"/>
              </a:spcAft>
              <a:buNone/>
            </a:pPr>
            <a:r>
              <a:rPr lang="nl"/>
              <a:t>Met de Stad Roeselare willen we werken aan een lokaal voedingsbeleid en daar mogen we terecht trots zijn op wat we in de Stad hebben. </a:t>
            </a:r>
            <a:endParaRPr/>
          </a:p>
          <a:p>
            <a:pPr indent="0" lvl="0" marL="0" rtl="0" algn="l">
              <a:spcBef>
                <a:spcPts val="0"/>
              </a:spcBef>
              <a:spcAft>
                <a:spcPts val="0"/>
              </a:spcAft>
              <a:buNone/>
            </a:pPr>
            <a:r>
              <a:rPr lang="nl"/>
              <a:t>Samen Tuinieren, Lokaalmarkt, 2 pluktuinen, Sociaal Bio Landbouwbedrijf die zich engageert om de buurt mee te nemen in workshops om vruchten in te leggen etc… </a:t>
            </a:r>
            <a:endParaRPr/>
          </a:p>
          <a:p>
            <a:pPr indent="0" lvl="0" marL="0" rtl="0" algn="l">
              <a:spcBef>
                <a:spcPts val="0"/>
              </a:spcBef>
              <a:spcAft>
                <a:spcPts val="0"/>
              </a:spcAft>
              <a:buNone/>
            </a:pPr>
            <a:r>
              <a:rPr lang="nl"/>
              <a:t>Alsook maken ze nu lokale schotels en bieden ze deze aan lokale bedrijven aan.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46076" y="0"/>
            <a:ext cx="7354800" cy="640200"/>
          </a:xfrm>
          <a:prstGeom prst="rect">
            <a:avLst/>
          </a:prstGeom>
          <a:noFill/>
          <a:ln>
            <a:noFill/>
          </a:ln>
        </p:spPr>
        <p:txBody>
          <a:bodyPr anchorCtr="0" anchor="b" bIns="0" lIns="0" spcFirstLastPara="1" rIns="0" wrap="square" tIns="0">
            <a:normAutofit/>
          </a:bodyPr>
          <a:lstStyle>
            <a:lvl1pPr lvl="0" rtl="0" algn="l">
              <a:spcBef>
                <a:spcPts val="0"/>
              </a:spcBef>
              <a:spcAft>
                <a:spcPts val="0"/>
              </a:spcAft>
              <a:buClr>
                <a:schemeClr val="accent1"/>
              </a:buClr>
              <a:buSzPts val="2100"/>
              <a:buFont typeface="Arial"/>
              <a:buNone/>
              <a:defRPr b="1" sz="21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46076" y="957258"/>
            <a:ext cx="8251800" cy="3767100"/>
          </a:xfrm>
          <a:prstGeom prst="rect">
            <a:avLst/>
          </a:prstGeom>
          <a:noFill/>
          <a:ln>
            <a:noFill/>
          </a:ln>
        </p:spPr>
        <p:txBody>
          <a:bodyPr anchorCtr="0" anchor="t" bIns="0" lIns="0" spcFirstLastPara="1" rIns="0" wrap="square" tIns="0">
            <a:normAutofit/>
          </a:bodyPr>
          <a:lstStyle>
            <a:lvl1pPr indent="-361950" lvl="0" marL="457200" rtl="0" algn="l">
              <a:spcBef>
                <a:spcPts val="400"/>
              </a:spcBef>
              <a:spcAft>
                <a:spcPts val="0"/>
              </a:spcAft>
              <a:buSzPts val="2100"/>
              <a:buFont typeface="Arial"/>
              <a:buChar char="•"/>
              <a:defRPr>
                <a:solidFill>
                  <a:schemeClr val="dk1"/>
                </a:solidFill>
              </a:defRPr>
            </a:lvl1pPr>
            <a:lvl2pPr indent="-342900" lvl="1" marL="914400" rtl="0" algn="l">
              <a:spcBef>
                <a:spcPts val="1200"/>
              </a:spcBef>
              <a:spcAft>
                <a:spcPts val="0"/>
              </a:spcAft>
              <a:buSzPts val="1800"/>
              <a:buFont typeface="Arial"/>
              <a:buChar char="•"/>
              <a:defRPr>
                <a:solidFill>
                  <a:schemeClr val="dk1"/>
                </a:solidFill>
              </a:defRPr>
            </a:lvl2pPr>
            <a:lvl3pPr indent="-323850" lvl="2" marL="1371600" rtl="0" algn="l">
              <a:spcBef>
                <a:spcPts val="1200"/>
              </a:spcBef>
              <a:spcAft>
                <a:spcPts val="0"/>
              </a:spcAft>
              <a:buSzPts val="1500"/>
              <a:buFont typeface="Arial"/>
              <a:buChar char="•"/>
              <a:defRPr>
                <a:solidFill>
                  <a:schemeClr val="dk1"/>
                </a:solidFill>
              </a:defRPr>
            </a:lvl3pPr>
            <a:lvl4pPr indent="-304800" lvl="3" marL="1828800" rtl="0" algn="l">
              <a:spcBef>
                <a:spcPts val="1200"/>
              </a:spcBef>
              <a:spcAft>
                <a:spcPts val="0"/>
              </a:spcAft>
              <a:buSzPts val="1200"/>
              <a:buFont typeface="Arial"/>
              <a:buChar char="•"/>
              <a:defRPr>
                <a:solidFill>
                  <a:schemeClr val="dk1"/>
                </a:solidFill>
              </a:defRPr>
            </a:lvl4pPr>
            <a:lvl5pPr indent="-304800" lvl="4" marL="2286000" rtl="0" algn="l">
              <a:spcBef>
                <a:spcPts val="1200"/>
              </a:spcBef>
              <a:spcAft>
                <a:spcPts val="0"/>
              </a:spcAft>
              <a:buSzPts val="1200"/>
              <a:buFont typeface="Arial"/>
              <a:buChar char="•"/>
              <a:defRPr>
                <a:solidFill>
                  <a:schemeClr val="dk1"/>
                </a:solidFill>
              </a:defRPr>
            </a:lvl5pPr>
            <a:lvl6pPr indent="-317500" lvl="5" marL="2743200" rtl="0" algn="l">
              <a:spcBef>
                <a:spcPts val="1200"/>
              </a:spcBef>
              <a:spcAft>
                <a:spcPts val="0"/>
              </a:spcAft>
              <a:buClr>
                <a:schemeClr val="dk1"/>
              </a:buClr>
              <a:buSzPts val="1400"/>
              <a:buChar char="■"/>
              <a:defRPr/>
            </a:lvl6pPr>
            <a:lvl7pPr indent="-317500" lvl="6" marL="3200400" rtl="0" algn="l">
              <a:spcBef>
                <a:spcPts val="1200"/>
              </a:spcBef>
              <a:spcAft>
                <a:spcPts val="0"/>
              </a:spcAft>
              <a:buClr>
                <a:schemeClr val="dk1"/>
              </a:buClr>
              <a:buSzPts val="1400"/>
              <a:buChar char="●"/>
              <a:defRPr/>
            </a:lvl7pPr>
            <a:lvl8pPr indent="-317500" lvl="7" marL="3657600" rtl="0" algn="l">
              <a:spcBef>
                <a:spcPts val="1200"/>
              </a:spcBef>
              <a:spcAft>
                <a:spcPts val="0"/>
              </a:spcAft>
              <a:buClr>
                <a:schemeClr val="dk1"/>
              </a:buClr>
              <a:buSzPts val="1400"/>
              <a:buChar char="○"/>
              <a:defRPr/>
            </a:lvl8pPr>
            <a:lvl9pPr indent="-317500" lvl="8" marL="4114800" rtl="0" algn="l">
              <a:spcBef>
                <a:spcPts val="1200"/>
              </a:spcBef>
              <a:spcAft>
                <a:spcPts val="1200"/>
              </a:spcAft>
              <a:buClr>
                <a:schemeClr val="dk1"/>
              </a:buClr>
              <a:buSzPts val="1400"/>
              <a:buChar char="■"/>
              <a:defRPr/>
            </a:lvl9pPr>
          </a:lstStyle>
          <a:p/>
        </p:txBody>
      </p:sp>
      <p:sp>
        <p:nvSpPr>
          <p:cNvPr id="53" name="Google Shape;53;p13"/>
          <p:cNvSpPr txBox="1"/>
          <p:nvPr>
            <p:ph idx="11" type="ftr"/>
          </p:nvPr>
        </p:nvSpPr>
        <p:spPr>
          <a:xfrm>
            <a:off x="882000" y="4901155"/>
            <a:ext cx="6637200" cy="924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1100"/>
              <a:buNone/>
              <a:defRPr sz="600">
                <a:solidFill>
                  <a:schemeClr val="accent1"/>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2" type="sldNum"/>
          </p:nvPr>
        </p:nvSpPr>
        <p:spPr>
          <a:xfrm>
            <a:off x="0" y="4901156"/>
            <a:ext cx="396000" cy="92400"/>
          </a:xfrm>
          <a:prstGeom prst="rect">
            <a:avLst/>
          </a:prstGeom>
          <a:noFill/>
          <a:ln>
            <a:noFill/>
          </a:ln>
        </p:spPr>
        <p:txBody>
          <a:bodyPr anchorCtr="0" anchor="b" bIns="0" lIns="0" spcFirstLastPara="1" rIns="0" wrap="square" tIns="0">
            <a:normAutofit/>
          </a:bodyPr>
          <a:lstStyle>
            <a:lvl1pPr indent="0" lvl="0" marL="0" rtl="0" algn="r">
              <a:spcBef>
                <a:spcPts val="0"/>
              </a:spcBef>
              <a:buNone/>
              <a:defRPr b="0" i="0" sz="600" u="none" cap="none" strike="noStrike">
                <a:solidFill>
                  <a:schemeClr val="accent1"/>
                </a:solidFill>
                <a:latin typeface="Arial"/>
                <a:ea typeface="Arial"/>
                <a:cs typeface="Arial"/>
                <a:sym typeface="Arial"/>
              </a:defRPr>
            </a:lvl1pPr>
            <a:lvl2pPr indent="0" lvl="1" marL="0" rtl="0" algn="r">
              <a:spcBef>
                <a:spcPts val="0"/>
              </a:spcBef>
              <a:buNone/>
              <a:defRPr b="0" i="0" sz="600" u="none" cap="none" strike="noStrike">
                <a:solidFill>
                  <a:schemeClr val="accent1"/>
                </a:solidFill>
                <a:latin typeface="Arial"/>
                <a:ea typeface="Arial"/>
                <a:cs typeface="Arial"/>
                <a:sym typeface="Arial"/>
              </a:defRPr>
            </a:lvl2pPr>
            <a:lvl3pPr indent="0" lvl="2" marL="0" rtl="0" algn="r">
              <a:spcBef>
                <a:spcPts val="0"/>
              </a:spcBef>
              <a:buNone/>
              <a:defRPr b="0" i="0" sz="600" u="none" cap="none" strike="noStrike">
                <a:solidFill>
                  <a:schemeClr val="accent1"/>
                </a:solidFill>
                <a:latin typeface="Arial"/>
                <a:ea typeface="Arial"/>
                <a:cs typeface="Arial"/>
                <a:sym typeface="Arial"/>
              </a:defRPr>
            </a:lvl3pPr>
            <a:lvl4pPr indent="0" lvl="3" marL="0" rtl="0" algn="r">
              <a:spcBef>
                <a:spcPts val="0"/>
              </a:spcBef>
              <a:buNone/>
              <a:defRPr b="0" i="0" sz="600" u="none" cap="none" strike="noStrike">
                <a:solidFill>
                  <a:schemeClr val="accent1"/>
                </a:solidFill>
                <a:latin typeface="Arial"/>
                <a:ea typeface="Arial"/>
                <a:cs typeface="Arial"/>
                <a:sym typeface="Arial"/>
              </a:defRPr>
            </a:lvl4pPr>
            <a:lvl5pPr indent="0" lvl="4" marL="0" rtl="0" algn="r">
              <a:spcBef>
                <a:spcPts val="0"/>
              </a:spcBef>
              <a:buNone/>
              <a:defRPr b="0" i="0" sz="600" u="none" cap="none" strike="noStrike">
                <a:solidFill>
                  <a:schemeClr val="accent1"/>
                </a:solidFill>
                <a:latin typeface="Arial"/>
                <a:ea typeface="Arial"/>
                <a:cs typeface="Arial"/>
                <a:sym typeface="Arial"/>
              </a:defRPr>
            </a:lvl5pPr>
            <a:lvl6pPr indent="0" lvl="5" marL="0" rtl="0" algn="r">
              <a:spcBef>
                <a:spcPts val="0"/>
              </a:spcBef>
              <a:buNone/>
              <a:defRPr b="0" i="0" sz="600" u="none" cap="none" strike="noStrike">
                <a:solidFill>
                  <a:schemeClr val="accent1"/>
                </a:solidFill>
                <a:latin typeface="Arial"/>
                <a:ea typeface="Arial"/>
                <a:cs typeface="Arial"/>
                <a:sym typeface="Arial"/>
              </a:defRPr>
            </a:lvl6pPr>
            <a:lvl7pPr indent="0" lvl="6" marL="0" rtl="0" algn="r">
              <a:spcBef>
                <a:spcPts val="0"/>
              </a:spcBef>
              <a:buNone/>
              <a:defRPr b="0" i="0" sz="600" u="none" cap="none" strike="noStrike">
                <a:solidFill>
                  <a:schemeClr val="accent1"/>
                </a:solidFill>
                <a:latin typeface="Arial"/>
                <a:ea typeface="Arial"/>
                <a:cs typeface="Arial"/>
                <a:sym typeface="Arial"/>
              </a:defRPr>
            </a:lvl7pPr>
            <a:lvl8pPr indent="0" lvl="7" marL="0" rtl="0" algn="r">
              <a:spcBef>
                <a:spcPts val="0"/>
              </a:spcBef>
              <a:buNone/>
              <a:defRPr b="0" i="0" sz="600" u="none" cap="none" strike="noStrike">
                <a:solidFill>
                  <a:schemeClr val="accent1"/>
                </a:solidFill>
                <a:latin typeface="Arial"/>
                <a:ea typeface="Arial"/>
                <a:cs typeface="Arial"/>
                <a:sym typeface="Arial"/>
              </a:defRPr>
            </a:lvl8pPr>
            <a:lvl9pPr indent="0" lvl="8" marL="0" rtl="0" algn="r">
              <a:spcBef>
                <a:spcPts val="0"/>
              </a:spcBef>
              <a:buNone/>
              <a:defRPr b="0" i="0" sz="6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r>
              <a:rPr lang="nl"/>
              <a:t>  -</a:t>
            </a:r>
            <a:endParaRPr/>
          </a:p>
        </p:txBody>
      </p:sp>
      <p:sp>
        <p:nvSpPr>
          <p:cNvPr id="55" name="Google Shape;55;p13"/>
          <p:cNvSpPr/>
          <p:nvPr/>
        </p:nvSpPr>
        <p:spPr>
          <a:xfrm>
            <a:off x="446076" y="688176"/>
            <a:ext cx="41259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 name="Google Shape;56;p13"/>
          <p:cNvSpPr txBox="1"/>
          <p:nvPr/>
        </p:nvSpPr>
        <p:spPr>
          <a:xfrm>
            <a:off x="446076" y="4901156"/>
            <a:ext cx="432000" cy="92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accent1"/>
              </a:buClr>
              <a:buSzPts val="600"/>
              <a:buFont typeface="Arial"/>
              <a:buNone/>
            </a:pPr>
            <a:r>
              <a:rPr b="0" i="0" lang="nl" sz="600" u="none" cap="none" strike="noStrike">
                <a:solidFill>
                  <a:schemeClr val="accent1"/>
                </a:solidFill>
                <a:latin typeface="Arial"/>
                <a:ea typeface="Arial"/>
                <a:cs typeface="Arial"/>
                <a:sym typeface="Arial"/>
              </a:rPr>
              <a:t>VVSG  -</a:t>
            </a:r>
            <a:endParaRPr sz="1100"/>
          </a:p>
        </p:txBody>
      </p:sp>
      <p:sp>
        <p:nvSpPr>
          <p:cNvPr id="57" name="Google Shape;57;p13"/>
          <p:cNvSpPr/>
          <p:nvPr/>
        </p:nvSpPr>
        <p:spPr>
          <a:xfrm>
            <a:off x="4572000" y="688176"/>
            <a:ext cx="1973400" cy="342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 name="Google Shape;58;p13"/>
          <p:cNvSpPr/>
          <p:nvPr/>
        </p:nvSpPr>
        <p:spPr>
          <a:xfrm>
            <a:off x="6545268" y="688176"/>
            <a:ext cx="1435200" cy="3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 name="Google Shape;59;p13"/>
          <p:cNvSpPr/>
          <p:nvPr/>
        </p:nvSpPr>
        <p:spPr>
          <a:xfrm>
            <a:off x="7980372" y="688176"/>
            <a:ext cx="717600" cy="342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VVSG_lo_RGB.png" id="60" name="Google Shape;60;p13"/>
          <p:cNvPicPr preferRelativeResize="0"/>
          <p:nvPr/>
        </p:nvPicPr>
        <p:blipFill rotWithShape="1">
          <a:blip r:embed="rId2">
            <a:alphaModFix/>
          </a:blip>
          <a:srcRect b="0" l="0" r="0" t="0"/>
          <a:stretch/>
        </p:blipFill>
        <p:spPr>
          <a:xfrm>
            <a:off x="8049924" y="150012"/>
            <a:ext cx="486000" cy="486000"/>
          </a:xfrm>
          <a:prstGeom prst="rect">
            <a:avLst/>
          </a:prstGeom>
          <a:noFill/>
          <a:ln>
            <a:noFill/>
          </a:ln>
        </p:spPr>
      </p:pic>
      <p:sp>
        <p:nvSpPr>
          <p:cNvPr id="61" name="Google Shape;61;p13"/>
          <p:cNvSpPr txBox="1"/>
          <p:nvPr>
            <p:ph idx="10" type="dt"/>
          </p:nvPr>
        </p:nvSpPr>
        <p:spPr>
          <a:xfrm>
            <a:off x="7980372" y="4901155"/>
            <a:ext cx="717600" cy="924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1100"/>
              <a:buNone/>
              <a:defRPr sz="600">
                <a:solidFill>
                  <a:schemeClr val="accent1"/>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3"/>
          <p:cNvSpPr/>
          <p:nvPr/>
        </p:nvSpPr>
        <p:spPr>
          <a:xfrm>
            <a:off x="446076" y="688176"/>
            <a:ext cx="41259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 name="Google Shape;63;p13"/>
          <p:cNvSpPr txBox="1"/>
          <p:nvPr/>
        </p:nvSpPr>
        <p:spPr>
          <a:xfrm>
            <a:off x="446076" y="4901156"/>
            <a:ext cx="432000" cy="92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accent1"/>
              </a:buClr>
              <a:buSzPts val="600"/>
              <a:buFont typeface="Arial"/>
              <a:buNone/>
            </a:pPr>
            <a:r>
              <a:rPr b="0" i="0" lang="nl" sz="600" u="none" cap="none" strike="noStrike">
                <a:solidFill>
                  <a:schemeClr val="accent1"/>
                </a:solidFill>
                <a:latin typeface="Arial"/>
                <a:ea typeface="Arial"/>
                <a:cs typeface="Arial"/>
                <a:sym typeface="Arial"/>
              </a:rPr>
              <a:t>VVSG  -</a:t>
            </a:r>
            <a:endParaRPr sz="1100"/>
          </a:p>
        </p:txBody>
      </p:sp>
      <p:sp>
        <p:nvSpPr>
          <p:cNvPr id="64" name="Google Shape;64;p13"/>
          <p:cNvSpPr/>
          <p:nvPr/>
        </p:nvSpPr>
        <p:spPr>
          <a:xfrm>
            <a:off x="4572000" y="688176"/>
            <a:ext cx="1973400" cy="342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 name="Google Shape;65;p13"/>
          <p:cNvSpPr/>
          <p:nvPr/>
        </p:nvSpPr>
        <p:spPr>
          <a:xfrm>
            <a:off x="6545268" y="688176"/>
            <a:ext cx="1435200" cy="3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 name="Google Shape;66;p13"/>
          <p:cNvSpPr/>
          <p:nvPr/>
        </p:nvSpPr>
        <p:spPr>
          <a:xfrm>
            <a:off x="7980372" y="688176"/>
            <a:ext cx="717600" cy="342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VVSG_lo_RGB.png" id="67" name="Google Shape;67;p13"/>
          <p:cNvPicPr preferRelativeResize="0"/>
          <p:nvPr/>
        </p:nvPicPr>
        <p:blipFill rotWithShape="1">
          <a:blip r:embed="rId2">
            <a:alphaModFix/>
          </a:blip>
          <a:srcRect b="0" l="0" r="0" t="0"/>
          <a:stretch/>
        </p:blipFill>
        <p:spPr>
          <a:xfrm>
            <a:off x="8049924" y="150012"/>
            <a:ext cx="486000" cy="486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dia">
  <p:cSld name="Tekstdia">
    <p:spTree>
      <p:nvGrpSpPr>
        <p:cNvPr id="68" name="Shape 68"/>
        <p:cNvGrpSpPr/>
        <p:nvPr/>
      </p:nvGrpSpPr>
      <p:grpSpPr>
        <a:xfrm>
          <a:off x="0" y="0"/>
          <a:ext cx="0" cy="0"/>
          <a:chOff x="0" y="0"/>
          <a:chExt cx="0" cy="0"/>
        </a:xfrm>
      </p:grpSpPr>
      <p:sp>
        <p:nvSpPr>
          <p:cNvPr id="69" name="Google Shape;69;p14"/>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2400"/>
              <a:buFont typeface="Verdana"/>
              <a:buNone/>
              <a:defRPr b="1" i="0" sz="2400" u="none" cap="none" strike="noStrike">
                <a:solidFill>
                  <a:schemeClr val="lt1"/>
                </a:solidFill>
                <a:latin typeface="Verdana"/>
                <a:ea typeface="Verdana"/>
                <a:cs typeface="Verdana"/>
                <a:sym typeface="Verdana"/>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70" name="Google Shape;70;p14"/>
          <p:cNvSpPr txBox="1"/>
          <p:nvPr>
            <p:ph idx="1" type="subTitle"/>
          </p:nvPr>
        </p:nvSpPr>
        <p:spPr>
          <a:xfrm>
            <a:off x="735806" y="936967"/>
            <a:ext cx="7265400" cy="3524700"/>
          </a:xfrm>
          <a:prstGeom prst="rect">
            <a:avLst/>
          </a:prstGeom>
          <a:noFill/>
          <a:ln>
            <a:noFill/>
          </a:ln>
        </p:spPr>
        <p:txBody>
          <a:bodyPr anchorCtr="0" anchor="t" bIns="34275" lIns="68575" spcFirstLastPara="1" rIns="68575" wrap="square" tIns="34275">
            <a:normAutofit/>
          </a:bodyPr>
          <a:lstStyle>
            <a:lvl1pPr lvl="0" marR="0" rtl="0" algn="l">
              <a:lnSpc>
                <a:spcPct val="90000"/>
              </a:lnSpc>
              <a:spcBef>
                <a:spcPts val="800"/>
              </a:spcBef>
              <a:spcAft>
                <a:spcPts val="0"/>
              </a:spcAft>
              <a:buClr>
                <a:srgbClr val="7F7F7F"/>
              </a:buClr>
              <a:buSzPts val="1800"/>
              <a:buFont typeface="Arial"/>
              <a:buNone/>
              <a:defRPr b="0" i="0" sz="1800" u="none" cap="none" strike="noStrike">
                <a:solidFill>
                  <a:srgbClr val="7F7F7F"/>
                </a:solidFill>
                <a:latin typeface="Calibri"/>
                <a:ea typeface="Calibri"/>
                <a:cs typeface="Calibri"/>
                <a:sym typeface="Calibri"/>
              </a:defRPr>
            </a:lvl1pPr>
            <a:lvl2pPr lvl="1" marR="0" rtl="0" algn="l">
              <a:lnSpc>
                <a:spcPct val="90000"/>
              </a:lnSpc>
              <a:spcBef>
                <a:spcPts val="12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2pPr>
            <a:lvl3pPr lvl="2" marR="0" rtl="0" algn="l">
              <a:lnSpc>
                <a:spcPct val="90000"/>
              </a:lnSpc>
              <a:spcBef>
                <a:spcPts val="1200"/>
              </a:spcBef>
              <a:spcAft>
                <a:spcPts val="0"/>
              </a:spcAft>
              <a:buClr>
                <a:srgbClr val="7F7F7F"/>
              </a:buClr>
              <a:buSzPts val="1400"/>
              <a:buFont typeface="Arial"/>
              <a:buNone/>
              <a:defRPr b="0" i="0" sz="1400" u="none" cap="none" strike="noStrike">
                <a:solidFill>
                  <a:srgbClr val="7F7F7F"/>
                </a:solidFill>
                <a:latin typeface="Calibri"/>
                <a:ea typeface="Calibri"/>
                <a:cs typeface="Calibri"/>
                <a:sym typeface="Calibri"/>
              </a:defRPr>
            </a:lvl3pPr>
            <a:lvl4pPr lvl="3" marR="0" rtl="0" algn="l">
              <a:lnSpc>
                <a:spcPct val="90000"/>
              </a:lnSpc>
              <a:spcBef>
                <a:spcPts val="1200"/>
              </a:spcBef>
              <a:spcAft>
                <a:spcPts val="0"/>
              </a:spcAft>
              <a:buClr>
                <a:srgbClr val="7F7F7F"/>
              </a:buClr>
              <a:buSzPts val="1200"/>
              <a:buFont typeface="Arial"/>
              <a:buNone/>
              <a:defRPr b="0" i="0" sz="1200" u="none" cap="none" strike="noStrike">
                <a:solidFill>
                  <a:srgbClr val="7F7F7F"/>
                </a:solidFill>
                <a:latin typeface="Calibri"/>
                <a:ea typeface="Calibri"/>
                <a:cs typeface="Calibri"/>
                <a:sym typeface="Calibri"/>
              </a:defRPr>
            </a:lvl4pPr>
            <a:lvl5pPr lvl="4" marR="0" rtl="0" algn="l">
              <a:lnSpc>
                <a:spcPct val="90000"/>
              </a:lnSpc>
              <a:spcBef>
                <a:spcPts val="1200"/>
              </a:spcBef>
              <a:spcAft>
                <a:spcPts val="0"/>
              </a:spcAft>
              <a:buClr>
                <a:srgbClr val="7F7F7F"/>
              </a:buClr>
              <a:buSzPts val="1200"/>
              <a:buFont typeface="Arial"/>
              <a:buNone/>
              <a:defRPr b="0" i="0" sz="1200" u="none" cap="none" strike="noStrike">
                <a:solidFill>
                  <a:srgbClr val="7F7F7F"/>
                </a:solidFill>
                <a:latin typeface="Calibri"/>
                <a:ea typeface="Calibri"/>
                <a:cs typeface="Calibri"/>
                <a:sym typeface="Calibri"/>
              </a:defRPr>
            </a:lvl5pPr>
            <a:lvl6pPr lvl="5" marR="0" rtl="0" algn="ctr">
              <a:lnSpc>
                <a:spcPct val="90000"/>
              </a:lnSpc>
              <a:spcBef>
                <a:spcPts val="1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1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1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1200"/>
              </a:spcBef>
              <a:spcAft>
                <a:spcPts val="120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1" name="Google Shape;71;p14"/>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lvl1pPr indent="0" lvl="0" marL="0" marR="0" rtl="0" algn="l">
              <a:spcBef>
                <a:spcPts val="0"/>
              </a:spcBef>
              <a:buNone/>
              <a:defRPr b="0" i="0" sz="1400" u="none" cap="none" strike="noStrike">
                <a:solidFill>
                  <a:srgbClr val="7F7F7F"/>
                </a:solidFill>
                <a:latin typeface="Calibri"/>
                <a:ea typeface="Calibri"/>
                <a:cs typeface="Calibri"/>
                <a:sym typeface="Calibri"/>
              </a:defRPr>
            </a:lvl1pPr>
            <a:lvl2pPr indent="0" lvl="1" marL="0" marR="0" rtl="0" algn="l">
              <a:spcBef>
                <a:spcPts val="0"/>
              </a:spcBef>
              <a:buNone/>
              <a:defRPr b="0" i="0" sz="1400" u="none" cap="none" strike="noStrike">
                <a:solidFill>
                  <a:srgbClr val="7F7F7F"/>
                </a:solidFill>
                <a:latin typeface="Calibri"/>
                <a:ea typeface="Calibri"/>
                <a:cs typeface="Calibri"/>
                <a:sym typeface="Calibri"/>
              </a:defRPr>
            </a:lvl2pPr>
            <a:lvl3pPr indent="0" lvl="2" marL="0" marR="0" rtl="0" algn="l">
              <a:spcBef>
                <a:spcPts val="0"/>
              </a:spcBef>
              <a:buNone/>
              <a:defRPr b="0" i="0" sz="1400" u="none" cap="none" strike="noStrike">
                <a:solidFill>
                  <a:srgbClr val="7F7F7F"/>
                </a:solidFill>
                <a:latin typeface="Calibri"/>
                <a:ea typeface="Calibri"/>
                <a:cs typeface="Calibri"/>
                <a:sym typeface="Calibri"/>
              </a:defRPr>
            </a:lvl3pPr>
            <a:lvl4pPr indent="0" lvl="3" marL="0" marR="0" rtl="0" algn="l">
              <a:spcBef>
                <a:spcPts val="0"/>
              </a:spcBef>
              <a:buNone/>
              <a:defRPr b="0" i="0" sz="1400" u="none" cap="none" strike="noStrike">
                <a:solidFill>
                  <a:srgbClr val="7F7F7F"/>
                </a:solidFill>
                <a:latin typeface="Calibri"/>
                <a:ea typeface="Calibri"/>
                <a:cs typeface="Calibri"/>
                <a:sym typeface="Calibri"/>
              </a:defRPr>
            </a:lvl4pPr>
            <a:lvl5pPr indent="0" lvl="4" marL="0" marR="0" rtl="0" algn="l">
              <a:spcBef>
                <a:spcPts val="0"/>
              </a:spcBef>
              <a:buNone/>
              <a:defRPr b="0" i="0" sz="1400" u="none" cap="none" strike="noStrike">
                <a:solidFill>
                  <a:srgbClr val="7F7F7F"/>
                </a:solidFill>
                <a:latin typeface="Calibri"/>
                <a:ea typeface="Calibri"/>
                <a:cs typeface="Calibri"/>
                <a:sym typeface="Calibri"/>
              </a:defRPr>
            </a:lvl5pPr>
            <a:lvl6pPr indent="0" lvl="5" marL="0" marR="0" rtl="0" algn="l">
              <a:spcBef>
                <a:spcPts val="0"/>
              </a:spcBef>
              <a:buNone/>
              <a:defRPr b="0" i="0" sz="1400" u="none" cap="none" strike="noStrike">
                <a:solidFill>
                  <a:srgbClr val="7F7F7F"/>
                </a:solidFill>
                <a:latin typeface="Calibri"/>
                <a:ea typeface="Calibri"/>
                <a:cs typeface="Calibri"/>
                <a:sym typeface="Calibri"/>
              </a:defRPr>
            </a:lvl6pPr>
            <a:lvl7pPr indent="0" lvl="6" marL="0" marR="0" rtl="0" algn="l">
              <a:spcBef>
                <a:spcPts val="0"/>
              </a:spcBef>
              <a:buNone/>
              <a:defRPr b="0" i="0" sz="1400" u="none" cap="none" strike="noStrike">
                <a:solidFill>
                  <a:srgbClr val="7F7F7F"/>
                </a:solidFill>
                <a:latin typeface="Calibri"/>
                <a:ea typeface="Calibri"/>
                <a:cs typeface="Calibri"/>
                <a:sym typeface="Calibri"/>
              </a:defRPr>
            </a:lvl7pPr>
            <a:lvl8pPr indent="0" lvl="7" marL="0" marR="0" rtl="0" algn="l">
              <a:spcBef>
                <a:spcPts val="0"/>
              </a:spcBef>
              <a:buNone/>
              <a:defRPr b="0" i="0" sz="1400" u="none" cap="none" strike="noStrike">
                <a:solidFill>
                  <a:srgbClr val="7F7F7F"/>
                </a:solidFill>
                <a:latin typeface="Calibri"/>
                <a:ea typeface="Calibri"/>
                <a:cs typeface="Calibri"/>
                <a:sym typeface="Calibri"/>
              </a:defRPr>
            </a:lvl8pPr>
            <a:lvl9pPr indent="0" lvl="8" marL="0" marR="0" rtl="0" algn="l">
              <a:spcBef>
                <a:spcPts val="0"/>
              </a:spcBef>
              <a:buNone/>
              <a:defRPr b="0" i="0" sz="14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sdia">
  <p:cSld name="Afbeeldingsdia">
    <p:spTree>
      <p:nvGrpSpPr>
        <p:cNvPr id="72" name="Shape 72"/>
        <p:cNvGrpSpPr/>
        <p:nvPr/>
      </p:nvGrpSpPr>
      <p:grpSpPr>
        <a:xfrm>
          <a:off x="0" y="0"/>
          <a:ext cx="0" cy="0"/>
          <a:chOff x="0" y="0"/>
          <a:chExt cx="0" cy="0"/>
        </a:xfrm>
      </p:grpSpPr>
      <p:sp>
        <p:nvSpPr>
          <p:cNvPr id="73" name="Google Shape;73;p15"/>
          <p:cNvSpPr/>
          <p:nvPr>
            <p:ph idx="2" type="pic"/>
          </p:nvPr>
        </p:nvSpPr>
        <p:spPr>
          <a:xfrm>
            <a:off x="0" y="0"/>
            <a:ext cx="9144000" cy="504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luitdia">
  <p:cSld name="Afsluitdia">
    <p:spTree>
      <p:nvGrpSpPr>
        <p:cNvPr id="74"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0" name="Google Shape;80;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6"/>
          <p:cNvPicPr preferRelativeResize="0"/>
          <p:nvPr>
            <p:ph idx="2" type="pic"/>
          </p:nvPr>
        </p:nvPicPr>
        <p:blipFill rotWithShape="1">
          <a:blip r:embed="rId3">
            <a:alphaModFix/>
          </a:blip>
          <a:srcRect b="0" l="15020" r="15020" t="0"/>
          <a:stretch/>
        </p:blipFill>
        <p:spPr>
          <a:xfrm>
            <a:off x="0" y="0"/>
            <a:ext cx="9144000" cy="504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2400"/>
              <a:buFont typeface="Verdana"/>
              <a:buNone/>
            </a:pPr>
            <a:r>
              <a:rPr lang="nl"/>
              <a:t>Voedselverspilling </a:t>
            </a:r>
            <a:endParaRPr/>
          </a:p>
        </p:txBody>
      </p:sp>
      <p:sp>
        <p:nvSpPr>
          <p:cNvPr id="146" name="Google Shape;146;p27"/>
          <p:cNvSpPr txBox="1"/>
          <p:nvPr>
            <p:ph idx="1" type="subTitle"/>
          </p:nvPr>
        </p:nvSpPr>
        <p:spPr>
          <a:xfrm>
            <a:off x="735806" y="936967"/>
            <a:ext cx="7265400" cy="35247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rgbClr val="7F7F7F"/>
              </a:buClr>
              <a:buSzPts val="1800"/>
              <a:buFont typeface="Arial"/>
              <a:buNone/>
            </a:pPr>
            <a:r>
              <a:t/>
            </a:r>
            <a:endParaRPr/>
          </a:p>
          <a:p>
            <a:pPr indent="-254000" lvl="0" marL="254000" rtl="0" algn="l">
              <a:lnSpc>
                <a:spcPct val="90000"/>
              </a:lnSpc>
              <a:spcBef>
                <a:spcPts val="800"/>
              </a:spcBef>
              <a:spcAft>
                <a:spcPts val="0"/>
              </a:spcAft>
              <a:buClr>
                <a:srgbClr val="C55A11"/>
              </a:buClr>
              <a:buSzPts val="1800"/>
              <a:buFont typeface="Arial"/>
              <a:buChar char="•"/>
            </a:pPr>
            <a:r>
              <a:rPr b="1" lang="nl">
                <a:solidFill>
                  <a:srgbClr val="C55A11"/>
                </a:solidFill>
              </a:rPr>
              <a:t>Voedselverspilling </a:t>
            </a:r>
            <a:endParaRPr/>
          </a:p>
          <a:p>
            <a:pPr indent="-152400" lvl="1" marL="596900" rtl="0" algn="l">
              <a:lnSpc>
                <a:spcPct val="90000"/>
              </a:lnSpc>
              <a:spcBef>
                <a:spcPts val="400"/>
              </a:spcBef>
              <a:spcAft>
                <a:spcPts val="0"/>
              </a:spcAft>
              <a:buClr>
                <a:srgbClr val="7F7F7F"/>
              </a:buClr>
              <a:buSzPts val="1500"/>
              <a:buFont typeface="Arial"/>
              <a:buNone/>
            </a:pPr>
            <a:r>
              <a:t/>
            </a:r>
            <a:endParaRPr b="1">
              <a:solidFill>
                <a:srgbClr val="C55A11"/>
              </a:solidFill>
            </a:endParaRPr>
          </a:p>
          <a:p>
            <a:pPr indent="-247650" lvl="1" marL="596900" rtl="0" algn="l">
              <a:lnSpc>
                <a:spcPct val="90000"/>
              </a:lnSpc>
              <a:spcBef>
                <a:spcPts val="400"/>
              </a:spcBef>
              <a:spcAft>
                <a:spcPts val="0"/>
              </a:spcAft>
              <a:buClr>
                <a:schemeClr val="dk1"/>
              </a:buClr>
              <a:buSzPts val="1500"/>
              <a:buFont typeface="Arial"/>
              <a:buChar char="•"/>
            </a:pPr>
            <a:r>
              <a:rPr lang="nl">
                <a:solidFill>
                  <a:schemeClr val="dk1"/>
                </a:solidFill>
              </a:rPr>
              <a:t>Met de Stad willen we veel aandacht geven aan het luik rond voedselverspilling. Daarom zijn er verschillende acties vanuit de Stad.</a:t>
            </a:r>
            <a:endParaRPr/>
          </a:p>
          <a:p>
            <a:pPr indent="-152400" lvl="1" marL="596900" rtl="0" algn="l">
              <a:lnSpc>
                <a:spcPct val="90000"/>
              </a:lnSpc>
              <a:spcBef>
                <a:spcPts val="400"/>
              </a:spcBef>
              <a:spcAft>
                <a:spcPts val="0"/>
              </a:spcAft>
              <a:buClr>
                <a:srgbClr val="7F7F7F"/>
              </a:buClr>
              <a:buSzPts val="1500"/>
              <a:buFont typeface="Arial"/>
              <a:buNone/>
            </a:pPr>
            <a:r>
              <a:t/>
            </a:r>
            <a:endParaRPr b="1">
              <a:solidFill>
                <a:schemeClr val="dk1"/>
              </a:solidFill>
            </a:endParaRPr>
          </a:p>
          <a:p>
            <a:pPr indent="-254000" lvl="2" marL="939800" rtl="0" algn="l">
              <a:lnSpc>
                <a:spcPct val="90000"/>
              </a:lnSpc>
              <a:spcBef>
                <a:spcPts val="400"/>
              </a:spcBef>
              <a:spcAft>
                <a:spcPts val="0"/>
              </a:spcAft>
              <a:buClr>
                <a:schemeClr val="dk1"/>
              </a:buClr>
              <a:buSzPts val="1400"/>
              <a:buFont typeface="Arial"/>
              <a:buChar char="•"/>
            </a:pPr>
            <a:r>
              <a:rPr lang="nl">
                <a:solidFill>
                  <a:schemeClr val="dk1"/>
                </a:solidFill>
              </a:rPr>
              <a:t>Restorestjes om overschotten op restaurant mee naar huis te nemen. </a:t>
            </a:r>
            <a:endParaRPr/>
          </a:p>
          <a:p>
            <a:pPr indent="-254000" lvl="2" marL="939800" rtl="0" algn="l">
              <a:lnSpc>
                <a:spcPct val="90000"/>
              </a:lnSpc>
              <a:spcBef>
                <a:spcPts val="400"/>
              </a:spcBef>
              <a:spcAft>
                <a:spcPts val="0"/>
              </a:spcAft>
              <a:buClr>
                <a:schemeClr val="dk1"/>
              </a:buClr>
              <a:buSzPts val="1400"/>
              <a:buFont typeface="Arial"/>
              <a:buChar char="•"/>
            </a:pPr>
            <a:r>
              <a:rPr lang="nl">
                <a:solidFill>
                  <a:schemeClr val="dk1"/>
                </a:solidFill>
              </a:rPr>
              <a:t>To Good To Go app bekendmaken bij restaurateurs. </a:t>
            </a:r>
            <a:endParaRPr/>
          </a:p>
          <a:p>
            <a:pPr indent="-254000" lvl="2" marL="939800" rtl="0" algn="l">
              <a:lnSpc>
                <a:spcPct val="90000"/>
              </a:lnSpc>
              <a:spcBef>
                <a:spcPts val="400"/>
              </a:spcBef>
              <a:spcAft>
                <a:spcPts val="0"/>
              </a:spcAft>
              <a:buClr>
                <a:schemeClr val="dk1"/>
              </a:buClr>
              <a:buSzPts val="1400"/>
              <a:buFont typeface="Arial"/>
              <a:buChar char="•"/>
            </a:pPr>
            <a:r>
              <a:rPr lang="nl">
                <a:solidFill>
                  <a:schemeClr val="dk1"/>
                </a:solidFill>
              </a:rPr>
              <a:t>Grootkeukens begeleiden in een beter afvalbeleid. </a:t>
            </a:r>
            <a:endParaRPr/>
          </a:p>
          <a:p>
            <a:pPr indent="-254000" lvl="2" marL="939800" rtl="0" algn="l">
              <a:lnSpc>
                <a:spcPct val="90000"/>
              </a:lnSpc>
              <a:spcBef>
                <a:spcPts val="400"/>
              </a:spcBef>
              <a:spcAft>
                <a:spcPts val="0"/>
              </a:spcAft>
              <a:buClr>
                <a:schemeClr val="dk1"/>
              </a:buClr>
              <a:buSzPts val="1400"/>
              <a:buFont typeface="Arial"/>
              <a:buChar char="•"/>
            </a:pPr>
            <a:r>
              <a:rPr lang="nl">
                <a:solidFill>
                  <a:schemeClr val="dk1"/>
                </a:solidFill>
              </a:rPr>
              <a:t>Ondertekening No Food To Waste charter</a:t>
            </a:r>
            <a:endParaRPr/>
          </a:p>
          <a:p>
            <a:pPr indent="-254000" lvl="2" marL="939800" rtl="0" algn="l">
              <a:lnSpc>
                <a:spcPct val="90000"/>
              </a:lnSpc>
              <a:spcBef>
                <a:spcPts val="400"/>
              </a:spcBef>
              <a:spcAft>
                <a:spcPts val="0"/>
              </a:spcAft>
              <a:buClr>
                <a:schemeClr val="dk1"/>
              </a:buClr>
              <a:buSzPts val="1400"/>
              <a:buFont typeface="Arial"/>
              <a:buChar char="•"/>
            </a:pPr>
            <a:r>
              <a:rPr lang="nl">
                <a:solidFill>
                  <a:schemeClr val="dk1"/>
                </a:solidFill>
              </a:rPr>
              <a:t>In het Klimaatprogramma willen we met “ samen klimaatneutraal” streven naar een zero waste in verschillende sectoren die te maken hebben met voedsel. </a:t>
            </a:r>
            <a:endParaRPr/>
          </a:p>
          <a:p>
            <a:pPr indent="-165100" lvl="2" marL="939800" rtl="0" algn="l">
              <a:lnSpc>
                <a:spcPct val="90000"/>
              </a:lnSpc>
              <a:spcBef>
                <a:spcPts val="400"/>
              </a:spcBef>
              <a:spcAft>
                <a:spcPts val="0"/>
              </a:spcAft>
              <a:buClr>
                <a:srgbClr val="7F7F7F"/>
              </a:buClr>
              <a:buSzPts val="1400"/>
              <a:buFont typeface="Arial"/>
              <a:buNone/>
            </a:pPr>
            <a:r>
              <a:t/>
            </a:r>
            <a:endParaRPr>
              <a:solidFill>
                <a:schemeClr val="dk1"/>
              </a:solidFill>
            </a:endParaRPr>
          </a:p>
          <a:p>
            <a:pPr indent="0" lvl="2" marL="685800" rtl="0" algn="l">
              <a:lnSpc>
                <a:spcPct val="90000"/>
              </a:lnSpc>
              <a:spcBef>
                <a:spcPts val="400"/>
              </a:spcBef>
              <a:spcAft>
                <a:spcPts val="0"/>
              </a:spcAft>
              <a:buClr>
                <a:srgbClr val="7F7F7F"/>
              </a:buClr>
              <a:buSzPts val="1400"/>
              <a:buNone/>
            </a:pPr>
            <a:r>
              <a:t/>
            </a:r>
            <a:endParaRPr b="1">
              <a:solidFill>
                <a:schemeClr val="dk1"/>
              </a:solidFill>
            </a:endParaRPr>
          </a:p>
          <a:p>
            <a:pPr indent="-152400" lvl="1" marL="596900" rtl="0" algn="l">
              <a:lnSpc>
                <a:spcPct val="90000"/>
              </a:lnSpc>
              <a:spcBef>
                <a:spcPts val="400"/>
              </a:spcBef>
              <a:spcAft>
                <a:spcPts val="1200"/>
              </a:spcAft>
              <a:buClr>
                <a:srgbClr val="7F7F7F"/>
              </a:buClr>
              <a:buSzPts val="1500"/>
              <a:buFont typeface="Arial"/>
              <a:buNone/>
            </a:pPr>
            <a:r>
              <a:t/>
            </a:r>
            <a:endParaRPr>
              <a:solidFill>
                <a:schemeClr val="dk1"/>
              </a:solidFill>
            </a:endParaRPr>
          </a:p>
        </p:txBody>
      </p:sp>
      <p:sp>
        <p:nvSpPr>
          <p:cNvPr id="147" name="Google Shape;147;p27"/>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ph idx="2" type="pic"/>
          </p:nvPr>
        </p:nvPicPr>
        <p:blipFill rotWithShape="1">
          <a:blip r:embed="rId3">
            <a:alphaModFix/>
          </a:blip>
          <a:srcRect b="0" l="6642" r="6642" t="0"/>
          <a:stretch/>
        </p:blipFill>
        <p:spPr>
          <a:xfrm>
            <a:off x="0" y="0"/>
            <a:ext cx="9144000" cy="504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446076" y="0"/>
            <a:ext cx="7354800" cy="6402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t/>
            </a:r>
            <a:endParaRPr/>
          </a:p>
        </p:txBody>
      </p:sp>
      <p:sp>
        <p:nvSpPr>
          <p:cNvPr id="86" name="Google Shape;86;p18"/>
          <p:cNvSpPr txBox="1"/>
          <p:nvPr>
            <p:ph idx="1" type="body"/>
          </p:nvPr>
        </p:nvSpPr>
        <p:spPr>
          <a:xfrm>
            <a:off x="2632614" y="2010056"/>
            <a:ext cx="4074000" cy="1360200"/>
          </a:xfrm>
          <a:prstGeom prst="rect">
            <a:avLst/>
          </a:prstGeom>
        </p:spPr>
        <p:txBody>
          <a:bodyPr anchorCtr="0" anchor="t" bIns="0" lIns="0" spcFirstLastPara="1" rIns="0" wrap="square" tIns="0">
            <a:normAutofit/>
          </a:bodyPr>
          <a:lstStyle/>
          <a:p>
            <a:pPr indent="0" lvl="0" marL="0" rtl="0" algn="l">
              <a:spcBef>
                <a:spcPts val="400"/>
              </a:spcBef>
              <a:spcAft>
                <a:spcPts val="1200"/>
              </a:spcAft>
              <a:buNone/>
            </a:pPr>
            <a:r>
              <a:rPr lang="nl" sz="4500"/>
              <a:t>ROESELARE</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ctrTitle"/>
          </p:nvPr>
        </p:nvSpPr>
        <p:spPr>
          <a:xfrm>
            <a:off x="0" y="3248025"/>
            <a:ext cx="6096000" cy="11430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lt1"/>
              </a:buClr>
              <a:buSzPts val="1800"/>
              <a:buFont typeface="Verdana"/>
              <a:buNone/>
            </a:pPr>
            <a:r>
              <a:rPr lang="nl" sz="1800">
                <a:latin typeface="Verdana"/>
                <a:ea typeface="Verdana"/>
                <a:cs typeface="Verdana"/>
                <a:sym typeface="Verdana"/>
              </a:rPr>
              <a:t>Gezonde en duurzame voeding in Roeselare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ctrTitle"/>
          </p:nvPr>
        </p:nvSpPr>
        <p:spPr>
          <a:xfrm>
            <a:off x="1337167" y="0"/>
            <a:ext cx="7815600" cy="798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400"/>
              <a:buFont typeface="Verdana"/>
              <a:buNone/>
            </a:pPr>
            <a:r>
              <a:rPr lang="nl"/>
              <a:t> 3 Grote pijlers binnen RSL </a:t>
            </a:r>
            <a:endParaRPr/>
          </a:p>
        </p:txBody>
      </p:sp>
      <p:sp>
        <p:nvSpPr>
          <p:cNvPr id="97" name="Google Shape;97;p20"/>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sp>
        <p:nvSpPr>
          <p:cNvPr id="98" name="Google Shape;98;p20"/>
          <p:cNvSpPr/>
          <p:nvPr/>
        </p:nvSpPr>
        <p:spPr>
          <a:xfrm>
            <a:off x="445249" y="1082465"/>
            <a:ext cx="7724400" cy="43020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None/>
            </a:pPr>
            <a:r>
              <a:rPr b="0" i="0" lang="nl" sz="4100" u="none" cap="none" strike="noStrike">
                <a:solidFill>
                  <a:srgbClr val="C55A11"/>
                </a:solidFill>
                <a:latin typeface="Calibri"/>
                <a:ea typeface="Calibri"/>
                <a:cs typeface="Calibri"/>
                <a:sym typeface="Calibri"/>
              </a:rPr>
              <a:t>Duurzame voeding</a:t>
            </a:r>
            <a:endParaRPr sz="1100"/>
          </a:p>
          <a:p>
            <a:pPr indent="0" lvl="0" marL="0" marR="0" rtl="0" algn="ctr">
              <a:lnSpc>
                <a:spcPct val="90000"/>
              </a:lnSpc>
              <a:spcBef>
                <a:spcPts val="800"/>
              </a:spcBef>
              <a:spcAft>
                <a:spcPts val="0"/>
              </a:spcAft>
              <a:buNone/>
            </a:pPr>
            <a:r>
              <a:t/>
            </a:r>
            <a:endParaRPr b="0" i="0" sz="4100" u="none" cap="none" strike="noStrike">
              <a:solidFill>
                <a:srgbClr val="C55A11"/>
              </a:solidFill>
              <a:latin typeface="Calibri"/>
              <a:ea typeface="Calibri"/>
              <a:cs typeface="Calibri"/>
              <a:sym typeface="Calibri"/>
            </a:endParaRPr>
          </a:p>
          <a:p>
            <a:pPr indent="0" lvl="0" marL="0" marR="0" rtl="0" algn="ctr">
              <a:lnSpc>
                <a:spcPct val="90000"/>
              </a:lnSpc>
              <a:spcBef>
                <a:spcPts val="800"/>
              </a:spcBef>
              <a:spcAft>
                <a:spcPts val="0"/>
              </a:spcAft>
              <a:buNone/>
            </a:pPr>
            <a:r>
              <a:rPr b="0" i="0" lang="nl" sz="4100" u="none" cap="none" strike="noStrike">
                <a:solidFill>
                  <a:srgbClr val="C55A11"/>
                </a:solidFill>
                <a:latin typeface="Calibri"/>
                <a:ea typeface="Calibri"/>
                <a:cs typeface="Calibri"/>
                <a:sym typeface="Calibri"/>
              </a:rPr>
              <a:t>Lokale voeding</a:t>
            </a:r>
            <a:endParaRPr sz="1100"/>
          </a:p>
          <a:p>
            <a:pPr indent="0" lvl="0" marL="0" marR="0" rtl="0" algn="ctr">
              <a:lnSpc>
                <a:spcPct val="90000"/>
              </a:lnSpc>
              <a:spcBef>
                <a:spcPts val="800"/>
              </a:spcBef>
              <a:spcAft>
                <a:spcPts val="0"/>
              </a:spcAft>
              <a:buNone/>
            </a:pPr>
            <a:r>
              <a:t/>
            </a:r>
            <a:endParaRPr b="0" i="0" sz="4100" u="none" cap="none" strike="noStrike">
              <a:solidFill>
                <a:srgbClr val="C55A11"/>
              </a:solidFill>
              <a:latin typeface="Calibri"/>
              <a:ea typeface="Calibri"/>
              <a:cs typeface="Calibri"/>
              <a:sym typeface="Calibri"/>
            </a:endParaRPr>
          </a:p>
          <a:p>
            <a:pPr indent="0" lvl="0" marL="0" marR="0" rtl="0" algn="ctr">
              <a:lnSpc>
                <a:spcPct val="90000"/>
              </a:lnSpc>
              <a:spcBef>
                <a:spcPts val="800"/>
              </a:spcBef>
              <a:spcAft>
                <a:spcPts val="0"/>
              </a:spcAft>
              <a:buNone/>
            </a:pPr>
            <a:r>
              <a:rPr b="0" i="0" lang="nl" sz="4100" u="none" cap="none" strike="noStrike">
                <a:solidFill>
                  <a:srgbClr val="C55A11"/>
                </a:solidFill>
                <a:latin typeface="Calibri"/>
                <a:ea typeface="Calibri"/>
                <a:cs typeface="Calibri"/>
                <a:sym typeface="Calibri"/>
              </a:rPr>
              <a:t> Voedselverspilling </a:t>
            </a:r>
            <a:endParaRPr sz="1100"/>
          </a:p>
          <a:p>
            <a:pPr indent="-228600" lvl="0" marL="342900" marR="0" rtl="0" algn="l">
              <a:lnSpc>
                <a:spcPct val="90000"/>
              </a:lnSpc>
              <a:spcBef>
                <a:spcPts val="800"/>
              </a:spcBef>
              <a:spcAft>
                <a:spcPts val="0"/>
              </a:spcAft>
              <a:buClr>
                <a:schemeClr val="dk1"/>
              </a:buClr>
              <a:buSzPts val="1800"/>
              <a:buFont typeface="Calibri"/>
              <a:buNone/>
            </a:pPr>
            <a:r>
              <a:t/>
            </a:r>
            <a:endParaRPr b="0" i="0" sz="1800" u="none" cap="none" strike="noStrike">
              <a:solidFill>
                <a:srgbClr val="7F7F7F"/>
              </a:solidFill>
              <a:latin typeface="Calibri"/>
              <a:ea typeface="Calibri"/>
              <a:cs typeface="Calibri"/>
              <a:sym typeface="Calibri"/>
            </a:endParaRPr>
          </a:p>
          <a:p>
            <a:pPr indent="-228600" lvl="0" marL="342900" marR="0" rtl="0" algn="l">
              <a:lnSpc>
                <a:spcPct val="90000"/>
              </a:lnSpc>
              <a:spcBef>
                <a:spcPts val="800"/>
              </a:spcBef>
              <a:spcAft>
                <a:spcPts val="0"/>
              </a:spcAft>
              <a:buClr>
                <a:schemeClr val="dk1"/>
              </a:buClr>
              <a:buSzPts val="1800"/>
              <a:buFont typeface="Calibri"/>
              <a:buNone/>
            </a:pPr>
            <a:r>
              <a:t/>
            </a:r>
            <a:endParaRPr b="0" i="0" sz="1800" u="none" cap="none" strike="noStrike">
              <a:solidFill>
                <a:srgbClr val="7F7F7F"/>
              </a:solidFill>
              <a:latin typeface="Calibri"/>
              <a:ea typeface="Calibri"/>
              <a:cs typeface="Calibri"/>
              <a:sym typeface="Calibri"/>
            </a:endParaRPr>
          </a:p>
          <a:p>
            <a:pPr indent="-228600" lvl="0" marL="342900" marR="0" rtl="0" algn="l">
              <a:lnSpc>
                <a:spcPct val="90000"/>
              </a:lnSpc>
              <a:spcBef>
                <a:spcPts val="800"/>
              </a:spcBef>
              <a:spcAft>
                <a:spcPts val="0"/>
              </a:spcAft>
              <a:buClr>
                <a:schemeClr val="dk1"/>
              </a:buClr>
              <a:buSzPts val="1800"/>
              <a:buFont typeface="Calibri"/>
              <a:buNone/>
            </a:pPr>
            <a:r>
              <a:t/>
            </a:r>
            <a:endParaRPr b="0" i="0" sz="1800" u="none" cap="none" strike="noStrik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400"/>
              <a:buFont typeface="Verdana"/>
              <a:buNone/>
            </a:pPr>
            <a:r>
              <a:t/>
            </a:r>
            <a:endParaRPr/>
          </a:p>
        </p:txBody>
      </p:sp>
      <p:sp>
        <p:nvSpPr>
          <p:cNvPr id="104" name="Google Shape;104;p21"/>
          <p:cNvSpPr txBox="1"/>
          <p:nvPr>
            <p:ph idx="1" type="subTitle"/>
          </p:nvPr>
        </p:nvSpPr>
        <p:spPr>
          <a:xfrm>
            <a:off x="735806" y="936967"/>
            <a:ext cx="7866600" cy="3524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Clr>
                <a:srgbClr val="7F7F7F"/>
              </a:buClr>
              <a:buSzPts val="1800"/>
              <a:buFont typeface="Arial"/>
              <a:buNone/>
            </a:pPr>
            <a:r>
              <a:rPr lang="nl"/>
              <a:t>Voedselstrategie RSL – duurzame ontwikkelingsdoelstellingen</a:t>
            </a:r>
            <a:endParaRPr/>
          </a:p>
        </p:txBody>
      </p:sp>
      <p:sp>
        <p:nvSpPr>
          <p:cNvPr id="105" name="Google Shape;105;p21"/>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pic>
        <p:nvPicPr>
          <p:cNvPr id="106" name="Google Shape;106;p21"/>
          <p:cNvPicPr preferRelativeResize="0"/>
          <p:nvPr/>
        </p:nvPicPr>
        <p:blipFill rotWithShape="1">
          <a:blip r:embed="rId3">
            <a:alphaModFix/>
          </a:blip>
          <a:srcRect b="0" l="0" r="0" t="0"/>
          <a:stretch/>
        </p:blipFill>
        <p:spPr>
          <a:xfrm>
            <a:off x="929299" y="1704244"/>
            <a:ext cx="1734818" cy="838448"/>
          </a:xfrm>
          <a:prstGeom prst="rect">
            <a:avLst/>
          </a:prstGeom>
          <a:noFill/>
          <a:ln>
            <a:noFill/>
          </a:ln>
        </p:spPr>
      </p:pic>
      <p:pic>
        <p:nvPicPr>
          <p:cNvPr id="107" name="Google Shape;107;p21"/>
          <p:cNvPicPr preferRelativeResize="0"/>
          <p:nvPr/>
        </p:nvPicPr>
        <p:blipFill rotWithShape="1">
          <a:blip r:embed="rId4">
            <a:alphaModFix/>
          </a:blip>
          <a:srcRect b="0" l="0" r="0" t="0"/>
          <a:stretch/>
        </p:blipFill>
        <p:spPr>
          <a:xfrm>
            <a:off x="3394841" y="1704244"/>
            <a:ext cx="1649562" cy="721865"/>
          </a:xfrm>
          <a:prstGeom prst="rect">
            <a:avLst/>
          </a:prstGeom>
          <a:noFill/>
          <a:ln>
            <a:noFill/>
          </a:ln>
        </p:spPr>
      </p:pic>
      <p:pic>
        <p:nvPicPr>
          <p:cNvPr id="108" name="Google Shape;108;p21"/>
          <p:cNvPicPr preferRelativeResize="0"/>
          <p:nvPr/>
        </p:nvPicPr>
        <p:blipFill rotWithShape="1">
          <a:blip r:embed="rId5">
            <a:alphaModFix/>
          </a:blip>
          <a:srcRect b="0" l="0" r="0" t="0"/>
          <a:stretch/>
        </p:blipFill>
        <p:spPr>
          <a:xfrm>
            <a:off x="5899162" y="1758062"/>
            <a:ext cx="1607720" cy="668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400"/>
              <a:buFont typeface="Verdana"/>
              <a:buNone/>
            </a:pPr>
            <a:r>
              <a:t/>
            </a:r>
            <a:endParaRPr/>
          </a:p>
        </p:txBody>
      </p:sp>
      <p:sp>
        <p:nvSpPr>
          <p:cNvPr id="114" name="Google Shape;114;p22"/>
          <p:cNvSpPr txBox="1"/>
          <p:nvPr>
            <p:ph idx="1" type="subTitle"/>
          </p:nvPr>
        </p:nvSpPr>
        <p:spPr>
          <a:xfrm>
            <a:off x="735806" y="936967"/>
            <a:ext cx="7265400" cy="3791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7F7F7F"/>
              </a:buClr>
              <a:buSzPts val="1800"/>
              <a:buFont typeface="Arial"/>
              <a:buNone/>
            </a:pPr>
            <a:r>
              <a:rPr lang="nl"/>
              <a:t>Meerjarenplan en klimaatprogramma:</a:t>
            </a:r>
            <a:endParaRPr/>
          </a:p>
          <a:p>
            <a:pPr indent="0" lvl="0" marL="0" rtl="0" algn="l">
              <a:lnSpc>
                <a:spcPct val="90000"/>
              </a:lnSpc>
              <a:spcBef>
                <a:spcPts val="800"/>
              </a:spcBef>
              <a:spcAft>
                <a:spcPts val="0"/>
              </a:spcAft>
              <a:buClr>
                <a:srgbClr val="7F7F7F"/>
              </a:buClr>
              <a:buSzPts val="1800"/>
              <a:buFont typeface="Arial"/>
              <a:buNone/>
            </a:pPr>
            <a:r>
              <a:t/>
            </a:r>
            <a:endParaRPr/>
          </a:p>
          <a:p>
            <a:pPr indent="0" lvl="0" marL="0" rtl="0" algn="l">
              <a:lnSpc>
                <a:spcPct val="90000"/>
              </a:lnSpc>
              <a:spcBef>
                <a:spcPts val="800"/>
              </a:spcBef>
              <a:spcAft>
                <a:spcPts val="0"/>
              </a:spcAft>
              <a:buClr>
                <a:srgbClr val="7F7F7F"/>
              </a:buClr>
              <a:buSzPts val="1800"/>
              <a:buFont typeface="Arial"/>
              <a:buNone/>
            </a:pPr>
            <a:r>
              <a:rPr lang="nl"/>
              <a:t>Duurzame voeding, korte keten en voedselverspilling in vooruitplan:</a:t>
            </a:r>
            <a:endParaRPr/>
          </a:p>
          <a:p>
            <a:pPr indent="-254000" lvl="0" marL="254000" rtl="0" algn="l">
              <a:lnSpc>
                <a:spcPct val="90000"/>
              </a:lnSpc>
              <a:spcBef>
                <a:spcPts val="800"/>
              </a:spcBef>
              <a:spcAft>
                <a:spcPts val="0"/>
              </a:spcAft>
              <a:buClr>
                <a:srgbClr val="7F7F7F"/>
              </a:buClr>
              <a:buSzPts val="1800"/>
              <a:buFont typeface="Calibri"/>
              <a:buChar char="-"/>
            </a:pPr>
            <a:r>
              <a:rPr lang="nl"/>
              <a:t>Gezond en vooruit in de Zachte stad</a:t>
            </a:r>
            <a:endParaRPr/>
          </a:p>
          <a:p>
            <a:pPr indent="-254000" lvl="0" marL="254000" rtl="0" algn="l">
              <a:lnSpc>
                <a:spcPct val="90000"/>
              </a:lnSpc>
              <a:spcBef>
                <a:spcPts val="800"/>
              </a:spcBef>
              <a:spcAft>
                <a:spcPts val="0"/>
              </a:spcAft>
              <a:buClr>
                <a:srgbClr val="7F7F7F"/>
              </a:buClr>
              <a:buSzPts val="1800"/>
              <a:buFont typeface="Calibri"/>
              <a:buChar char="-"/>
            </a:pPr>
            <a:r>
              <a:rPr lang="nl"/>
              <a:t>Vooruit met den stad op Mensenaat</a:t>
            </a:r>
            <a:endParaRPr/>
          </a:p>
          <a:p>
            <a:pPr indent="-254000" lvl="0" marL="254000" rtl="0" algn="l">
              <a:lnSpc>
                <a:spcPct val="90000"/>
              </a:lnSpc>
              <a:spcBef>
                <a:spcPts val="800"/>
              </a:spcBef>
              <a:spcAft>
                <a:spcPts val="0"/>
              </a:spcAft>
              <a:buClr>
                <a:srgbClr val="7F7F7F"/>
              </a:buClr>
              <a:buSzPts val="1800"/>
              <a:buFont typeface="Calibri"/>
              <a:buChar char="-"/>
            </a:pPr>
            <a:r>
              <a:rPr lang="nl"/>
              <a:t>Ondernemend en Slim vooruit</a:t>
            </a:r>
            <a:endParaRPr/>
          </a:p>
          <a:p>
            <a:pPr indent="0" lvl="0" marL="0" rtl="0" algn="l">
              <a:lnSpc>
                <a:spcPct val="90000"/>
              </a:lnSpc>
              <a:spcBef>
                <a:spcPts val="800"/>
              </a:spcBef>
              <a:spcAft>
                <a:spcPts val="0"/>
              </a:spcAft>
              <a:buClr>
                <a:srgbClr val="7F7F7F"/>
              </a:buClr>
              <a:buSzPts val="1800"/>
              <a:buFont typeface="Arial"/>
              <a:buNone/>
            </a:pPr>
            <a:r>
              <a:t/>
            </a:r>
            <a:endParaRPr/>
          </a:p>
          <a:p>
            <a:pPr indent="0" lvl="0" marL="0" rtl="0" algn="l">
              <a:lnSpc>
                <a:spcPct val="90000"/>
              </a:lnSpc>
              <a:spcBef>
                <a:spcPts val="800"/>
              </a:spcBef>
              <a:spcAft>
                <a:spcPts val="0"/>
              </a:spcAft>
              <a:buClr>
                <a:srgbClr val="7F7F7F"/>
              </a:buClr>
              <a:buSzPts val="1800"/>
              <a:buFont typeface="Arial"/>
              <a:buNone/>
            </a:pPr>
            <a:r>
              <a:rPr lang="nl"/>
              <a:t>Klimaatprogramma:</a:t>
            </a:r>
            <a:endParaRPr/>
          </a:p>
          <a:p>
            <a:pPr indent="0" lvl="0" marL="0" rtl="0" algn="l">
              <a:lnSpc>
                <a:spcPct val="90000"/>
              </a:lnSpc>
              <a:spcBef>
                <a:spcPts val="800"/>
              </a:spcBef>
              <a:spcAft>
                <a:spcPts val="0"/>
              </a:spcAft>
              <a:buClr>
                <a:srgbClr val="7F7F7F"/>
              </a:buClr>
              <a:buSzPts val="1800"/>
              <a:buFont typeface="Arial"/>
              <a:buNone/>
            </a:pPr>
            <a:r>
              <a:t/>
            </a:r>
            <a:endParaRPr/>
          </a:p>
          <a:p>
            <a:pPr indent="0" lvl="0" marL="0" rtl="0" algn="l">
              <a:lnSpc>
                <a:spcPct val="90000"/>
              </a:lnSpc>
              <a:spcBef>
                <a:spcPts val="800"/>
              </a:spcBef>
              <a:spcAft>
                <a:spcPts val="1200"/>
              </a:spcAft>
              <a:buClr>
                <a:srgbClr val="7F7F7F"/>
              </a:buClr>
              <a:buSzPts val="1800"/>
              <a:buFont typeface="Arial"/>
              <a:buNone/>
            </a:pPr>
            <a:r>
              <a:t/>
            </a:r>
            <a:endParaRPr/>
          </a:p>
        </p:txBody>
      </p:sp>
      <p:sp>
        <p:nvSpPr>
          <p:cNvPr id="115" name="Google Shape;115;p22"/>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pic>
        <p:nvPicPr>
          <p:cNvPr id="116" name="Google Shape;116;p22"/>
          <p:cNvPicPr preferRelativeResize="0"/>
          <p:nvPr/>
        </p:nvPicPr>
        <p:blipFill rotWithShape="1">
          <a:blip r:embed="rId3">
            <a:alphaModFix/>
          </a:blip>
          <a:srcRect b="0" l="0" r="0" t="0"/>
          <a:stretch/>
        </p:blipFill>
        <p:spPr>
          <a:xfrm>
            <a:off x="3293806" y="3170525"/>
            <a:ext cx="4277033" cy="1831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2400"/>
              <a:buFont typeface="Verdana"/>
              <a:buNone/>
            </a:pPr>
            <a:r>
              <a:rPr lang="nl"/>
              <a:t>Duurzame voeding </a:t>
            </a:r>
            <a:endParaRPr/>
          </a:p>
        </p:txBody>
      </p:sp>
      <p:sp>
        <p:nvSpPr>
          <p:cNvPr id="122" name="Google Shape;122;p23"/>
          <p:cNvSpPr txBox="1"/>
          <p:nvPr>
            <p:ph idx="1" type="subTitle"/>
          </p:nvPr>
        </p:nvSpPr>
        <p:spPr>
          <a:xfrm>
            <a:off x="651585" y="1203481"/>
            <a:ext cx="7265400" cy="3524700"/>
          </a:xfrm>
          <a:prstGeom prst="rect">
            <a:avLst/>
          </a:prstGeom>
          <a:noFill/>
          <a:ln>
            <a:noFill/>
          </a:ln>
        </p:spPr>
        <p:txBody>
          <a:bodyPr anchorCtr="0" anchor="t" bIns="34275" lIns="68575" spcFirstLastPara="1" rIns="68575" wrap="square" tIns="34275">
            <a:normAutofit/>
          </a:bodyPr>
          <a:lstStyle/>
          <a:p>
            <a:pPr indent="-254000" lvl="0" marL="254000" rtl="0" algn="l">
              <a:lnSpc>
                <a:spcPct val="90000"/>
              </a:lnSpc>
              <a:spcBef>
                <a:spcPts val="0"/>
              </a:spcBef>
              <a:spcAft>
                <a:spcPts val="0"/>
              </a:spcAft>
              <a:buClr>
                <a:srgbClr val="C55A11"/>
              </a:buClr>
              <a:buSzPts val="1800"/>
              <a:buFont typeface="Arial"/>
              <a:buChar char="•"/>
            </a:pPr>
            <a:r>
              <a:rPr b="1" lang="nl">
                <a:solidFill>
                  <a:srgbClr val="C55A11"/>
                </a:solidFill>
              </a:rPr>
              <a:t>Duurzame Voeding: </a:t>
            </a:r>
            <a:endParaRPr/>
          </a:p>
          <a:p>
            <a:pPr indent="-247650" lvl="1" marL="596900" rtl="0" algn="l">
              <a:lnSpc>
                <a:spcPct val="90000"/>
              </a:lnSpc>
              <a:spcBef>
                <a:spcPts val="400"/>
              </a:spcBef>
              <a:spcAft>
                <a:spcPts val="0"/>
              </a:spcAft>
              <a:buClr>
                <a:srgbClr val="7F7F7F"/>
              </a:buClr>
              <a:buSzPts val="1500"/>
              <a:buFont typeface="Arial"/>
              <a:buChar char="•"/>
            </a:pPr>
            <a:r>
              <a:rPr lang="nl"/>
              <a:t>D.m.v boslandbouw ( Agro Forestry ) willen we de boeren overtuigen van nieuwe duurzame methodieken.</a:t>
            </a:r>
            <a:endParaRPr/>
          </a:p>
          <a:p>
            <a:pPr indent="0" lvl="1" marL="342900" rtl="0" algn="l">
              <a:lnSpc>
                <a:spcPct val="90000"/>
              </a:lnSpc>
              <a:spcBef>
                <a:spcPts val="400"/>
              </a:spcBef>
              <a:spcAft>
                <a:spcPts val="0"/>
              </a:spcAft>
              <a:buClr>
                <a:srgbClr val="7F7F7F"/>
              </a:buClr>
              <a:buSzPts val="1500"/>
              <a:buNone/>
            </a:pPr>
            <a:r>
              <a:t/>
            </a:r>
            <a:endParaRPr/>
          </a:p>
          <a:p>
            <a:pPr indent="-254000" lvl="2" marL="939800" rtl="0" algn="l">
              <a:lnSpc>
                <a:spcPct val="90000"/>
              </a:lnSpc>
              <a:spcBef>
                <a:spcPts val="400"/>
              </a:spcBef>
              <a:spcAft>
                <a:spcPts val="0"/>
              </a:spcAft>
              <a:buClr>
                <a:srgbClr val="7F7F7F"/>
              </a:buClr>
              <a:buSzPts val="1400"/>
              <a:buFont typeface="Arial"/>
              <a:buChar char="•"/>
            </a:pPr>
            <a:r>
              <a:rPr lang="nl"/>
              <a:t>Verbeteren van bodem- en waterkwaliteit </a:t>
            </a:r>
            <a:endParaRPr/>
          </a:p>
          <a:p>
            <a:pPr indent="-254000" lvl="2" marL="939800" rtl="0" algn="l">
              <a:lnSpc>
                <a:spcPct val="90000"/>
              </a:lnSpc>
              <a:spcBef>
                <a:spcPts val="400"/>
              </a:spcBef>
              <a:spcAft>
                <a:spcPts val="0"/>
              </a:spcAft>
              <a:buClr>
                <a:srgbClr val="7F7F7F"/>
              </a:buClr>
              <a:buSzPts val="1400"/>
              <a:buFont typeface="Arial"/>
              <a:buChar char="•"/>
            </a:pPr>
            <a:r>
              <a:rPr lang="nl"/>
              <a:t>Meer seizoensgebonden te kunnen werken</a:t>
            </a:r>
            <a:endParaRPr/>
          </a:p>
          <a:p>
            <a:pPr indent="-254000" lvl="2" marL="939800" rtl="0" algn="l">
              <a:lnSpc>
                <a:spcPct val="90000"/>
              </a:lnSpc>
              <a:spcBef>
                <a:spcPts val="400"/>
              </a:spcBef>
              <a:spcAft>
                <a:spcPts val="0"/>
              </a:spcAft>
              <a:buClr>
                <a:srgbClr val="7F7F7F"/>
              </a:buClr>
              <a:buSzPts val="1400"/>
              <a:buFont typeface="Arial"/>
              <a:buChar char="•"/>
            </a:pPr>
            <a:r>
              <a:rPr lang="nl"/>
              <a:t>Verhogen van de biodiversiteit (inclusief nuttigen als bestuivers en plaagbestrijdende insecten) </a:t>
            </a:r>
            <a:endParaRPr/>
          </a:p>
          <a:p>
            <a:pPr indent="-254000" lvl="2" marL="939800" rtl="0" algn="l">
              <a:lnSpc>
                <a:spcPct val="90000"/>
              </a:lnSpc>
              <a:spcBef>
                <a:spcPts val="400"/>
              </a:spcBef>
              <a:spcAft>
                <a:spcPts val="0"/>
              </a:spcAft>
              <a:buClr>
                <a:srgbClr val="7F7F7F"/>
              </a:buClr>
              <a:buSzPts val="1400"/>
              <a:buFont typeface="Arial"/>
              <a:buChar char="•"/>
            </a:pPr>
            <a:r>
              <a:rPr lang="nl"/>
              <a:t>Educatieve functie / sensibilisatie </a:t>
            </a:r>
            <a:endParaRPr/>
          </a:p>
          <a:p>
            <a:pPr indent="-254000" lvl="2" marL="939800" rtl="0" algn="l">
              <a:lnSpc>
                <a:spcPct val="90000"/>
              </a:lnSpc>
              <a:spcBef>
                <a:spcPts val="400"/>
              </a:spcBef>
              <a:spcAft>
                <a:spcPts val="0"/>
              </a:spcAft>
              <a:buClr>
                <a:srgbClr val="7F7F7F"/>
              </a:buClr>
              <a:buSzPts val="1400"/>
              <a:buFont typeface="Arial"/>
              <a:buChar char="•"/>
            </a:pPr>
            <a:r>
              <a:rPr lang="nl"/>
              <a:t>Tegengaan erosie op hellende percelen door aanplant van bomen</a:t>
            </a:r>
            <a:endParaRPr/>
          </a:p>
          <a:p>
            <a:pPr indent="-254000" lvl="2" marL="939800" rtl="0" algn="l">
              <a:lnSpc>
                <a:spcPct val="90000"/>
              </a:lnSpc>
              <a:spcBef>
                <a:spcPts val="400"/>
              </a:spcBef>
              <a:spcAft>
                <a:spcPts val="0"/>
              </a:spcAft>
              <a:buClr>
                <a:srgbClr val="7F7F7F"/>
              </a:buClr>
              <a:buSzPts val="1400"/>
              <a:buFont typeface="Arial"/>
              <a:buChar char="•"/>
            </a:pPr>
            <a:r>
              <a:rPr lang="nl"/>
              <a:t>Combinatie van landbouwgewassen / Houtige gewassen / Dieren</a:t>
            </a:r>
            <a:endParaRPr/>
          </a:p>
          <a:p>
            <a:pPr indent="-254000" lvl="2" marL="939800" rtl="0" algn="l">
              <a:lnSpc>
                <a:spcPct val="90000"/>
              </a:lnSpc>
              <a:spcBef>
                <a:spcPts val="400"/>
              </a:spcBef>
              <a:spcAft>
                <a:spcPts val="0"/>
              </a:spcAft>
              <a:buClr>
                <a:srgbClr val="7F7F7F"/>
              </a:buClr>
              <a:buSzPts val="1400"/>
              <a:buFont typeface="Arial"/>
              <a:buChar char="•"/>
            </a:pPr>
            <a:r>
              <a:rPr lang="nl"/>
              <a:t>Corridor-functie van bomen voor dieren</a:t>
            </a:r>
            <a:endParaRPr/>
          </a:p>
          <a:p>
            <a:pPr indent="-254000" lvl="2" marL="939800" rtl="0" algn="l">
              <a:lnSpc>
                <a:spcPct val="90000"/>
              </a:lnSpc>
              <a:spcBef>
                <a:spcPts val="400"/>
              </a:spcBef>
              <a:spcAft>
                <a:spcPts val="0"/>
              </a:spcAft>
              <a:buClr>
                <a:srgbClr val="7F7F7F"/>
              </a:buClr>
              <a:buSzPts val="1400"/>
              <a:buFont typeface="Arial"/>
              <a:buChar char="•"/>
            </a:pPr>
            <a:r>
              <a:rPr lang="nl"/>
              <a:t>Zeer vlotte samenwerking met kenniscentrum Inagro </a:t>
            </a:r>
            <a:endParaRPr/>
          </a:p>
          <a:p>
            <a:pPr indent="0" lvl="1" marL="342900" rtl="0" algn="l">
              <a:lnSpc>
                <a:spcPct val="90000"/>
              </a:lnSpc>
              <a:spcBef>
                <a:spcPts val="400"/>
              </a:spcBef>
              <a:spcAft>
                <a:spcPts val="1200"/>
              </a:spcAft>
              <a:buClr>
                <a:srgbClr val="7F7F7F"/>
              </a:buClr>
              <a:buSzPts val="1500"/>
              <a:buNone/>
            </a:pPr>
            <a:r>
              <a:t/>
            </a:r>
            <a:endParaRPr/>
          </a:p>
        </p:txBody>
      </p:sp>
      <p:sp>
        <p:nvSpPr>
          <p:cNvPr id="123" name="Google Shape;123;p23"/>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4"/>
          <p:cNvPicPr preferRelativeResize="0"/>
          <p:nvPr>
            <p:ph idx="2" type="pic"/>
          </p:nvPr>
        </p:nvPicPr>
        <p:blipFill rotWithShape="1">
          <a:blip r:embed="rId3">
            <a:alphaModFix/>
          </a:blip>
          <a:srcRect b="0" l="4701" r="4710" t="0"/>
          <a:stretch/>
        </p:blipFill>
        <p:spPr>
          <a:xfrm>
            <a:off x="0" y="0"/>
            <a:ext cx="9144000" cy="504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ctrTitle"/>
          </p:nvPr>
        </p:nvSpPr>
        <p:spPr>
          <a:xfrm>
            <a:off x="1337168" y="0"/>
            <a:ext cx="7265400" cy="798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2400"/>
              <a:buFont typeface="Verdana"/>
              <a:buNone/>
            </a:pPr>
            <a:r>
              <a:rPr lang="nl"/>
              <a:t>Lokale Voeding </a:t>
            </a:r>
            <a:endParaRPr/>
          </a:p>
        </p:txBody>
      </p:sp>
      <p:sp>
        <p:nvSpPr>
          <p:cNvPr id="134" name="Google Shape;134;p25"/>
          <p:cNvSpPr txBox="1"/>
          <p:nvPr>
            <p:ph idx="1" type="subTitle"/>
          </p:nvPr>
        </p:nvSpPr>
        <p:spPr>
          <a:xfrm>
            <a:off x="735806" y="936967"/>
            <a:ext cx="7265400" cy="35247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Clr>
                <a:srgbClr val="7F7F7F"/>
              </a:buClr>
              <a:buSzPts val="1800"/>
              <a:buFont typeface="Arial"/>
              <a:buNone/>
            </a:pPr>
            <a:r>
              <a:t/>
            </a:r>
            <a:endParaRPr/>
          </a:p>
          <a:p>
            <a:pPr indent="-254000" lvl="0" marL="254000" rtl="0" algn="l">
              <a:lnSpc>
                <a:spcPct val="90000"/>
              </a:lnSpc>
              <a:spcBef>
                <a:spcPts val="800"/>
              </a:spcBef>
              <a:spcAft>
                <a:spcPts val="0"/>
              </a:spcAft>
              <a:buClr>
                <a:srgbClr val="C55A11"/>
              </a:buClr>
              <a:buSzPts val="1800"/>
              <a:buFont typeface="Arial"/>
              <a:buChar char="•"/>
            </a:pPr>
            <a:r>
              <a:rPr b="1" lang="nl">
                <a:solidFill>
                  <a:srgbClr val="C55A11"/>
                </a:solidFill>
              </a:rPr>
              <a:t>Lokale Voeding </a:t>
            </a:r>
            <a:endParaRPr/>
          </a:p>
          <a:p>
            <a:pPr indent="-152400" lvl="1" marL="596900" rtl="0" algn="l">
              <a:lnSpc>
                <a:spcPct val="90000"/>
              </a:lnSpc>
              <a:spcBef>
                <a:spcPts val="400"/>
              </a:spcBef>
              <a:spcAft>
                <a:spcPts val="0"/>
              </a:spcAft>
              <a:buClr>
                <a:srgbClr val="7F7F7F"/>
              </a:buClr>
              <a:buSzPts val="1500"/>
              <a:buFont typeface="Arial"/>
              <a:buNone/>
            </a:pPr>
            <a:r>
              <a:t/>
            </a:r>
            <a:endParaRPr b="1">
              <a:solidFill>
                <a:schemeClr val="dk1"/>
              </a:solidFill>
            </a:endParaRPr>
          </a:p>
          <a:p>
            <a:pPr indent="-247650" lvl="1" marL="596900" rtl="0" algn="l">
              <a:lnSpc>
                <a:spcPct val="90000"/>
              </a:lnSpc>
              <a:spcBef>
                <a:spcPts val="400"/>
              </a:spcBef>
              <a:spcAft>
                <a:spcPts val="0"/>
              </a:spcAft>
              <a:buClr>
                <a:srgbClr val="7F7F7F"/>
              </a:buClr>
              <a:buSzPts val="1500"/>
              <a:buFont typeface="Arial"/>
              <a:buChar char="•"/>
            </a:pPr>
            <a:r>
              <a:rPr lang="nl"/>
              <a:t>Met de Stad Roeselare willen we vooral werken aan een lokaal voedingsbeleid. Dit d.m.v. </a:t>
            </a:r>
            <a:endParaRPr/>
          </a:p>
          <a:p>
            <a:pPr indent="-152400" lvl="1" marL="596900" rtl="0" algn="l">
              <a:lnSpc>
                <a:spcPct val="90000"/>
              </a:lnSpc>
              <a:spcBef>
                <a:spcPts val="400"/>
              </a:spcBef>
              <a:spcAft>
                <a:spcPts val="0"/>
              </a:spcAft>
              <a:buClr>
                <a:srgbClr val="7F7F7F"/>
              </a:buClr>
              <a:buSzPts val="1500"/>
              <a:buFont typeface="Arial"/>
              <a:buNone/>
            </a:pPr>
            <a:r>
              <a:t/>
            </a:r>
            <a:endParaRPr/>
          </a:p>
          <a:p>
            <a:pPr indent="-254000" lvl="2" marL="939800" rtl="0" algn="l">
              <a:lnSpc>
                <a:spcPct val="90000"/>
              </a:lnSpc>
              <a:spcBef>
                <a:spcPts val="400"/>
              </a:spcBef>
              <a:spcAft>
                <a:spcPts val="0"/>
              </a:spcAft>
              <a:buClr>
                <a:srgbClr val="7F7F7F"/>
              </a:buClr>
              <a:buSzPts val="1400"/>
              <a:buFont typeface="Arial"/>
              <a:buChar char="•"/>
            </a:pPr>
            <a:r>
              <a:rPr lang="nl"/>
              <a:t>Het organiseren van 2 pluktuinen in de Stad </a:t>
            </a:r>
            <a:endParaRPr/>
          </a:p>
          <a:p>
            <a:pPr indent="-254000" lvl="2" marL="939800" rtl="0" algn="l">
              <a:lnSpc>
                <a:spcPct val="90000"/>
              </a:lnSpc>
              <a:spcBef>
                <a:spcPts val="400"/>
              </a:spcBef>
              <a:spcAft>
                <a:spcPts val="0"/>
              </a:spcAft>
              <a:buClr>
                <a:srgbClr val="7F7F7F"/>
              </a:buClr>
              <a:buSzPts val="1400"/>
              <a:buFont typeface="Arial"/>
              <a:buChar char="•"/>
            </a:pPr>
            <a:r>
              <a:rPr lang="nl"/>
              <a:t>Een sociaal bio landbouwbedrijf Lochting </a:t>
            </a:r>
            <a:endParaRPr/>
          </a:p>
          <a:p>
            <a:pPr indent="-254000" lvl="2" marL="939800" rtl="0" algn="l">
              <a:lnSpc>
                <a:spcPct val="90000"/>
              </a:lnSpc>
              <a:spcBef>
                <a:spcPts val="400"/>
              </a:spcBef>
              <a:spcAft>
                <a:spcPts val="0"/>
              </a:spcAft>
              <a:buClr>
                <a:srgbClr val="7F7F7F"/>
              </a:buClr>
              <a:buSzPts val="1400"/>
              <a:buFont typeface="Arial"/>
              <a:buChar char="•"/>
            </a:pPr>
            <a:r>
              <a:rPr lang="nl"/>
              <a:t>De Lokaalmarkt </a:t>
            </a:r>
            <a:endParaRPr/>
          </a:p>
          <a:p>
            <a:pPr indent="-254000" lvl="2" marL="939800" rtl="0" algn="l">
              <a:lnSpc>
                <a:spcPct val="90000"/>
              </a:lnSpc>
              <a:spcBef>
                <a:spcPts val="400"/>
              </a:spcBef>
              <a:spcAft>
                <a:spcPts val="0"/>
              </a:spcAft>
              <a:buClr>
                <a:srgbClr val="7F7F7F"/>
              </a:buClr>
              <a:buSzPts val="1400"/>
              <a:buFont typeface="Arial"/>
              <a:buChar char="•"/>
            </a:pPr>
            <a:r>
              <a:rPr lang="nl"/>
              <a:t>Verschillende acties vanuit de Stad </a:t>
            </a:r>
            <a:endParaRPr/>
          </a:p>
          <a:p>
            <a:pPr indent="-254000" lvl="3" marL="1282700" rtl="0" algn="l">
              <a:lnSpc>
                <a:spcPct val="90000"/>
              </a:lnSpc>
              <a:spcBef>
                <a:spcPts val="400"/>
              </a:spcBef>
              <a:spcAft>
                <a:spcPts val="0"/>
              </a:spcAft>
              <a:buClr>
                <a:srgbClr val="7F7F7F"/>
              </a:buClr>
              <a:buSzPts val="1200"/>
              <a:buFont typeface="Arial"/>
              <a:buChar char="•"/>
            </a:pPr>
            <a:r>
              <a:rPr lang="nl"/>
              <a:t>Koop Lokaal</a:t>
            </a:r>
            <a:endParaRPr/>
          </a:p>
          <a:p>
            <a:pPr indent="-254000" lvl="2" marL="939800" rtl="0" algn="l">
              <a:lnSpc>
                <a:spcPct val="90000"/>
              </a:lnSpc>
              <a:spcBef>
                <a:spcPts val="400"/>
              </a:spcBef>
              <a:spcAft>
                <a:spcPts val="0"/>
              </a:spcAft>
              <a:buClr>
                <a:srgbClr val="7F7F7F"/>
              </a:buClr>
              <a:buSzPts val="1400"/>
              <a:buFont typeface="Arial"/>
              <a:buChar char="•"/>
            </a:pPr>
            <a:r>
              <a:rPr lang="nl"/>
              <a:t>Samen Tuinieren in het kader van Stadslandbouw </a:t>
            </a:r>
            <a:endParaRPr/>
          </a:p>
          <a:p>
            <a:pPr indent="-254000" lvl="2" marL="939800" rtl="0" algn="l">
              <a:lnSpc>
                <a:spcPct val="90000"/>
              </a:lnSpc>
              <a:spcBef>
                <a:spcPts val="400"/>
              </a:spcBef>
              <a:spcAft>
                <a:spcPts val="0"/>
              </a:spcAft>
              <a:buClr>
                <a:srgbClr val="7F7F7F"/>
              </a:buClr>
              <a:buSzPts val="1400"/>
              <a:buFont typeface="Arial"/>
              <a:buChar char="•"/>
            </a:pPr>
            <a:r>
              <a:rPr lang="nl"/>
              <a:t>Dakenplan in opbouw</a:t>
            </a:r>
            <a:endParaRPr/>
          </a:p>
          <a:p>
            <a:pPr indent="-165100" lvl="2" marL="939800" rtl="0" algn="l">
              <a:lnSpc>
                <a:spcPct val="90000"/>
              </a:lnSpc>
              <a:spcBef>
                <a:spcPts val="400"/>
              </a:spcBef>
              <a:spcAft>
                <a:spcPts val="0"/>
              </a:spcAft>
              <a:buClr>
                <a:srgbClr val="7F7F7F"/>
              </a:buClr>
              <a:buSzPts val="1400"/>
              <a:buFont typeface="Arial"/>
              <a:buNone/>
            </a:pPr>
            <a:r>
              <a:t/>
            </a:r>
            <a:endParaRPr/>
          </a:p>
          <a:p>
            <a:pPr indent="-152400" lvl="1" marL="596900" rtl="0" algn="l">
              <a:lnSpc>
                <a:spcPct val="90000"/>
              </a:lnSpc>
              <a:spcBef>
                <a:spcPts val="400"/>
              </a:spcBef>
              <a:spcAft>
                <a:spcPts val="0"/>
              </a:spcAft>
              <a:buClr>
                <a:srgbClr val="7F7F7F"/>
              </a:buClr>
              <a:buSzPts val="1500"/>
              <a:buFont typeface="Arial"/>
              <a:buNone/>
            </a:pPr>
            <a:r>
              <a:t/>
            </a:r>
            <a:endParaRPr/>
          </a:p>
          <a:p>
            <a:pPr indent="0" lvl="2" marL="685800" rtl="0" algn="l">
              <a:lnSpc>
                <a:spcPct val="90000"/>
              </a:lnSpc>
              <a:spcBef>
                <a:spcPts val="400"/>
              </a:spcBef>
              <a:spcAft>
                <a:spcPts val="1200"/>
              </a:spcAft>
              <a:buClr>
                <a:srgbClr val="7F7F7F"/>
              </a:buClr>
              <a:buSzPts val="1400"/>
              <a:buNone/>
            </a:pPr>
            <a:r>
              <a:t/>
            </a:r>
            <a:endParaRPr/>
          </a:p>
        </p:txBody>
      </p:sp>
      <p:sp>
        <p:nvSpPr>
          <p:cNvPr id="135" name="Google Shape;135;p25"/>
          <p:cNvSpPr txBox="1"/>
          <p:nvPr>
            <p:ph idx="12" type="sldNum"/>
          </p:nvPr>
        </p:nvSpPr>
        <p:spPr>
          <a:xfrm>
            <a:off x="97879" y="4728155"/>
            <a:ext cx="694800" cy="273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