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89" r:id="rId3"/>
    <p:sldId id="290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1F593-25BB-4006-9D27-F7D44411137E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436F-131E-4FF1-BCFD-B462DB1ED9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02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b5d4785ee_12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ab5d4785ee_1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ab5d4785ee_1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8" name="Google Shape;898;gab5d4785ee_1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De realiteit in Antwerpen…</a:t>
            </a:r>
            <a:br>
              <a:rPr lang="nl-BE"/>
            </a:br>
            <a:br>
              <a:rPr lang="nl-BE"/>
            </a:br>
            <a:r>
              <a:rPr lang="nl-BE"/>
              <a:t>- Zelden nog refters, geen HACCP-conforme keukeninfrastructuur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Overbevraagde schoolteams – geen personeel voor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Kinderen eten thuis omwille van bijdrage middagopvang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Lege brooddozen, ongezonde brooddozen, grote aantallen kinderen zonder ontbijt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Financiële kost gezonde voeding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Voedselgeletterdheid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- Is voeding aanbieden een kerntaak van onderwijs?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Enz enz enz….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gab5d4785ee_1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b5d4785ee_1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gab5d4785ee_1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ab5d4785ee_1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gab5d4785ee_1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ab5d4785ee_12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ab5d4785ee_1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6" name="Google Shape;916;gab5d4785ee_1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200"/>
              <a:t>Leerlingenaantallen basisscholen = 65 000</a:t>
            </a:r>
            <a:br>
              <a:rPr lang="nl-BE" sz="1200"/>
            </a:br>
            <a:r>
              <a:rPr lang="nl-BE" sz="1200"/>
              <a:t>Geschat aantal volle schooldagen = 140 per jaar</a:t>
            </a:r>
            <a:br>
              <a:rPr lang="nl-BE" sz="1200"/>
            </a:br>
            <a:r>
              <a:rPr lang="nl-BE" sz="1200"/>
              <a:t>65 000 x 140 = 9 100 000</a:t>
            </a:r>
            <a:br>
              <a:rPr lang="nl-BE" sz="1200"/>
            </a:br>
            <a:r>
              <a:rPr lang="nl-BE" sz="1200"/>
              <a:t>Stel 1 euro per leerling/volle dag = budget 9,1milj</a:t>
            </a:r>
            <a:endParaRPr/>
          </a:p>
        </p:txBody>
      </p:sp>
      <p:sp>
        <p:nvSpPr>
          <p:cNvPr id="917" name="Google Shape;917;gab5d4785ee_12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ab5d4785ee_1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ab5d4785ee_1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919CD-1D0B-4630-AC37-8A5ADD48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B065B2-1F1B-4B80-8039-E9D432B8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C8935-E2AC-4C8D-8574-C06DACE4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A2A7F1-1CC5-4DA2-927A-C07035EC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79AD3F-A1F4-409F-B0FD-4415B675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4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243CB-7483-4FBA-86A1-E91C1E58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AC9215-A4E6-4F9F-965A-C2FAADD1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4783D-9D30-4AB9-B935-0BB37263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D26E37-060E-4672-9DE6-864E0A8E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AD925-6815-4FFF-BAF4-0C0C3BB1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017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4474DA-3FE3-41F6-ACEF-A9ED8AC2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7CDE55-EBBD-4773-8192-F5FE5E788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3A53C9-940F-4687-A74D-A8AB7468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D0616D-0E64-4A67-8341-6C3B404A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67340-1326-4B90-B937-1B28EDEF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96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>
  <p:cSld name="1_Titel en 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 txBox="1">
            <a:spLocks noGrp="1"/>
          </p:cNvSpPr>
          <p:nvPr>
            <p:ph type="title"/>
          </p:nvPr>
        </p:nvSpPr>
        <p:spPr>
          <a:xfrm>
            <a:off x="2592000" y="1376507"/>
            <a:ext cx="579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95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8"/>
          <p:cNvSpPr txBox="1">
            <a:spLocks noGrp="1"/>
          </p:cNvSpPr>
          <p:nvPr>
            <p:ph type="body" idx="1"/>
          </p:nvPr>
        </p:nvSpPr>
        <p:spPr>
          <a:xfrm>
            <a:off x="2592000" y="2211381"/>
            <a:ext cx="5790000" cy="381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8"/>
          <p:cNvSpPr>
            <a:spLocks noGrp="1"/>
          </p:cNvSpPr>
          <p:nvPr>
            <p:ph type="pic" idx="2"/>
          </p:nvPr>
        </p:nvSpPr>
        <p:spPr>
          <a:xfrm>
            <a:off x="8525233" y="1376507"/>
            <a:ext cx="3373516" cy="4648472"/>
          </a:xfrm>
          <a:prstGeom prst="rect">
            <a:avLst/>
          </a:prstGeom>
          <a:solidFill>
            <a:srgbClr val="94BCA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75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321DA-DB3E-457F-9EF1-32AD13C6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CBC9F9-5E86-4F27-84B0-329D51C9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CFBFC-6D20-4AA7-90E0-ABDBEA5E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8F00A-9A73-40CF-95EF-7C16CF1D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23BD8-0899-4189-914A-00D716B5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319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82C9D-41CF-48FD-BEE0-24CC3CA7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BD25AA-259F-42F5-B4B7-410323ED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FC40A-8715-44A3-B2A8-DB911C35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4DF020-13B1-46E6-909A-43834BE3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DD636-58AD-419F-9CAD-C53E8F4F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4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DFA5A-6DA6-46B3-A48D-8FAD8D4C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A038A8-91FE-4270-AE21-17E00E5B5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20D18C-00C0-47B6-9ECF-421DBA378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783D06-DF9F-445F-BDB1-0E6BD0B8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365073-DAC1-4B73-9D6A-86BFEC09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F6A5CE-7D13-43DD-85C9-7833B241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64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4B024-5387-48D8-B138-C91FB363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4F2CC-A965-4294-8B8C-B812B538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48A215-596E-495C-882A-E355C5B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33374B-8C46-45DE-9933-DD77E9791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50FB85-E2AC-418E-9D40-A78257030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02C70D-4701-4B68-BD84-E7EC3E15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1A32AB-639F-4052-AF28-43C6C37F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22EDDE-CE2E-43DA-87C5-5A508DE4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33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1AB4B-0BA3-4A99-B09C-4C2AE974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AF5974-2378-4D60-8C6E-AA510AB7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DE6A1F-2A56-4BDF-A291-139EDD5D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C412AC-F493-487B-BC52-7EC096E9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5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451E35-0EF9-404B-852F-B811655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D27AE1-1170-4BE9-A1FF-FE59769A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3FF026-9495-4CE1-AA1F-0022779E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1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D05D9-84E6-4A82-B268-0517B2B4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377F3F-DADE-4C17-8140-B77D085A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937A0A-080C-4AE1-AB5B-D304FB7E6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82C0B6-0AA3-48C9-8BF3-784A0093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499F25-1C42-4F5A-B99F-739FDACD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A140A5-B1F2-4388-9918-2C2EEAD1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08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5848E-FFF2-46BA-BEAF-5994F7F2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343D5F-820A-4F97-8330-0A37E8318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2D5D93-E3FF-4503-B851-5AD84CE04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6ED25F-407A-4CD2-892F-A575F099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DA1F91-F9A6-4A55-A1DF-EE4C5FE7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9A44D9-0E3F-40A6-88C7-DD72BC88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2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7D8654-13C9-45F9-8D28-944E3138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BB2878-C939-419F-BD66-D17B182A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7F3257-457A-4A64-971E-6817EDECB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FF5F-FADF-4137-B4E2-466872D66526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FB99CD-05CB-45E2-90C8-2A521509C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DAF7EE-2B5D-4460-926F-EE71636FB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C94B-A341-4137-8823-B36BA423C2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0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yce.blonde@antwerpen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27"/>
          <p:cNvSpPr txBox="1">
            <a:spLocks noGrp="1"/>
          </p:cNvSpPr>
          <p:nvPr>
            <p:ph type="title"/>
          </p:nvPr>
        </p:nvSpPr>
        <p:spPr>
          <a:xfrm>
            <a:off x="4402667" y="4275247"/>
            <a:ext cx="7473245" cy="120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lang="nl-BE" sz="3200"/>
              <a:t>Lerend netwerk VVSG 17/11/2020</a:t>
            </a:r>
            <a:endParaRPr sz="3200"/>
          </a:p>
        </p:txBody>
      </p:sp>
      <p:pic>
        <p:nvPicPr>
          <p:cNvPr id="895" name="Google Shape;895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83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1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4456" y="156004"/>
            <a:ext cx="5297716" cy="56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29"/>
          <p:cNvSpPr txBox="1">
            <a:spLocks noGrp="1"/>
          </p:cNvSpPr>
          <p:nvPr>
            <p:ph type="title"/>
          </p:nvPr>
        </p:nvSpPr>
        <p:spPr>
          <a:xfrm>
            <a:off x="2025943" y="505649"/>
            <a:ext cx="8761800" cy="56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951"/>
              </a:buClr>
              <a:buSzPts val="2700"/>
              <a:buFont typeface="Tahoma"/>
              <a:buNone/>
            </a:pPr>
            <a:r>
              <a:rPr lang="nl-BE" sz="2700"/>
              <a:t>14 uitgangspunten – aandachtspunten </a:t>
            </a:r>
            <a:endParaRPr sz="2700"/>
          </a:p>
        </p:txBody>
      </p:sp>
      <p:sp>
        <p:nvSpPr>
          <p:cNvPr id="907" name="Google Shape;907;p129"/>
          <p:cNvSpPr txBox="1">
            <a:spLocks noGrp="1"/>
          </p:cNvSpPr>
          <p:nvPr>
            <p:ph type="body" idx="1"/>
          </p:nvPr>
        </p:nvSpPr>
        <p:spPr>
          <a:xfrm>
            <a:off x="2449688" y="983745"/>
            <a:ext cx="8338055" cy="517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nl-BE" sz="1900"/>
            </a:br>
            <a:br>
              <a:rPr lang="nl-BE" sz="1900"/>
            </a:br>
            <a:r>
              <a:rPr lang="nl-BE" sz="1900"/>
              <a:t>1) Geen of minimale extra </a:t>
            </a:r>
            <a:r>
              <a:rPr lang="nl-BE" sz="1900" b="1"/>
              <a:t>werklast </a:t>
            </a:r>
            <a:r>
              <a:rPr lang="nl-BE" sz="1900"/>
              <a:t>voor scholen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2) </a:t>
            </a:r>
            <a:r>
              <a:rPr lang="nl-BE" sz="1900" b="1"/>
              <a:t>gezond</a:t>
            </a:r>
            <a:r>
              <a:rPr lang="nl-BE" sz="1900"/>
              <a:t> (voedingsdriehoek als basis) – samenwerking Instituut Gezond Leven en Logo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3) </a:t>
            </a:r>
            <a:r>
              <a:rPr lang="nl-BE" sz="1900" b="1"/>
              <a:t>toegankelijk</a:t>
            </a:r>
            <a:r>
              <a:rPr lang="nl-BE" sz="1900"/>
              <a:t> voor elk kind op de school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4) prioritair voor </a:t>
            </a:r>
            <a:r>
              <a:rPr lang="nl-BE" sz="1900" b="1"/>
              <a:t>doelgroep </a:t>
            </a:r>
            <a:r>
              <a:rPr lang="nl-BE" sz="1900"/>
              <a:t>die het echt nodig heeft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5) </a:t>
            </a:r>
            <a:r>
              <a:rPr lang="nl-BE" sz="1900" b="1"/>
              <a:t>niet-stigmatiserend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6) aansluitend of compatibel met methodiek </a:t>
            </a:r>
            <a:r>
              <a:rPr lang="nl-BE" sz="1900" b="1"/>
              <a:t>gezonde schoolbeleid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7) evidence based/</a:t>
            </a:r>
            <a:r>
              <a:rPr lang="nl-BE" sz="1900" b="1"/>
              <a:t>evidence informed</a:t>
            </a:r>
            <a:endParaRPr sz="1900" b="1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8) </a:t>
            </a:r>
            <a:r>
              <a:rPr lang="nl-BE" sz="1900" b="1"/>
              <a:t>vraaggestuurd</a:t>
            </a:r>
            <a:r>
              <a:rPr lang="nl-BE" sz="1900"/>
              <a:t> en inspraak mogelijk doorheen parcours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9) niet per definitie warme maaltijden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10) </a:t>
            </a:r>
            <a:r>
              <a:rPr lang="nl-BE" sz="1900" b="1"/>
              <a:t>Sociale economie</a:t>
            </a:r>
            <a:r>
              <a:rPr lang="nl-BE" sz="1900"/>
              <a:t> – link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11) Koppeling kost /problematiek </a:t>
            </a:r>
            <a:r>
              <a:rPr lang="nl-BE" sz="1900" b="1"/>
              <a:t>middagopvang</a:t>
            </a:r>
            <a:r>
              <a:rPr lang="nl-BE" sz="1900"/>
              <a:t>?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12) Bestaande projecten niet hypothekeren / inbedden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13) </a:t>
            </a:r>
            <a:r>
              <a:rPr lang="nl-BE" sz="1900" b="1"/>
              <a:t>voedselveiligheid</a:t>
            </a:r>
            <a:r>
              <a:rPr lang="nl-BE" sz="1900"/>
              <a:t> (traceerbaarheid)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900"/>
              <a:t>14) </a:t>
            </a:r>
            <a:r>
              <a:rPr lang="nl-BE" sz="1900" b="1"/>
              <a:t>Duurzaam </a:t>
            </a:r>
            <a:r>
              <a:rPr lang="nl-BE" sz="1900"/>
              <a:t>– samenwerking Rikolto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011" y="-10237"/>
            <a:ext cx="4845034" cy="686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1"/>
          <p:cNvSpPr txBox="1">
            <a:spLocks noGrp="1"/>
          </p:cNvSpPr>
          <p:nvPr>
            <p:ph type="title"/>
          </p:nvPr>
        </p:nvSpPr>
        <p:spPr>
          <a:xfrm>
            <a:off x="2025943" y="534679"/>
            <a:ext cx="8761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951"/>
              </a:buClr>
              <a:buSzPts val="3700"/>
              <a:buFont typeface="Tahoma"/>
              <a:buNone/>
            </a:pPr>
            <a:r>
              <a:rPr lang="nl-BE" sz="1900"/>
              <a:t>Budget</a:t>
            </a:r>
            <a:endParaRPr sz="1900"/>
          </a:p>
        </p:txBody>
      </p:sp>
      <p:sp>
        <p:nvSpPr>
          <p:cNvPr id="920" name="Google Shape;920;p131"/>
          <p:cNvSpPr txBox="1">
            <a:spLocks noGrp="1"/>
          </p:cNvSpPr>
          <p:nvPr>
            <p:ph type="body" idx="1"/>
          </p:nvPr>
        </p:nvSpPr>
        <p:spPr>
          <a:xfrm>
            <a:off x="2025943" y="1355039"/>
            <a:ext cx="87618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BE" sz="3200"/>
              <a:t>2020 - 2025 : 40 miljoen Euro</a:t>
            </a:r>
            <a:br>
              <a:rPr lang="nl-BE" sz="2100"/>
            </a:br>
            <a:r>
              <a:rPr lang="nl-BE" sz="2100"/>
              <a:t> 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BE" sz="2100"/>
              <a:t>Momenteel 9 proefscholen dit schooljaar</a:t>
            </a:r>
            <a:br>
              <a:rPr lang="nl-BE" sz="2100"/>
            </a:br>
            <a:br>
              <a:rPr lang="nl-BE" sz="2100"/>
            </a:br>
            <a:r>
              <a:rPr lang="nl-BE" sz="2100"/>
              <a:t>Wat?</a:t>
            </a:r>
            <a:br>
              <a:rPr lang="nl-BE" sz="2100"/>
            </a:br>
            <a:r>
              <a:rPr lang="nl-BE" sz="2100"/>
              <a:t>-slimme oplossingen voor Antwerpse scholen</a:t>
            </a:r>
            <a:br>
              <a:rPr lang="nl-BE" sz="2100"/>
            </a:br>
            <a:r>
              <a:rPr lang="nl-BE" sz="2100"/>
              <a:t>vb. soep warm geleverd incl medewerker en afwasservice</a:t>
            </a:r>
            <a:endParaRPr sz="19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BE" sz="2100"/>
              <a:t>Vb. gesmeerde gezonde boterhammen geleverd in brooddoos</a:t>
            </a:r>
            <a:br>
              <a:rPr lang="nl-BE" sz="2100"/>
            </a:br>
            <a:endParaRPr sz="21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BE" sz="2100"/>
              <a:t>=&gt; Op termijn uitrollen naar alle Antwerpse scholen</a:t>
            </a:r>
            <a:br>
              <a:rPr lang="nl-BE" sz="2100"/>
            </a:br>
            <a:br>
              <a:rPr lang="nl-BE" sz="2100"/>
            </a:br>
            <a:r>
              <a:rPr lang="nl-BE" sz="2100"/>
              <a:t>Momenteel beogen we dit te doen via ‘Toelagesysteem + ondersteuning’</a:t>
            </a:r>
            <a:endParaRPr sz="21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32"/>
          <p:cNvSpPr txBox="1">
            <a:spLocks noGrp="1"/>
          </p:cNvSpPr>
          <p:nvPr>
            <p:ph type="body" idx="1"/>
          </p:nvPr>
        </p:nvSpPr>
        <p:spPr>
          <a:xfrm>
            <a:off x="2388800" y="3044405"/>
            <a:ext cx="5790000" cy="381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BE" sz="2100"/>
              <a:t>Vragen?</a:t>
            </a:r>
            <a:br>
              <a:rPr lang="nl-BE" sz="2100"/>
            </a:br>
            <a:br>
              <a:rPr lang="nl-BE" sz="2100"/>
            </a:br>
            <a:r>
              <a:rPr lang="nl-BE" sz="2100"/>
              <a:t>Joyce Blondé</a:t>
            </a:r>
            <a:br>
              <a:rPr lang="nl-BE" sz="2100"/>
            </a:br>
            <a:r>
              <a:rPr lang="nl-BE" sz="2100"/>
              <a:t>Projectleider gezonde schoolmaaltijden</a:t>
            </a:r>
            <a:br>
              <a:rPr lang="nl-BE" sz="2100"/>
            </a:br>
            <a:br>
              <a:rPr lang="nl-BE" sz="2100"/>
            </a:br>
            <a:r>
              <a:rPr lang="nl-BE" sz="2100"/>
              <a:t>03/338 24 54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BE" sz="2100" u="sng">
                <a:solidFill>
                  <a:schemeClr val="hlink"/>
                </a:solidFill>
                <a:hlinkClick r:id="rId3"/>
              </a:rPr>
              <a:t>Joyce.blonde@antwerpen.be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/>
          </a:p>
        </p:txBody>
      </p:sp>
      <p:pic>
        <p:nvPicPr>
          <p:cNvPr id="926" name="Google Shape;926;p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7338" y="639869"/>
            <a:ext cx="5657928" cy="274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310</Words>
  <Application>Microsoft Office PowerPoint</Application>
  <PresentationFormat>Breedbeeld</PresentationFormat>
  <Paragraphs>36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Kantoorthema</vt:lpstr>
      <vt:lpstr>Lerend netwerk VVSG 17/11/2020</vt:lpstr>
      <vt:lpstr>PowerPoint-presentatie</vt:lpstr>
      <vt:lpstr>14 uitgangspunten – aandachtspunten </vt:lpstr>
      <vt:lpstr>PowerPoint-presentatie</vt:lpstr>
      <vt:lpstr>Budget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Lerend netwerk VVSG 17/11/2020</dc:title>
  <dc:creator>Desair Steven</dc:creator>
  <cp:lastModifiedBy>Desair Steven</cp:lastModifiedBy>
  <cp:revision>1</cp:revision>
  <dcterms:created xsi:type="dcterms:W3CDTF">2021-07-15T11:49:23Z</dcterms:created>
  <dcterms:modified xsi:type="dcterms:W3CDTF">2021-07-15T11:50:41Z</dcterms:modified>
</cp:coreProperties>
</file>