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2f6913cf6_2_76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e2f6913cf6_2_76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ge2f6913cf6_2_76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2f6913cf6_2_12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ge2f6913cf6_2_123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2f6913cf6_2_128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9" name="Google Shape;189;ge2f6913cf6_2_128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2f6913cf6_2_13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5" name="Google Shape;195;ge2f6913cf6_2_133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2f6913cf6_2_138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1" name="Google Shape;201;ge2f6913cf6_2_138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2f6913cf6_2_14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7" name="Google Shape;207;ge2f6913cf6_2_143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2f6913cf6_2_148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3" name="Google Shape;213;ge2f6913cf6_2_148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2f6913cf6_2_15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9" name="Google Shape;219;ge2f6913cf6_2_153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2f6913cf6_2_158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5" name="Google Shape;225;ge2f6913cf6_2_158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2f6913cf6_2_16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1" name="Google Shape;231;ge2f6913cf6_2_163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2f6913cf6_2_168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7" name="Google Shape;237;ge2f6913cf6_2_168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2f6913cf6_2_84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6" name="Google Shape;136;ge2f6913cf6_2_84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2f6913cf6_2_17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3" name="Google Shape;243;ge2f6913cf6_2_173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2f6913cf6_2_178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9" name="Google Shape;249;ge2f6913cf6_2_178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2f6913cf6_2_18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5" name="Google Shape;255;ge2f6913cf6_2_183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2f6913cf6_2_18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0" name="Google Shape;260;ge2f6913cf6_2_18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2f6913cf6_2_19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6" name="Google Shape;266;ge2f6913cf6_2_19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2f6913cf6_2_19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2" name="Google Shape;272;ge2f6913cf6_2_19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2f6913cf6_2_20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8" name="Google Shape;278;ge2f6913cf6_2_20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2f6913cf6_2_20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4" name="Google Shape;284;ge2f6913cf6_2_20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2f6913cf6_2_21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0" name="Google Shape;290;ge2f6913cf6_2_21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2f6913cf6_2_21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6" name="Google Shape;296;ge2f6913cf6_2_21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2f6913cf6_2_88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1" name="Google Shape;141;ge2f6913cf6_2_88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2f6913cf6_2_22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2" name="Google Shape;302;ge2f6913cf6_2_22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2f6913cf6_2_22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8" name="Google Shape;308;ge2f6913cf6_2_22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2f6913cf6_2_23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4" name="Google Shape;314;ge2f6913cf6_2_23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2f6913cf6_2_23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0" name="Google Shape;320;ge2f6913cf6_2_23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2f6913cf6_2_24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6" name="Google Shape;326;ge2f6913cf6_2_24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2f6913cf6_2_24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2" name="Google Shape;332;ge2f6913cf6_2_24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e2f6913cf6_2_25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8" name="Google Shape;338;ge2f6913cf6_2_25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e2f6913cf6_2_25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4" name="Google Shape;344;ge2f6913cf6_2_25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2f6913cf6_2_26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0" name="Google Shape;350;ge2f6913cf6_2_26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2f6913cf6_2_26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6" name="Google Shape;356;ge2f6913cf6_2_26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2f6913cf6_2_9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7" name="Google Shape;147;ge2f6913cf6_2_93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e2f6913cf6_2_27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2" name="Google Shape;362;ge2f6913cf6_2_27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2f6913cf6_2_27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8" name="Google Shape;368;ge2f6913cf6_2_27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e2f6913cf6_2_28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4" name="Google Shape;374;ge2f6913cf6_2_28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e2f6913cf6_2_28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0" name="Google Shape;380;ge2f6913cf6_2_28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2f6913cf6_2_29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6" name="Google Shape;386;ge2f6913cf6_2_29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2f6913cf6_2_29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2" name="Google Shape;392;ge2f6913cf6_2_29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e2f6913cf6_2_30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8" name="Google Shape;398;ge2f6913cf6_2_30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2f6913cf6_2_30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4" name="Google Shape;404;ge2f6913cf6_2_30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2f6913cf6_2_31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0" name="Google Shape;410;ge2f6913cf6_2_31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e2f6913cf6_2_317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6" name="Google Shape;416;ge2f6913cf6_2_317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2f6913cf6_2_98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ge2f6913cf6_2_98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e2f6913cf6_2_32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2" name="Google Shape;422;ge2f6913cf6_2_322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2f6913cf6_2_10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ge2f6913cf6_2_103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2f6913cf6_2_108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5" name="Google Shape;165;ge2f6913cf6_2_108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2f6913cf6_2_11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1" name="Google Shape;171;ge2f6913cf6_2_113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2f6913cf6_2_118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7" name="Google Shape;177;ge2f6913cf6_2_118:notes"/>
          <p:cNvSpPr/>
          <p:nvPr>
            <p:ph idx="2" type="sldImg"/>
          </p:nvPr>
        </p:nvSpPr>
        <p:spPr>
          <a:xfrm>
            <a:off x="925719" y="685838"/>
            <a:ext cx="5006564" cy="34291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1403648" y="1597819"/>
            <a:ext cx="7054552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1218460" y="1815667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1763687" y="3305176"/>
            <a:ext cx="6731025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3000"/>
              <a:buFont typeface="Verdana"/>
              <a:buNone/>
              <a:defRPr b="1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1763687" y="2180035"/>
            <a:ext cx="6731025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259632" y="1707655"/>
            <a:ext cx="3678560" cy="288696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5076056" y="1707655"/>
            <a:ext cx="3610744" cy="288696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1500"/>
              <a:buFont typeface="Verdana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1500"/>
              <a:buFont typeface="Verdana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3563154" y="-529026"/>
            <a:ext cx="2778956" cy="74683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463779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A62E3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218460" y="1815667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1228504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851920" y="4785997"/>
            <a:ext cx="23118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16216" y="478599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8460" cy="9138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foodlab.brugge.be/brochurevoedselverlieszorgweb2019ned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rikolto.be/nl" TargetMode="External"/><Relationship Id="rId4" Type="http://schemas.openxmlformats.org/officeDocument/2006/relationships/hyperlink" Target="https://www.goodplanet.be/nl/" TargetMode="External"/><Relationship Id="rId5" Type="http://schemas.openxmlformats.org/officeDocument/2006/relationships/hyperlink" Target="https://www.fairtradebelgium.be/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/>
          <p:nvPr/>
        </p:nvSpPr>
        <p:spPr>
          <a:xfrm>
            <a:off x="1547815" y="5484"/>
            <a:ext cx="1547813" cy="2332684"/>
          </a:xfrm>
          <a:prstGeom prst="rect">
            <a:avLst/>
          </a:prstGeom>
          <a:solidFill>
            <a:srgbClr val="A62E3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0" y="2332686"/>
            <a:ext cx="9144000" cy="2810816"/>
          </a:xfrm>
          <a:prstGeom prst="rect">
            <a:avLst/>
          </a:prstGeom>
          <a:solidFill>
            <a:srgbClr val="96A4B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3091558" y="2571752"/>
            <a:ext cx="4936826" cy="10502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Verdana"/>
              <a:buNone/>
            </a:pPr>
            <a:r>
              <a:rPr b="1" i="0" lang="nl" sz="2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Bruggesmaakt- voedselverlies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nl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15/09/2020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Deelnemende zorginstellingen</a:t>
            </a:r>
            <a:endParaRPr sz="1100"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Ziekenhuizen: AZ St. Jan, AZ St. Lucas, 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vzw de Kade, 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campus Het Anker, 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Rudderstove (centrale keuken OCMW Brugge)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woonzorgcentra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Betrokken organisaties en instanties</a:t>
            </a:r>
            <a:endParaRPr sz="1100"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OVAM en departement WVG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Foodwin</a:t>
            </a:r>
            <a:endParaRPr sz="1100"/>
          </a:p>
          <a:p>
            <a:pPr indent="-1016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Stappen</a:t>
            </a:r>
            <a:endParaRPr sz="1100"/>
          </a:p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eerst gedetailleerde metingen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identificatie knelpunten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zoeken van oplossingen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Implementatie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evaluatie van impact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Meten is weten</a:t>
            </a:r>
            <a:endParaRPr sz="1100"/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In kaart brengen van voedselstromen in de verschillende instellingen. 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beslissen wat en waar er gemeten zal worden.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vanaf september 2017  </a:t>
            </a:r>
            <a:r>
              <a:rPr b="1" lang="nl" sz="2200"/>
              <a:t>nulmetingen</a:t>
            </a:r>
            <a:r>
              <a:rPr lang="nl" sz="2200"/>
              <a:t>  vlgs methode van Soethoudt en Snels (Univ Wageningen)</a:t>
            </a:r>
            <a:br>
              <a:rPr lang="nl" sz="2200"/>
            </a:br>
            <a:r>
              <a:rPr lang="nl" sz="2200"/>
              <a:t> (gedetailleerd: zetmeel, vlees/vis/veggie, groenten, soep,…)</a:t>
            </a:r>
            <a:endParaRPr sz="1100"/>
          </a:p>
          <a:p>
            <a:pPr indent="-1143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Hoe werd gemeten</a:t>
            </a:r>
            <a:endParaRPr sz="1100"/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1 of 2 verantwoordelijken die meten, ander personeel betrokken</a:t>
            </a:r>
            <a:endParaRPr sz="20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2 weken</a:t>
            </a:r>
            <a:endParaRPr sz="20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Vooral warme maaltijden </a:t>
            </a:r>
            <a:endParaRPr sz="20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Ook broodmaaltijden</a:t>
            </a:r>
            <a:endParaRPr sz="20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Verschillende categoriën</a:t>
            </a:r>
            <a:endParaRPr sz="20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In ziekenhuizen: patienten en bezoekers</a:t>
            </a:r>
            <a:endParaRPr sz="20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Soms beperking in afdelingen en steekproeven</a:t>
            </a:r>
            <a:endParaRPr sz="20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Indicatoren: g en € voedselverlies/persoon</a:t>
            </a:r>
            <a:endParaRPr sz="2000"/>
          </a:p>
          <a:p>
            <a:pPr indent="-127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Eerste metingen</a:t>
            </a:r>
            <a:endParaRPr sz="1100"/>
          </a:p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" sz="1100"/>
              <a:t>voedselverlies is van ong. 30-40%, afhankelijk van instelling en stap in proces 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Innovatieworkshop (november 2017)</a:t>
            </a:r>
            <a:endParaRPr sz="1100"/>
          </a:p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Methode: Food Waste Challenge van Foodwin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Zoeken naar oplossingen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Testraject – plan – nieuwe meting</a:t>
            </a:r>
            <a:endParaRPr sz="1100"/>
          </a:p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Oplossingen werden uitgetest, verfijnd en geëvalueerd. 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Elke zorginstelling kreeg hiervoor een aanpak op maat. 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Op basis van dit testtraject stelde elke zorginstelling een </a:t>
            </a:r>
            <a:r>
              <a:rPr b="1" lang="nl" sz="1100"/>
              <a:t>implementatieplan</a:t>
            </a:r>
            <a:r>
              <a:rPr lang="nl" sz="1100"/>
              <a:t> op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Nieuwe meting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Resultaten</a:t>
            </a:r>
            <a:endParaRPr sz="1100"/>
          </a:p>
        </p:txBody>
      </p:sp>
      <p:sp>
        <p:nvSpPr>
          <p:cNvPr id="234" name="Google Shape;234;p42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25-40% voedselverlies!(kost: 18700€-168000€)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Gemid. 287 gr voedselverlies warme maaltijden 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318 ton/jr voedselverlies Brugse zorgsector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~1017 ton CO</a:t>
            </a:r>
            <a:r>
              <a:rPr baseline="-25000" lang="nl" sz="2200"/>
              <a:t>2</a:t>
            </a:r>
            <a:r>
              <a:rPr lang="nl" sz="2200"/>
              <a:t> uitstoot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Vlaanderen: 12.000 ton voedselverlies/jr</a:t>
            </a:r>
            <a:endParaRPr sz="2200"/>
          </a:p>
          <a:p>
            <a:pPr indent="-114300" lvl="0" marL="254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Positief</a:t>
            </a:r>
            <a:endParaRPr sz="1100"/>
          </a:p>
        </p:txBody>
      </p:sp>
      <p:sp>
        <p:nvSpPr>
          <p:cNvPr id="240" name="Google Shape;240;p43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Mogelijk om dit voedselverlies te reduceren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Tot 37% bij één van de deelnemers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2639" y="772025"/>
            <a:ext cx="5544000" cy="41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Handleiding</a:t>
            </a:r>
            <a:endParaRPr sz="1100"/>
          </a:p>
        </p:txBody>
      </p:sp>
      <p:sp>
        <p:nvSpPr>
          <p:cNvPr id="246" name="Google Shape;246;p44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verschillende geoptimaliseerde innovaties die werden ontwikkeld bij de zorginstellingen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ook andere zorginstellingen kunnen hiermee aan de slag met oplossingen om voedselverlies te vermijden.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verdeeld op studiedag en digitaal te vinden op </a:t>
            </a:r>
            <a:r>
              <a:rPr lang="nl" sz="2000" u="sng">
                <a:solidFill>
                  <a:schemeClr val="hlink"/>
                </a:solidFill>
                <a:hlinkClick r:id="rId3"/>
              </a:rPr>
              <a:t>https://foodlab.brugge.be/brochurevoedselverlieszorgweb2019ned</a:t>
            </a:r>
            <a:endParaRPr sz="2000" u="sng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Ook Engelstalige versie! </a:t>
            </a:r>
            <a:endParaRPr sz="1100"/>
          </a:p>
          <a:p>
            <a:pPr indent="-127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Special mention award</a:t>
            </a:r>
            <a:endParaRPr sz="1100"/>
          </a:p>
        </p:txBody>
      </p:sp>
      <p:sp>
        <p:nvSpPr>
          <p:cNvPr id="252" name="Google Shape;252;p45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Op 20 oktober 2017 ontving Stad Brugge de special mention award voor dit project op de 3e bijeenkomst van het Milan Urban food Policy Pact.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donker, zitten, tafel, blauw&#10;&#10;Automatisch gegenereerde beschrijving" id="257" name="Google Shape;257;p4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070" y="141482"/>
            <a:ext cx="6265862" cy="469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Foodwinners</a:t>
            </a:r>
            <a:endParaRPr sz="1100"/>
          </a:p>
        </p:txBody>
      </p:sp>
      <p:sp>
        <p:nvSpPr>
          <p:cNvPr id="263" name="Google Shape;263;p47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Project met klimaatsubsidie van departement omgeving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Van 2020 tot 2022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Werkwijze: 50 – 500 - 5000</a:t>
            </a:r>
            <a:endParaRPr sz="1100"/>
          </a:p>
        </p:txBody>
      </p:sp>
      <p:sp>
        <p:nvSpPr>
          <p:cNvPr id="269" name="Google Shape;269;p48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Bruggelingen uitdagen om samen gedurende een bepaalde periode minder voedsel te verspillen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50 Ambassadeurs: 2 metingen (start en eindmeting), 3 workshops en 3 vergaderingen  gedurende een periode van 6 maanden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in het tweede jaar 500 en in het derde jaar 5000 huishoudens moeten bereiken.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Doel</a:t>
            </a:r>
            <a:endParaRPr sz="1100"/>
          </a:p>
        </p:txBody>
      </p:sp>
      <p:sp>
        <p:nvSpPr>
          <p:cNvPr id="275" name="Google Shape;275;p49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 30% reductie van voedselverlies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Besparing van 156 ton CO2.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Flavour</a:t>
            </a:r>
            <a:endParaRPr sz="1100"/>
          </a:p>
        </p:txBody>
      </p:sp>
      <p:pic>
        <p:nvPicPr>
          <p:cNvPr descr="Afbeelding met klok&#10;&#10;Automatisch gegenereerde beschrijving" id="281" name="Google Shape;281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-144066"/>
            <a:ext cx="6933456" cy="5200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Project</a:t>
            </a:r>
            <a:endParaRPr sz="1100"/>
          </a:p>
        </p:txBody>
      </p:sp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Interreg 2 Zeeën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23 partners uit België, Frankrijk, UK, Nederland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8 pilootprojecten om distributieplatform te starten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7 pilootprojecten om nieuwe producten te ontwikkelen van voedseloverschotten</a:t>
            </a: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Doel</a:t>
            </a:r>
            <a:endParaRPr sz="1100"/>
          </a:p>
        </p:txBody>
      </p:sp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Begin juni 2020 is het distributieplatform van start gegaan met het ophalen van voedseloverschotten op beperkte schaal. 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Het Brugse voedseldistributieplatform heeft 3 doelen: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Vermindering van voedseloverschotten is CO2 winst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Sociale tewerkstelling voor mensen met een afstand tot de arbeidsmarkt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Voedselhulp voor mensen in (kans)armoede</a:t>
            </a:r>
            <a:endParaRPr sz="1100"/>
          </a:p>
          <a:p>
            <a:pPr indent="-1397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CO2 winst</a:t>
            </a:r>
            <a:endParaRPr sz="1100"/>
          </a:p>
        </p:txBody>
      </p:sp>
      <p:sp>
        <p:nvSpPr>
          <p:cNvPr id="299" name="Google Shape;299;p53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In de toekomst zullen de inkomende voedseloverschotten dagelijks geregistreerd worden, als er meer medewerkers en een IT-systeem zijn.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Bruggesmaakt</a:t>
            </a:r>
            <a:endParaRPr sz="1100"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2015 DEAR project Food Smart Cities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Oprichting kennis-en actieplatform Food Lab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Ondertekening Milan Urban Food Policy Act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Handleiding duurzame voeding op evenementen</a:t>
            </a:r>
            <a:endParaRPr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CO2 winst</a:t>
            </a:r>
            <a:endParaRPr sz="1100"/>
          </a:p>
        </p:txBody>
      </p:sp>
      <p:sp>
        <p:nvSpPr>
          <p:cNvPr id="305" name="Google Shape;305;p54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Nu steekproeven: analyse van leveringsbonnen van de winkels die overschotten schenken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week van 22 tot 26 juni en de week van 13 tot 17 juli. 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Er werd ene week 1.427 kg en de andere week 834kg opgehaald. 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Omgerekend voor die weken betekent 1,42 dit dus 4570 kg CO2 en 2700 kg CO2 winst.</a:t>
            </a:r>
            <a:endParaRPr sz="1100"/>
          </a:p>
          <a:p>
            <a:pPr indent="-1143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5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Sociale tewerkstelling</a:t>
            </a:r>
            <a:endParaRPr sz="1100"/>
          </a:p>
        </p:txBody>
      </p:sp>
      <p:sp>
        <p:nvSpPr>
          <p:cNvPr id="311" name="Google Shape;311;p55"/>
          <p:cNvSpPr txBox="1"/>
          <p:nvPr>
            <p:ph idx="1" type="body"/>
          </p:nvPr>
        </p:nvSpPr>
        <p:spPr>
          <a:xfrm>
            <a:off x="1218460" y="1815666"/>
            <a:ext cx="7468340" cy="32403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Eén van de hoofddoelstellingen van het Flavourproject is het creëren van sociale tewerkstelling. Het concrete doel is om 2 medewerkers met statuut art.60 te werk te stellen.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Op 18 mei ging werkvloerbegeleidster Jill Van den Broucke aan de slag.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2 medewerkers hebben stage gedaan vanaf juli. 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Bij 1 medewerker is dit uitgemond in tewerkstelling onder art.60.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Er wordt verder uitgekeken naar een tweede medewerker.</a:t>
            </a:r>
            <a:endParaRPr sz="1100"/>
          </a:p>
          <a:p>
            <a:pPr indent="-1397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6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Voedselhulp voor mensen in (kans)armoede</a:t>
            </a:r>
            <a:endParaRPr sz="1100"/>
          </a:p>
        </p:txBody>
      </p:sp>
      <p:sp>
        <p:nvSpPr>
          <p:cNvPr id="317" name="Google Shape;317;p56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Voorbije 3 maand voedseloverschotten bezorgd aan: sociale kruidenier De Kaba, Mensa opvanghuis voor vrouwen, sociaal restaurant Poverello Brugge, sociaal restaurant Pas Partout, Sint - Vincentius Steenbrugge, Open Balie, Sock opvanghuis voor vluchtelingen Sint-Michiel Agape, VZW ECOliving, buurtwerking Sint Pieters Eet.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7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Voedselhulp voor mensen in (kans)armoede</a:t>
            </a:r>
            <a:endParaRPr sz="1100"/>
          </a:p>
        </p:txBody>
      </p:sp>
      <p:sp>
        <p:nvSpPr>
          <p:cNvPr id="323" name="Google Shape;323;p57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Bestaande organisaties die op verschillende manieren voedseloverschotten verdelen en verwerken.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Begunstigden zijn voornamelijk maar niet uitsluitend mensen in (kans)armoede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Het distributieplatform wil deze organisaties ondersteunen en meerwaarde bieden door het aanbod van voedseloverschotten te vergroten en goed te spreiden over de organisaties; door logistieke dienstverlening te bieden zoals inzameling en levering aan huis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8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Aanbieders van voedseloverschotten</a:t>
            </a:r>
            <a:endParaRPr sz="1100"/>
          </a:p>
        </p:txBody>
      </p:sp>
      <p:sp>
        <p:nvSpPr>
          <p:cNvPr id="329" name="Google Shape;329;p58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Albert Heijn, Aldi Sint - Kruis, Aldi Assebroek, Aldi Sint-Pieters, Bio-Planet, Carrefour Hypermarkt B-Park, Delhaize Sint - Kruis, Delhaize Sint – Michiels.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Tijdelijke aanbiedingen kwamen van de kruidentuin Tudor, Delhaize depot, Westvlees.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9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Logistiek</a:t>
            </a:r>
            <a:endParaRPr sz="1100"/>
          </a:p>
        </p:txBody>
      </p:sp>
      <p:sp>
        <p:nvSpPr>
          <p:cNvPr id="335" name="Google Shape;335;p59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Logistiek via overheidsopdracht gegund aan welzijnsvereniging ’t Sas. En ’t Sas heeft hiervoor op zijn beurt een overeenkomst gesloten met Ruddersstove maaltijdzorg en arbeidszorgvereniging WOK.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Gebruik van een koelwagen van Ruddersstove en een bakfiets van ’t Sas. 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Met het oog op de aankoop van een elektrische vrachtfiets voor vervoer in het centrum van Brugge, worden samen met Ruddersstove verschillende fietsmodellen getest.</a:t>
            </a:r>
            <a:endParaRPr sz="1100"/>
          </a:p>
          <a:p>
            <a:pPr indent="-1397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0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Duurzame aanbestedingen</a:t>
            </a:r>
            <a:endParaRPr sz="1100"/>
          </a:p>
        </p:txBody>
      </p:sp>
      <p:pic>
        <p:nvPicPr>
          <p:cNvPr descr="Afbeelding met persoon, staand, groep, mensen&#10;&#10;Automatisch gegenereerde beschrijving" id="341" name="Google Shape;341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3404" y="1815706"/>
            <a:ext cx="5559194" cy="277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1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Ruddersstove</a:t>
            </a:r>
            <a:endParaRPr sz="1100"/>
          </a:p>
        </p:txBody>
      </p:sp>
      <p:sp>
        <p:nvSpPr>
          <p:cNvPr id="347" name="Google Shape;347;p61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Ruddersstove, de maaltijdzorgorganisatie van het Brugse OCMW,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Dagelijks bereiding zo’n 2000 kwaliteitsvolle maaltijden, bestemd voor woonzorgcentra, buurt- en dienstencentra, kinderdagverblijven én maaltijden-aan-huis binnen de regio Brugge, Oostkamp, Jabbeke, Zedelgem en Blankenberge. 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Sloot zich aan bij het FLAVOUR-distributieplatform in Brugge om zo haar maatschappelijke impact te vergroten. </a:t>
            </a:r>
            <a:endParaRPr sz="1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2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SDG12.3</a:t>
            </a:r>
            <a:endParaRPr sz="1100"/>
          </a:p>
        </p:txBody>
      </p:sp>
      <p:sp>
        <p:nvSpPr>
          <p:cNvPr id="353" name="Google Shape;353;p62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Aankopen van ingrediënten verloopt via overheidsopdrachten. 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Toewijzing van zo’n dossier gebeurt aan de hand van gunningscriteria zoals prijs en kwaliteit. 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nl" sz="1900"/>
              <a:t>Ruddersstove engageert zich om </a:t>
            </a:r>
            <a:r>
              <a:rPr i="1" lang="nl" sz="1900"/>
              <a:t>SDG12.3 </a:t>
            </a:r>
            <a:r>
              <a:rPr lang="nl" sz="1900"/>
              <a:t>op te nemen in haar gunningscriteria.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i="1" lang="nl" sz="1900"/>
              <a:t>SDG12.3:”Tegen 2030 de voedselverspilling in winkels en bij consumenten per capita halveren en voedselverlies reduceren in de productie- en bevoorradingsketens, met inbegrip van verliezen na de oogst.”</a:t>
            </a:r>
            <a:endParaRPr sz="1900"/>
          </a:p>
          <a:p>
            <a:pPr indent="-1397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3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Doel</a:t>
            </a:r>
            <a:endParaRPr sz="1100"/>
          </a:p>
        </p:txBody>
      </p:sp>
      <p:sp>
        <p:nvSpPr>
          <p:cNvPr id="359" name="Google Shape;359;p63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Overschotten binnen voedingsbedrijven die aan Ruddersstove leveren, herbestemmen. 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Het is ook de bedoeling dat een deel ervan ook gaat naar organisaties die zich aansluiten bij het FLAVOUR-distributieplatform in Brugge. </a:t>
            </a:r>
            <a:endParaRPr sz="1100"/>
          </a:p>
          <a:p>
            <a:pPr indent="-1016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Voedselstrategie</a:t>
            </a:r>
            <a:endParaRPr sz="1100"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l" sz="2200"/>
              <a:t>6 speerpunten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Stadslandbouw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Stadstuinieren</a:t>
            </a:r>
            <a:endParaRPr sz="2200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Fair Trade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Voedselverlies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Korte keten (seizoensgebonden)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Educatie</a:t>
            </a:r>
            <a:endParaRPr sz="11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4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Concrete verwachtingen tav inschrijvers</a:t>
            </a:r>
            <a:endParaRPr sz="1100"/>
          </a:p>
        </p:txBody>
      </p:sp>
      <p:sp>
        <p:nvSpPr>
          <p:cNvPr id="365" name="Google Shape;365;p64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De inschrijver voegt bij zijn offerte een beschrijving van de maatregelen die hij zal nemen voor het realiseren van een maximum aan waardebehoud volgens de cascade van waardebehoud.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" sz="2000"/>
              <a:t>De inschrijver geeft aan of hij al dan niet bereid is voedseloverschotten te schenken en in welke mate. Schenkingen aan het Brugs Distributieplatform zullen hoger gequoteerd worden.</a:t>
            </a:r>
            <a:endParaRPr sz="1100"/>
          </a:p>
          <a:p>
            <a:pPr indent="-127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5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Scholen</a:t>
            </a:r>
            <a:endParaRPr sz="1100"/>
          </a:p>
        </p:txBody>
      </p:sp>
      <p:sp>
        <p:nvSpPr>
          <p:cNvPr id="371" name="Google Shape;371;p65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nl" sz="1100"/>
              <a:t>goodfood@school</a:t>
            </a:r>
            <a:endParaRPr sz="1100"/>
          </a:p>
          <a:p>
            <a:pPr indent="-381000" lvl="0" marL="381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nl" sz="1100"/>
              <a:t>MOS-klimaatbende</a:t>
            </a:r>
            <a:endParaRPr sz="11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6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Goodfood@school</a:t>
            </a:r>
            <a:endParaRPr sz="1100"/>
          </a:p>
        </p:txBody>
      </p:sp>
      <p:sp>
        <p:nvSpPr>
          <p:cNvPr id="377" name="Google Shape;377;p66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GoodFood@School is een samenwerking tussen </a:t>
            </a:r>
            <a:r>
              <a:rPr lang="nl" sz="1100" u="sng">
                <a:solidFill>
                  <a:schemeClr val="hlink"/>
                </a:solidFill>
                <a:hlinkClick r:id="rId3"/>
              </a:rPr>
              <a:t>Rikolto</a:t>
            </a:r>
            <a:r>
              <a:rPr lang="nl" sz="1100"/>
              <a:t> (Vredeseilanden), </a:t>
            </a:r>
            <a:r>
              <a:rPr lang="nl" sz="1100" u="sng">
                <a:solidFill>
                  <a:schemeClr val="hlink"/>
                </a:solidFill>
                <a:hlinkClick r:id="rId4"/>
              </a:rPr>
              <a:t>GoodPlanet</a:t>
            </a:r>
            <a:r>
              <a:rPr lang="nl" sz="1100"/>
              <a:t> en </a:t>
            </a:r>
            <a:r>
              <a:rPr lang="nl" sz="1100" u="sng">
                <a:solidFill>
                  <a:schemeClr val="hlink"/>
                </a:solidFill>
                <a:hlinkClick r:id="rId5"/>
              </a:rPr>
              <a:t>Fairtrade Belgium</a:t>
            </a:r>
            <a:r>
              <a:rPr lang="nl" sz="1100"/>
              <a:t> die scholen helpt bij het integreren van een gezond en duurzaam voedingsbeleid. 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Doel: zorgen voor een gezond en duurzaam voedingsbeleid in alle Vlaamse scholen.</a:t>
            </a:r>
            <a:endParaRPr sz="1100"/>
          </a:p>
          <a:p>
            <a:pPr indent="-1016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7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Voedselverlies op school</a:t>
            </a:r>
            <a:endParaRPr sz="1100"/>
          </a:p>
        </p:txBody>
      </p:sp>
      <p:sp>
        <p:nvSpPr>
          <p:cNvPr id="383" name="Google Shape;383;p67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Voedselverlies is éen van de thema’s van goodfood@school</a:t>
            </a:r>
            <a:endParaRPr sz="2200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Sint Jozef Humaniora en Technisch instituut Heilige familie waren school foodlabs in Brugge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De 2 scholen deden een meting: op 1 week tijd werd er ong 40-44 kg voedsel weggegooid</a:t>
            </a:r>
            <a:endParaRPr sz="1100"/>
          </a:p>
          <a:p>
            <a:pPr indent="-114300" lvl="0" marL="254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8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Bevindingen</a:t>
            </a:r>
            <a:endParaRPr sz="1100"/>
          </a:p>
        </p:txBody>
      </p:sp>
      <p:sp>
        <p:nvSpPr>
          <p:cNvPr id="389" name="Google Shape;389;p68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Vlees wordt het meest weggegooid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Sommige leerlingen proefden niet eens van wat ze op hun bord kregen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Meisjes laten sneller iets op hun bord liggen dan jongens</a:t>
            </a:r>
            <a:endParaRPr sz="1100"/>
          </a:p>
          <a:p>
            <a:pPr indent="-1016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9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Inspraak in duurzaam menu</a:t>
            </a:r>
            <a:endParaRPr sz="1100"/>
          </a:p>
        </p:txBody>
      </p:sp>
      <p:sp>
        <p:nvSpPr>
          <p:cNvPr id="395" name="Google Shape;395;p69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Leerlingen hadden inspraak in de duurzame menu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een week lang serveerde de schoolkeuken Belgische klassiekers naar een duurzaam recept van Seppe Nobels.</a:t>
            </a:r>
            <a:endParaRPr sz="1100"/>
          </a:p>
          <a:p>
            <a:pPr indent="-1016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0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MOS-klimaatbende</a:t>
            </a:r>
            <a:endParaRPr sz="1100"/>
          </a:p>
        </p:txBody>
      </p:sp>
      <p:sp>
        <p:nvSpPr>
          <p:cNvPr id="401" name="Google Shape;401;p70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MOS: milieuzorg op school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Brugse MOS-klimaatbende bestaat uit MOS basisscholen die 2 jaar samenwerken rond klimaat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Aan de slag in de eigen school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Andere scholen uitdagen</a:t>
            </a:r>
            <a:endParaRPr sz="1100"/>
          </a:p>
          <a:p>
            <a:pPr indent="-254000" lvl="0" marL="254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" sz="2200"/>
              <a:t>Leren hoe ze kunnen helpen om klimaatopwarming te beperken</a:t>
            </a:r>
            <a:endParaRPr sz="11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1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#missieminder</a:t>
            </a:r>
            <a:endParaRPr sz="1100"/>
          </a:p>
        </p:txBody>
      </p:sp>
      <p:sp>
        <p:nvSpPr>
          <p:cNvPr id="407" name="Google Shape;407;p71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Dit jaar gaat ism met MOS ook #missieminder door, op 27 november 2020, in de Europese week van de afvalvermindering. Voedselverspilling is dit jaar het thema.</a:t>
            </a:r>
            <a:endParaRPr sz="1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2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Wedstrijd</a:t>
            </a:r>
            <a:endParaRPr sz="1100"/>
          </a:p>
        </p:txBody>
      </p:sp>
      <p:sp>
        <p:nvSpPr>
          <p:cNvPr id="413" name="Google Shape;413;p72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Sinds 2015 wedstrijd rond duurzame voeding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Winnende projecten krijgen financiële steun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Winnaars: Sint Pieters Eet (soepcafé), Visgro (bijvangst, visburger), Kopjezwam, Howest (receptenboekje)</a:t>
            </a:r>
            <a:endParaRPr sz="11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3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Andere plannen</a:t>
            </a:r>
            <a:endParaRPr sz="1100"/>
          </a:p>
        </p:txBody>
      </p:sp>
      <p:sp>
        <p:nvSpPr>
          <p:cNvPr id="419" name="Google Shape;419;p73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WK wielrennen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Evenementen 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Priorititeit voedselverlies</a:t>
            </a:r>
            <a:endParaRPr sz="1100"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Structurele herverdeling van voedselverlies bij actoren met grote hoeveelheden voedseloverschotten (vismijn, scholen, grootkeukens, veiling, evenementen)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Reductie van voedseloverschotten bij publieke organisaties</a:t>
            </a:r>
            <a:endParaRPr sz="1100"/>
          </a:p>
          <a:p>
            <a:pPr indent="-1016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4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Contacteer</a:t>
            </a:r>
            <a:endParaRPr sz="1100"/>
          </a:p>
        </p:txBody>
      </p:sp>
      <p:sp>
        <p:nvSpPr>
          <p:cNvPr id="425" name="Google Shape;425;p74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nl" sz="1700"/>
              <a:t>Minou Esquenet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nl" sz="1700"/>
              <a:t>Schepen klimaat en energie, leefmilieu, smart city en facilitair beheer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nl" sz="1700"/>
              <a:t>T: 050 47 54 38</a:t>
            </a:r>
            <a:endParaRPr sz="1100"/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nl" sz="1700"/>
              <a:t>Karine De Batselier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nl" sz="1700"/>
              <a:t>Bruggesmaakt</a:t>
            </a:r>
            <a:endParaRPr sz="1700"/>
          </a:p>
          <a:p>
            <a:pPr indent="-260350" lvl="0" marL="2540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nl" sz="1700"/>
              <a:t>Dienst leefmilieu T: 050 47 53 88</a:t>
            </a:r>
            <a:endParaRPr sz="1100"/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nl" sz="1700"/>
              <a:t>Frieda De Koninck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nl" sz="1700"/>
              <a:t>Flavour &amp; voedseloverschotten in aanbestedingen</a:t>
            </a:r>
            <a:endParaRPr sz="1100"/>
          </a:p>
          <a:p>
            <a:pPr indent="-260350" lvl="0" marL="2540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nl" sz="1700"/>
              <a:t>Dienst leefmilieu T: 050 32 42 54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Acties</a:t>
            </a:r>
            <a:endParaRPr sz="1100"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Bachelorproef rond overschotten in supermarkt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Project voedselverlies in de zorg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Food waste estimation tool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Wedstrijd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Flavour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Foodwinners </a:t>
            </a:r>
            <a:endParaRPr sz="1100"/>
          </a:p>
          <a:p>
            <a:pPr indent="-101600" lvl="0" marL="254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bord, tafel, voedsel, vlees&#10;&#10;Automatisch gegenereerde beschrijving" id="167" name="Google Shape;167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808" y="1545638"/>
            <a:ext cx="3009304" cy="317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Ziekenhuizen - zorginstellingen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Ziekenhuizen - zorginstellingen</a:t>
            </a:r>
            <a:endParaRPr sz="1100"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Maakt deel uit van prioriteit “reductie van voedseloverschotten bij publieke organisaties”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Project van OVAM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50% subsidie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1218460" y="789552"/>
            <a:ext cx="747868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2E32"/>
              </a:buClr>
              <a:buSzPts val="2300"/>
              <a:buFont typeface="Verdana"/>
              <a:buNone/>
            </a:pPr>
            <a:r>
              <a:rPr lang="nl" sz="1100"/>
              <a:t>Doel</a:t>
            </a:r>
            <a:endParaRPr sz="1100"/>
          </a:p>
        </p:txBody>
      </p:sp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1218460" y="1815668"/>
            <a:ext cx="7468340" cy="2778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bewustmaking creëren bij een wijd publiek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kosten besparen voor deze zorginstellingen</a:t>
            </a:r>
            <a:endParaRPr sz="1100"/>
          </a:p>
          <a:p>
            <a:pPr indent="-2540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" sz="1100"/>
              <a:t>uitstoot van broeikasgassen (gelinkt aan het gederfde voedsel) verminderen. 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U_powerpointsjabloon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