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diagrams/data1.xml" ContentType="application/vnd.openxmlformats-officedocument.drawingml.diagramData+xml"/>
  <Override PartName="/ppt/presentation.xml" ContentType="application/vnd.openxmlformats-officedocument.presentationml.presentation.main+xml"/>
  <Override PartName="/ppt/slides/slide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notesSlides/notesSlide22.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slideMasters/slideMaster1.xml" ContentType="application/vnd.openxmlformats-officedocument.presentationml.slideMaster+xml"/>
  <Override PartName="/ppt/notesSlides/notesSlide21.xml" ContentType="application/vnd.openxmlformats-officedocument.presentationml.notesSlide+xml"/>
  <Override PartName="/ppt/notesSlides/notesSlide17.xml" ContentType="application/vnd.openxmlformats-officedocument.presentationml.notesSlide+xml"/>
  <Override PartName="/ppt/notesSlides/notesSlide20.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xml" ContentType="application/vnd.openxmlformats-officedocument.presentationml.notesSlide+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3.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theme/theme2.xml" ContentType="application/vnd.openxmlformats-officedocument.theme+xml"/>
  <Override PartName="/ppt/theme/theme1.xml" ContentType="application/vnd.openxmlformats-officedocument.theme+xml"/>
  <Override PartName="/ppt/charts/chart1.xml" ContentType="application/vnd.openxmlformats-officedocument.drawingml.chart+xml"/>
  <Override PartName="/ppt/diagrams/layout1.xml" ContentType="application/vnd.openxmlformats-officedocument.drawingml.diagramLayout+xml"/>
  <Override PartName="/ppt/notesMasters/notesMaster1.xml" ContentType="application/vnd.openxmlformats-officedocument.presentationml.notesMaster+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57" r:id="rId2"/>
    <p:sldId id="325" r:id="rId3"/>
    <p:sldId id="306" r:id="rId4"/>
    <p:sldId id="334" r:id="rId5"/>
    <p:sldId id="303" r:id="rId6"/>
    <p:sldId id="348" r:id="rId7"/>
    <p:sldId id="346" r:id="rId8"/>
    <p:sldId id="311" r:id="rId9"/>
    <p:sldId id="353" r:id="rId10"/>
    <p:sldId id="332" r:id="rId11"/>
    <p:sldId id="326" r:id="rId12"/>
    <p:sldId id="327" r:id="rId13"/>
    <p:sldId id="328" r:id="rId14"/>
    <p:sldId id="355" r:id="rId15"/>
    <p:sldId id="347" r:id="rId16"/>
    <p:sldId id="335" r:id="rId17"/>
    <p:sldId id="354" r:id="rId18"/>
    <p:sldId id="343" r:id="rId19"/>
    <p:sldId id="336" r:id="rId20"/>
    <p:sldId id="338" r:id="rId21"/>
    <p:sldId id="342" r:id="rId22"/>
    <p:sldId id="339" r:id="rId23"/>
    <p:sldId id="296" r:id="rId24"/>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75" autoAdjust="0"/>
    <p:restoredTop sz="66974" autoAdjust="0"/>
  </p:normalViewPr>
  <p:slideViewPr>
    <p:cSldViewPr snapToGrid="0">
      <p:cViewPr varScale="1">
        <p:scale>
          <a:sx n="78" d="100"/>
          <a:sy n="78" d="100"/>
        </p:scale>
        <p:origin x="1790" y="67"/>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openxmlformats.org/officeDocument/2006/relationships/customXml" Target="../customXml/item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werkblad.xlsx"/><Relationship Id="rId1" Type="http://schemas.openxmlformats.org/officeDocument/2006/relationships/image" Target="../media/image9.jp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039040154116512"/>
          <c:y val="0.12464324224296537"/>
          <c:w val="0.51703725217706731"/>
          <c:h val="0.75071351551406929"/>
        </c:manualLayout>
      </c:layout>
      <c:pieChart>
        <c:varyColors val="1"/>
        <c:ser>
          <c:idx val="0"/>
          <c:order val="0"/>
          <c:tx>
            <c:strRef>
              <c:f>Sheet1!$B$1</c:f>
              <c:strCache>
                <c:ptCount val="1"/>
                <c:pt idx="0">
                  <c:v>Overexploitation of the oceans</c:v>
                </c:pt>
              </c:strCache>
            </c:strRef>
          </c:tx>
          <c:explosion val="25"/>
          <c:dPt>
            <c:idx val="0"/>
            <c:bubble3D val="0"/>
            <c:spPr>
              <a:blipFill>
                <a:blip xmlns:r="http://schemas.openxmlformats.org/officeDocument/2006/relationships" r:embed="rId1"/>
                <a:stretch>
                  <a:fillRect/>
                </a:stretch>
              </a:blipFill>
            </c:spPr>
            <c:extLst>
              <c:ext xmlns:c16="http://schemas.microsoft.com/office/drawing/2014/chart" uri="{C3380CC4-5D6E-409C-BE32-E72D297353CC}">
                <c16:uniqueId val="{00000001-2F40-4BFD-A5FD-FB3F6B282EB8}"/>
              </c:ext>
            </c:extLst>
          </c:dPt>
          <c:dLbls>
            <c:dLbl>
              <c:idx val="0"/>
              <c:delete val="1"/>
              <c:extLst>
                <c:ext xmlns:c15="http://schemas.microsoft.com/office/drawing/2012/chart" uri="{CE6537A1-D6FC-4f65-9D91-7224C49458BB}"/>
                <c:ext xmlns:c16="http://schemas.microsoft.com/office/drawing/2014/chart" uri="{C3380CC4-5D6E-409C-BE32-E72D297353CC}">
                  <c16:uniqueId val="{00000001-2F40-4BFD-A5FD-FB3F6B282EB8}"/>
                </c:ext>
              </c:extLst>
            </c:dLbl>
            <c:dLbl>
              <c:idx val="1"/>
              <c:layout>
                <c:manualLayout>
                  <c:x val="9.3641774692833135E-2"/>
                  <c:y val="0.12597418888766312"/>
                </c:manualLayout>
              </c:layout>
              <c:tx>
                <c:rich>
                  <a:bodyPr/>
                  <a:lstStyle/>
                  <a:p>
                    <a:r>
                      <a:rPr lang="en-US" sz="1200" dirty="0">
                        <a:solidFill>
                          <a:schemeClr val="bg1"/>
                        </a:solidFill>
                      </a:rPr>
                      <a:t>13%</a:t>
                    </a:r>
                    <a:endParaRPr lang="en-US" sz="1600" dirty="0">
                      <a:solidFill>
                        <a:schemeClr val="bg1"/>
                      </a:solidFill>
                    </a:endParaRP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2F40-4BFD-A5FD-FB3F6B282EB8}"/>
                </c:ext>
              </c:extLst>
            </c:dLbl>
            <c:spPr>
              <a:noFill/>
              <a:ln>
                <a:noFill/>
              </a:ln>
              <a:effectLst/>
            </c:spPr>
            <c:txPr>
              <a:bodyPr/>
              <a:lstStyle/>
              <a:p>
                <a:pPr>
                  <a:defRPr sz="1200"/>
                </a:pPr>
                <a:endParaRPr lang="nl-BE"/>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Sheet1!$A$2:$A$3</c:f>
              <c:strCache>
                <c:ptCount val="2"/>
                <c:pt idx="0">
                  <c:v>1st Qtr</c:v>
                </c:pt>
                <c:pt idx="1">
                  <c:v>2nd Qtr</c:v>
                </c:pt>
              </c:strCache>
            </c:strRef>
          </c:cat>
          <c:val>
            <c:numRef>
              <c:f>Sheet1!$B$2:$B$3</c:f>
              <c:numCache>
                <c:formatCode>0%</c:formatCode>
                <c:ptCount val="2"/>
                <c:pt idx="0">
                  <c:v>0.87</c:v>
                </c:pt>
                <c:pt idx="1">
                  <c:v>0.13</c:v>
                </c:pt>
              </c:numCache>
            </c:numRef>
          </c:val>
          <c:extLst>
            <c:ext xmlns:c16="http://schemas.microsoft.com/office/drawing/2014/chart" uri="{C3380CC4-5D6E-409C-BE32-E72D297353CC}">
              <c16:uniqueId val="{00000003-2F40-4BFD-A5FD-FB3F6B282EB8}"/>
            </c:ext>
          </c:extLst>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nl-BE"/>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57C3FC-E2F8-4D72-84A1-855CB46CC2D1}"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nl-NL"/>
        </a:p>
      </dgm:t>
    </dgm:pt>
    <dgm:pt modelId="{4F659DE7-7860-46EC-9C11-EB1B527DD809}">
      <dgm:prSet phldrT="[Tekst]" phldr="1"/>
      <dgm:spPr/>
      <dgm:t>
        <a:bodyPr/>
        <a:lstStyle/>
        <a:p>
          <a:endParaRPr lang="nl-NL" dirty="0"/>
        </a:p>
      </dgm:t>
    </dgm:pt>
    <dgm:pt modelId="{F19D3C51-17EF-470D-87ED-A8863F54A55A}" type="parTrans" cxnId="{5B27148C-FF93-4C1A-8FC2-EF438F944651}">
      <dgm:prSet/>
      <dgm:spPr/>
      <dgm:t>
        <a:bodyPr/>
        <a:lstStyle/>
        <a:p>
          <a:endParaRPr lang="nl-NL"/>
        </a:p>
      </dgm:t>
    </dgm:pt>
    <dgm:pt modelId="{E56ACAE4-8439-4B66-9DA3-8903AE9E62F0}" type="sibTrans" cxnId="{5B27148C-FF93-4C1A-8FC2-EF438F944651}">
      <dgm:prSet/>
      <dgm:spPr>
        <a:solidFill>
          <a:srgbClr val="8BAE00"/>
        </a:solidFill>
        <a:ln>
          <a:solidFill>
            <a:srgbClr val="8BAE00"/>
          </a:solidFill>
        </a:ln>
      </dgm:spPr>
      <dgm:t>
        <a:bodyPr/>
        <a:lstStyle/>
        <a:p>
          <a:endParaRPr lang="nl-NL"/>
        </a:p>
      </dgm:t>
    </dgm:pt>
    <dgm:pt modelId="{660C83CE-01EE-455B-B8CC-D294292E6085}">
      <dgm:prSet phldrT="[Tekst]" phldr="1"/>
      <dgm:spPr/>
      <dgm:t>
        <a:bodyPr/>
        <a:lstStyle/>
        <a:p>
          <a:endParaRPr lang="nl-NL" dirty="0"/>
        </a:p>
      </dgm:t>
    </dgm:pt>
    <dgm:pt modelId="{662039F9-E7CC-4D16-89A6-9645FA5F1677}" type="parTrans" cxnId="{2B8ABA88-CA41-4D22-8635-0180B5CCEDBB}">
      <dgm:prSet/>
      <dgm:spPr/>
      <dgm:t>
        <a:bodyPr/>
        <a:lstStyle/>
        <a:p>
          <a:endParaRPr lang="nl-NL"/>
        </a:p>
      </dgm:t>
    </dgm:pt>
    <dgm:pt modelId="{123020B8-0254-4F90-92BC-399598FB71C9}" type="sibTrans" cxnId="{2B8ABA88-CA41-4D22-8635-0180B5CCEDBB}">
      <dgm:prSet/>
      <dgm:spPr>
        <a:solidFill>
          <a:srgbClr val="8BAE00"/>
        </a:solidFill>
        <a:ln>
          <a:solidFill>
            <a:srgbClr val="8BAE00"/>
          </a:solidFill>
        </a:ln>
      </dgm:spPr>
      <dgm:t>
        <a:bodyPr/>
        <a:lstStyle/>
        <a:p>
          <a:endParaRPr lang="nl-NL"/>
        </a:p>
      </dgm:t>
    </dgm:pt>
    <dgm:pt modelId="{0D8D1ED5-C370-4309-9E80-B383E6E3BE8D}">
      <dgm:prSet phldrT="[Tekst]" phldr="1"/>
      <dgm:spPr/>
      <dgm:t>
        <a:bodyPr/>
        <a:lstStyle/>
        <a:p>
          <a:endParaRPr lang="nl-NL"/>
        </a:p>
      </dgm:t>
    </dgm:pt>
    <dgm:pt modelId="{F4F324AD-1099-4035-8BAA-2FD88146366A}" type="parTrans" cxnId="{1A2E21C5-3B7A-45EE-942B-D802FDA2C8B4}">
      <dgm:prSet/>
      <dgm:spPr/>
      <dgm:t>
        <a:bodyPr/>
        <a:lstStyle/>
        <a:p>
          <a:endParaRPr lang="nl-NL"/>
        </a:p>
      </dgm:t>
    </dgm:pt>
    <dgm:pt modelId="{ABC33CBA-383C-4D73-A62A-F953FF77DF9B}" type="sibTrans" cxnId="{1A2E21C5-3B7A-45EE-942B-D802FDA2C8B4}">
      <dgm:prSet/>
      <dgm:spPr>
        <a:solidFill>
          <a:srgbClr val="8BAE00"/>
        </a:solidFill>
        <a:ln>
          <a:solidFill>
            <a:srgbClr val="8BAE00"/>
          </a:solidFill>
        </a:ln>
      </dgm:spPr>
      <dgm:t>
        <a:bodyPr/>
        <a:lstStyle/>
        <a:p>
          <a:endParaRPr lang="nl-NL"/>
        </a:p>
      </dgm:t>
    </dgm:pt>
    <dgm:pt modelId="{63CCF27C-CCC1-4260-97F8-C678F3DA0ECF}">
      <dgm:prSet phldrT="[Tekst]" phldr="1"/>
      <dgm:spPr/>
      <dgm:t>
        <a:bodyPr/>
        <a:lstStyle/>
        <a:p>
          <a:endParaRPr lang="nl-NL"/>
        </a:p>
      </dgm:t>
    </dgm:pt>
    <dgm:pt modelId="{D397381C-52D5-4CA8-9DE3-9915283063AF}" type="parTrans" cxnId="{39758214-6B19-4FC2-A97D-84D329F25751}">
      <dgm:prSet/>
      <dgm:spPr/>
      <dgm:t>
        <a:bodyPr/>
        <a:lstStyle/>
        <a:p>
          <a:endParaRPr lang="nl-NL"/>
        </a:p>
      </dgm:t>
    </dgm:pt>
    <dgm:pt modelId="{C14DCED7-AEEF-443A-BAB9-A364C9279332}" type="sibTrans" cxnId="{39758214-6B19-4FC2-A97D-84D329F25751}">
      <dgm:prSet/>
      <dgm:spPr>
        <a:solidFill>
          <a:srgbClr val="8BAE00"/>
        </a:solidFill>
        <a:ln>
          <a:solidFill>
            <a:srgbClr val="8BAE00"/>
          </a:solidFill>
        </a:ln>
      </dgm:spPr>
      <dgm:t>
        <a:bodyPr/>
        <a:lstStyle/>
        <a:p>
          <a:endParaRPr lang="nl-NL"/>
        </a:p>
      </dgm:t>
    </dgm:pt>
    <dgm:pt modelId="{0997ABD2-176D-4883-9FFC-7D9ED9243625}">
      <dgm:prSet phldrT="[Tekst]" phldr="1"/>
      <dgm:spPr/>
      <dgm:t>
        <a:bodyPr/>
        <a:lstStyle/>
        <a:p>
          <a:endParaRPr lang="nl-NL" dirty="0"/>
        </a:p>
      </dgm:t>
    </dgm:pt>
    <dgm:pt modelId="{F3F2B28A-CBF4-4FBC-9B68-8579606B8AC4}" type="parTrans" cxnId="{F06757C9-F061-4540-A877-DB3BDF104EEB}">
      <dgm:prSet/>
      <dgm:spPr/>
      <dgm:t>
        <a:bodyPr/>
        <a:lstStyle/>
        <a:p>
          <a:endParaRPr lang="nl-NL"/>
        </a:p>
      </dgm:t>
    </dgm:pt>
    <dgm:pt modelId="{82D22005-42E9-477C-A2E0-DA829DC9C9A8}" type="sibTrans" cxnId="{F06757C9-F061-4540-A877-DB3BDF104EEB}">
      <dgm:prSet/>
      <dgm:spPr>
        <a:solidFill>
          <a:srgbClr val="8BAE00"/>
        </a:solidFill>
        <a:ln>
          <a:solidFill>
            <a:srgbClr val="8BAE00"/>
          </a:solidFill>
        </a:ln>
      </dgm:spPr>
      <dgm:t>
        <a:bodyPr/>
        <a:lstStyle/>
        <a:p>
          <a:endParaRPr lang="nl-NL"/>
        </a:p>
      </dgm:t>
    </dgm:pt>
    <dgm:pt modelId="{97DD621D-3522-4BF6-8A2D-FB83808A04FD}" type="pres">
      <dgm:prSet presAssocID="{CA57C3FC-E2F8-4D72-84A1-855CB46CC2D1}" presName="cycle" presStyleCnt="0">
        <dgm:presLayoutVars>
          <dgm:dir/>
          <dgm:resizeHandles val="exact"/>
        </dgm:presLayoutVars>
      </dgm:prSet>
      <dgm:spPr/>
      <dgm:t>
        <a:bodyPr/>
        <a:lstStyle/>
        <a:p>
          <a:endParaRPr lang="nl-NL"/>
        </a:p>
      </dgm:t>
    </dgm:pt>
    <dgm:pt modelId="{8CE7B763-459A-4209-9638-E93071F65B68}" type="pres">
      <dgm:prSet presAssocID="{4F659DE7-7860-46EC-9C11-EB1B527DD809}" presName="dummy" presStyleCnt="0"/>
      <dgm:spPr/>
    </dgm:pt>
    <dgm:pt modelId="{204F7A44-B586-4DE3-AB14-207E5ED352A7}" type="pres">
      <dgm:prSet presAssocID="{4F659DE7-7860-46EC-9C11-EB1B527DD809}" presName="node" presStyleLbl="revTx" presStyleIdx="0" presStyleCnt="5">
        <dgm:presLayoutVars>
          <dgm:bulletEnabled val="1"/>
        </dgm:presLayoutVars>
      </dgm:prSet>
      <dgm:spPr/>
      <dgm:t>
        <a:bodyPr/>
        <a:lstStyle/>
        <a:p>
          <a:endParaRPr lang="nl-NL"/>
        </a:p>
      </dgm:t>
    </dgm:pt>
    <dgm:pt modelId="{34220D32-2BEC-456B-98BC-C0F8F36A3E75}" type="pres">
      <dgm:prSet presAssocID="{E56ACAE4-8439-4B66-9DA3-8903AE9E62F0}" presName="sibTrans" presStyleLbl="node1" presStyleIdx="0" presStyleCnt="5"/>
      <dgm:spPr/>
      <dgm:t>
        <a:bodyPr/>
        <a:lstStyle/>
        <a:p>
          <a:endParaRPr lang="nl-NL"/>
        </a:p>
      </dgm:t>
    </dgm:pt>
    <dgm:pt modelId="{4C51C1C6-4028-4E7E-8A95-3E7A7579BB49}" type="pres">
      <dgm:prSet presAssocID="{660C83CE-01EE-455B-B8CC-D294292E6085}" presName="dummy" presStyleCnt="0"/>
      <dgm:spPr/>
    </dgm:pt>
    <dgm:pt modelId="{C4C7B753-D267-40D9-B287-9F6586BD29D0}" type="pres">
      <dgm:prSet presAssocID="{660C83CE-01EE-455B-B8CC-D294292E6085}" presName="node" presStyleLbl="revTx" presStyleIdx="1" presStyleCnt="5">
        <dgm:presLayoutVars>
          <dgm:bulletEnabled val="1"/>
        </dgm:presLayoutVars>
      </dgm:prSet>
      <dgm:spPr/>
      <dgm:t>
        <a:bodyPr/>
        <a:lstStyle/>
        <a:p>
          <a:endParaRPr lang="nl-NL"/>
        </a:p>
      </dgm:t>
    </dgm:pt>
    <dgm:pt modelId="{6F310079-85D5-4B3F-BC23-D1311396BDAF}" type="pres">
      <dgm:prSet presAssocID="{123020B8-0254-4F90-92BC-399598FB71C9}" presName="sibTrans" presStyleLbl="node1" presStyleIdx="1" presStyleCnt="5"/>
      <dgm:spPr/>
      <dgm:t>
        <a:bodyPr/>
        <a:lstStyle/>
        <a:p>
          <a:endParaRPr lang="nl-NL"/>
        </a:p>
      </dgm:t>
    </dgm:pt>
    <dgm:pt modelId="{6B2A8C44-8556-47A6-B5C9-0086A5CAF3DF}" type="pres">
      <dgm:prSet presAssocID="{0D8D1ED5-C370-4309-9E80-B383E6E3BE8D}" presName="dummy" presStyleCnt="0"/>
      <dgm:spPr/>
    </dgm:pt>
    <dgm:pt modelId="{9FD3F82F-CBCC-42D9-B61A-1D0E14E9DC06}" type="pres">
      <dgm:prSet presAssocID="{0D8D1ED5-C370-4309-9E80-B383E6E3BE8D}" presName="node" presStyleLbl="revTx" presStyleIdx="2" presStyleCnt="5">
        <dgm:presLayoutVars>
          <dgm:bulletEnabled val="1"/>
        </dgm:presLayoutVars>
      </dgm:prSet>
      <dgm:spPr/>
      <dgm:t>
        <a:bodyPr/>
        <a:lstStyle/>
        <a:p>
          <a:endParaRPr lang="nl-NL"/>
        </a:p>
      </dgm:t>
    </dgm:pt>
    <dgm:pt modelId="{F1CCC31C-8BB7-4950-B5CB-165E2BAD2A35}" type="pres">
      <dgm:prSet presAssocID="{ABC33CBA-383C-4D73-A62A-F953FF77DF9B}" presName="sibTrans" presStyleLbl="node1" presStyleIdx="2" presStyleCnt="5"/>
      <dgm:spPr/>
      <dgm:t>
        <a:bodyPr/>
        <a:lstStyle/>
        <a:p>
          <a:endParaRPr lang="nl-NL"/>
        </a:p>
      </dgm:t>
    </dgm:pt>
    <dgm:pt modelId="{0C1B2BAF-919E-45BE-9294-26422E346785}" type="pres">
      <dgm:prSet presAssocID="{63CCF27C-CCC1-4260-97F8-C678F3DA0ECF}" presName="dummy" presStyleCnt="0"/>
      <dgm:spPr/>
    </dgm:pt>
    <dgm:pt modelId="{8EB58C67-86E7-4644-917D-CBA66A04107E}" type="pres">
      <dgm:prSet presAssocID="{63CCF27C-CCC1-4260-97F8-C678F3DA0ECF}" presName="node" presStyleLbl="revTx" presStyleIdx="3" presStyleCnt="5">
        <dgm:presLayoutVars>
          <dgm:bulletEnabled val="1"/>
        </dgm:presLayoutVars>
      </dgm:prSet>
      <dgm:spPr/>
      <dgm:t>
        <a:bodyPr/>
        <a:lstStyle/>
        <a:p>
          <a:endParaRPr lang="nl-NL"/>
        </a:p>
      </dgm:t>
    </dgm:pt>
    <dgm:pt modelId="{740B88E9-1E03-415C-8A75-D09CFC714E40}" type="pres">
      <dgm:prSet presAssocID="{C14DCED7-AEEF-443A-BAB9-A364C9279332}" presName="sibTrans" presStyleLbl="node1" presStyleIdx="3" presStyleCnt="5"/>
      <dgm:spPr/>
      <dgm:t>
        <a:bodyPr/>
        <a:lstStyle/>
        <a:p>
          <a:endParaRPr lang="nl-NL"/>
        </a:p>
      </dgm:t>
    </dgm:pt>
    <dgm:pt modelId="{04EF468A-814C-42D7-9D2E-45035CA31055}" type="pres">
      <dgm:prSet presAssocID="{0997ABD2-176D-4883-9FFC-7D9ED9243625}" presName="dummy" presStyleCnt="0"/>
      <dgm:spPr/>
    </dgm:pt>
    <dgm:pt modelId="{FDB5A333-1ED6-42C9-A8C2-84EDE42B6A4B}" type="pres">
      <dgm:prSet presAssocID="{0997ABD2-176D-4883-9FFC-7D9ED9243625}" presName="node" presStyleLbl="revTx" presStyleIdx="4" presStyleCnt="5">
        <dgm:presLayoutVars>
          <dgm:bulletEnabled val="1"/>
        </dgm:presLayoutVars>
      </dgm:prSet>
      <dgm:spPr/>
      <dgm:t>
        <a:bodyPr/>
        <a:lstStyle/>
        <a:p>
          <a:endParaRPr lang="nl-NL"/>
        </a:p>
      </dgm:t>
    </dgm:pt>
    <dgm:pt modelId="{75355CDE-53D8-4B0E-BF55-CCD5E7F96795}" type="pres">
      <dgm:prSet presAssocID="{82D22005-42E9-477C-A2E0-DA829DC9C9A8}" presName="sibTrans" presStyleLbl="node1" presStyleIdx="4" presStyleCnt="5"/>
      <dgm:spPr/>
      <dgm:t>
        <a:bodyPr/>
        <a:lstStyle/>
        <a:p>
          <a:endParaRPr lang="nl-NL"/>
        </a:p>
      </dgm:t>
    </dgm:pt>
  </dgm:ptLst>
  <dgm:cxnLst>
    <dgm:cxn modelId="{5B27148C-FF93-4C1A-8FC2-EF438F944651}" srcId="{CA57C3FC-E2F8-4D72-84A1-855CB46CC2D1}" destId="{4F659DE7-7860-46EC-9C11-EB1B527DD809}" srcOrd="0" destOrd="0" parTransId="{F19D3C51-17EF-470D-87ED-A8863F54A55A}" sibTransId="{E56ACAE4-8439-4B66-9DA3-8903AE9E62F0}"/>
    <dgm:cxn modelId="{925892AA-A56B-4C5E-AE4F-03E50F542BB5}" type="presOf" srcId="{4F659DE7-7860-46EC-9C11-EB1B527DD809}" destId="{204F7A44-B586-4DE3-AB14-207E5ED352A7}" srcOrd="0" destOrd="0" presId="urn:microsoft.com/office/officeart/2005/8/layout/cycle1"/>
    <dgm:cxn modelId="{2B8ABA88-CA41-4D22-8635-0180B5CCEDBB}" srcId="{CA57C3FC-E2F8-4D72-84A1-855CB46CC2D1}" destId="{660C83CE-01EE-455B-B8CC-D294292E6085}" srcOrd="1" destOrd="0" parTransId="{662039F9-E7CC-4D16-89A6-9645FA5F1677}" sibTransId="{123020B8-0254-4F90-92BC-399598FB71C9}"/>
    <dgm:cxn modelId="{F1AA08CD-F83D-4594-873B-A40DD9833DBD}" type="presOf" srcId="{CA57C3FC-E2F8-4D72-84A1-855CB46CC2D1}" destId="{97DD621D-3522-4BF6-8A2D-FB83808A04FD}" srcOrd="0" destOrd="0" presId="urn:microsoft.com/office/officeart/2005/8/layout/cycle1"/>
    <dgm:cxn modelId="{08490EA2-1AB2-4D00-8144-CF29D29A0AC1}" type="presOf" srcId="{660C83CE-01EE-455B-B8CC-D294292E6085}" destId="{C4C7B753-D267-40D9-B287-9F6586BD29D0}" srcOrd="0" destOrd="0" presId="urn:microsoft.com/office/officeart/2005/8/layout/cycle1"/>
    <dgm:cxn modelId="{FC0EF4E6-2123-4C52-94FA-1EE65A28D3ED}" type="presOf" srcId="{63CCF27C-CCC1-4260-97F8-C678F3DA0ECF}" destId="{8EB58C67-86E7-4644-917D-CBA66A04107E}" srcOrd="0" destOrd="0" presId="urn:microsoft.com/office/officeart/2005/8/layout/cycle1"/>
    <dgm:cxn modelId="{1A2E21C5-3B7A-45EE-942B-D802FDA2C8B4}" srcId="{CA57C3FC-E2F8-4D72-84A1-855CB46CC2D1}" destId="{0D8D1ED5-C370-4309-9E80-B383E6E3BE8D}" srcOrd="2" destOrd="0" parTransId="{F4F324AD-1099-4035-8BAA-2FD88146366A}" sibTransId="{ABC33CBA-383C-4D73-A62A-F953FF77DF9B}"/>
    <dgm:cxn modelId="{10D26572-5DBA-4192-9FBE-9D3EE7F5DF0D}" type="presOf" srcId="{E56ACAE4-8439-4B66-9DA3-8903AE9E62F0}" destId="{34220D32-2BEC-456B-98BC-C0F8F36A3E75}" srcOrd="0" destOrd="0" presId="urn:microsoft.com/office/officeart/2005/8/layout/cycle1"/>
    <dgm:cxn modelId="{F06757C9-F061-4540-A877-DB3BDF104EEB}" srcId="{CA57C3FC-E2F8-4D72-84A1-855CB46CC2D1}" destId="{0997ABD2-176D-4883-9FFC-7D9ED9243625}" srcOrd="4" destOrd="0" parTransId="{F3F2B28A-CBF4-4FBC-9B68-8579606B8AC4}" sibTransId="{82D22005-42E9-477C-A2E0-DA829DC9C9A8}"/>
    <dgm:cxn modelId="{CA544C25-E6B4-4191-A577-98852D0A317E}" type="presOf" srcId="{0D8D1ED5-C370-4309-9E80-B383E6E3BE8D}" destId="{9FD3F82F-CBCC-42D9-B61A-1D0E14E9DC06}" srcOrd="0" destOrd="0" presId="urn:microsoft.com/office/officeart/2005/8/layout/cycle1"/>
    <dgm:cxn modelId="{4CE14A8E-4BA3-4BF2-988A-BD0152258ED5}" type="presOf" srcId="{123020B8-0254-4F90-92BC-399598FB71C9}" destId="{6F310079-85D5-4B3F-BC23-D1311396BDAF}" srcOrd="0" destOrd="0" presId="urn:microsoft.com/office/officeart/2005/8/layout/cycle1"/>
    <dgm:cxn modelId="{20BC369E-79D5-4FE4-80F0-2B52082DDC53}" type="presOf" srcId="{0997ABD2-176D-4883-9FFC-7D9ED9243625}" destId="{FDB5A333-1ED6-42C9-A8C2-84EDE42B6A4B}" srcOrd="0" destOrd="0" presId="urn:microsoft.com/office/officeart/2005/8/layout/cycle1"/>
    <dgm:cxn modelId="{39758214-6B19-4FC2-A97D-84D329F25751}" srcId="{CA57C3FC-E2F8-4D72-84A1-855CB46CC2D1}" destId="{63CCF27C-CCC1-4260-97F8-C678F3DA0ECF}" srcOrd="3" destOrd="0" parTransId="{D397381C-52D5-4CA8-9DE3-9915283063AF}" sibTransId="{C14DCED7-AEEF-443A-BAB9-A364C9279332}"/>
    <dgm:cxn modelId="{7486521E-4CFA-4CFD-AA63-5B692F7ECCFF}" type="presOf" srcId="{82D22005-42E9-477C-A2E0-DA829DC9C9A8}" destId="{75355CDE-53D8-4B0E-BF55-CCD5E7F96795}" srcOrd="0" destOrd="0" presId="urn:microsoft.com/office/officeart/2005/8/layout/cycle1"/>
    <dgm:cxn modelId="{C69EE340-84C6-427C-BC27-11CF5405B67B}" type="presOf" srcId="{ABC33CBA-383C-4D73-A62A-F953FF77DF9B}" destId="{F1CCC31C-8BB7-4950-B5CB-165E2BAD2A35}" srcOrd="0" destOrd="0" presId="urn:microsoft.com/office/officeart/2005/8/layout/cycle1"/>
    <dgm:cxn modelId="{DA0F29AB-E381-4E45-A45A-BD161166CF3B}" type="presOf" srcId="{C14DCED7-AEEF-443A-BAB9-A364C9279332}" destId="{740B88E9-1E03-415C-8A75-D09CFC714E40}" srcOrd="0" destOrd="0" presId="urn:microsoft.com/office/officeart/2005/8/layout/cycle1"/>
    <dgm:cxn modelId="{1348749B-E872-441B-8ADB-9D29B17F314F}" type="presParOf" srcId="{97DD621D-3522-4BF6-8A2D-FB83808A04FD}" destId="{8CE7B763-459A-4209-9638-E93071F65B68}" srcOrd="0" destOrd="0" presId="urn:microsoft.com/office/officeart/2005/8/layout/cycle1"/>
    <dgm:cxn modelId="{226F95C1-CBFF-467D-838A-797DBE21091D}" type="presParOf" srcId="{97DD621D-3522-4BF6-8A2D-FB83808A04FD}" destId="{204F7A44-B586-4DE3-AB14-207E5ED352A7}" srcOrd="1" destOrd="0" presId="urn:microsoft.com/office/officeart/2005/8/layout/cycle1"/>
    <dgm:cxn modelId="{89D2EF0A-54D1-4651-A95C-C8DFE86ED99C}" type="presParOf" srcId="{97DD621D-3522-4BF6-8A2D-FB83808A04FD}" destId="{34220D32-2BEC-456B-98BC-C0F8F36A3E75}" srcOrd="2" destOrd="0" presId="urn:microsoft.com/office/officeart/2005/8/layout/cycle1"/>
    <dgm:cxn modelId="{53926D89-D28E-4674-AD68-B633CCFE042E}" type="presParOf" srcId="{97DD621D-3522-4BF6-8A2D-FB83808A04FD}" destId="{4C51C1C6-4028-4E7E-8A95-3E7A7579BB49}" srcOrd="3" destOrd="0" presId="urn:microsoft.com/office/officeart/2005/8/layout/cycle1"/>
    <dgm:cxn modelId="{9263216F-6921-4E4E-95B3-893FA89697EC}" type="presParOf" srcId="{97DD621D-3522-4BF6-8A2D-FB83808A04FD}" destId="{C4C7B753-D267-40D9-B287-9F6586BD29D0}" srcOrd="4" destOrd="0" presId="urn:microsoft.com/office/officeart/2005/8/layout/cycle1"/>
    <dgm:cxn modelId="{644794B6-A505-485F-AC5A-63B2D345D784}" type="presParOf" srcId="{97DD621D-3522-4BF6-8A2D-FB83808A04FD}" destId="{6F310079-85D5-4B3F-BC23-D1311396BDAF}" srcOrd="5" destOrd="0" presId="urn:microsoft.com/office/officeart/2005/8/layout/cycle1"/>
    <dgm:cxn modelId="{0D8C5DBF-DB8C-495C-AE81-D952A29EF5BE}" type="presParOf" srcId="{97DD621D-3522-4BF6-8A2D-FB83808A04FD}" destId="{6B2A8C44-8556-47A6-B5C9-0086A5CAF3DF}" srcOrd="6" destOrd="0" presId="urn:microsoft.com/office/officeart/2005/8/layout/cycle1"/>
    <dgm:cxn modelId="{4CAFCAEA-B574-4FA0-A984-A3C565FD0C13}" type="presParOf" srcId="{97DD621D-3522-4BF6-8A2D-FB83808A04FD}" destId="{9FD3F82F-CBCC-42D9-B61A-1D0E14E9DC06}" srcOrd="7" destOrd="0" presId="urn:microsoft.com/office/officeart/2005/8/layout/cycle1"/>
    <dgm:cxn modelId="{389CFEC9-FCC1-4085-AF1D-74F18C86C69C}" type="presParOf" srcId="{97DD621D-3522-4BF6-8A2D-FB83808A04FD}" destId="{F1CCC31C-8BB7-4950-B5CB-165E2BAD2A35}" srcOrd="8" destOrd="0" presId="urn:microsoft.com/office/officeart/2005/8/layout/cycle1"/>
    <dgm:cxn modelId="{8359A77B-690D-4FEF-ABEC-23F6B13CA3C1}" type="presParOf" srcId="{97DD621D-3522-4BF6-8A2D-FB83808A04FD}" destId="{0C1B2BAF-919E-45BE-9294-26422E346785}" srcOrd="9" destOrd="0" presId="urn:microsoft.com/office/officeart/2005/8/layout/cycle1"/>
    <dgm:cxn modelId="{1F3BBA23-F8B7-4179-B34B-DBD60088952F}" type="presParOf" srcId="{97DD621D-3522-4BF6-8A2D-FB83808A04FD}" destId="{8EB58C67-86E7-4644-917D-CBA66A04107E}" srcOrd="10" destOrd="0" presId="urn:microsoft.com/office/officeart/2005/8/layout/cycle1"/>
    <dgm:cxn modelId="{7E7A6632-9B01-4508-ADD2-BB518A7D66D7}" type="presParOf" srcId="{97DD621D-3522-4BF6-8A2D-FB83808A04FD}" destId="{740B88E9-1E03-415C-8A75-D09CFC714E40}" srcOrd="11" destOrd="0" presId="urn:microsoft.com/office/officeart/2005/8/layout/cycle1"/>
    <dgm:cxn modelId="{26A862C6-1D56-400A-8C91-614A6DE8CBD0}" type="presParOf" srcId="{97DD621D-3522-4BF6-8A2D-FB83808A04FD}" destId="{04EF468A-814C-42D7-9D2E-45035CA31055}" srcOrd="12" destOrd="0" presId="urn:microsoft.com/office/officeart/2005/8/layout/cycle1"/>
    <dgm:cxn modelId="{23EB090F-E5C8-409F-B045-F1F254A7074E}" type="presParOf" srcId="{97DD621D-3522-4BF6-8A2D-FB83808A04FD}" destId="{FDB5A333-1ED6-42C9-A8C2-84EDE42B6A4B}" srcOrd="13" destOrd="0" presId="urn:microsoft.com/office/officeart/2005/8/layout/cycle1"/>
    <dgm:cxn modelId="{6AEAD186-0C4A-4ED2-B8E2-54CB80110CD4}" type="presParOf" srcId="{97DD621D-3522-4BF6-8A2D-FB83808A04FD}" destId="{75355CDE-53D8-4B0E-BF55-CCD5E7F96795}" srcOrd="14" destOrd="0" presId="urn:microsoft.com/office/officeart/2005/8/layout/cycle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4F7A44-B586-4DE3-AB14-207E5ED352A7}">
      <dsp:nvSpPr>
        <dsp:cNvPr id="0" name=""/>
        <dsp:cNvSpPr/>
      </dsp:nvSpPr>
      <dsp:spPr>
        <a:xfrm>
          <a:off x="1448397" y="13139"/>
          <a:ext cx="448923" cy="448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endParaRPr lang="nl-NL" sz="1200" kern="1200" dirty="0"/>
        </a:p>
      </dsp:txBody>
      <dsp:txXfrm>
        <a:off x="1448397" y="13139"/>
        <a:ext cx="448923" cy="448923"/>
      </dsp:txXfrm>
    </dsp:sp>
    <dsp:sp modelId="{34220D32-2BEC-456B-98BC-C0F8F36A3E75}">
      <dsp:nvSpPr>
        <dsp:cNvPr id="0" name=""/>
        <dsp:cNvSpPr/>
      </dsp:nvSpPr>
      <dsp:spPr>
        <a:xfrm>
          <a:off x="392771" y="201"/>
          <a:ext cx="1682634" cy="1682634"/>
        </a:xfrm>
        <a:prstGeom prst="circularArrow">
          <a:avLst>
            <a:gd name="adj1" fmla="val 5203"/>
            <a:gd name="adj2" fmla="val 336088"/>
            <a:gd name="adj3" fmla="val 21292528"/>
            <a:gd name="adj4" fmla="val 19766864"/>
            <a:gd name="adj5" fmla="val 6070"/>
          </a:avLst>
        </a:prstGeom>
        <a:solidFill>
          <a:srgbClr val="8BAE00"/>
        </a:solidFill>
        <a:ln w="25400" cap="flat" cmpd="sng" algn="ctr">
          <a:solidFill>
            <a:srgbClr val="8BAE00"/>
          </a:solidFill>
          <a:prstDash val="solid"/>
        </a:ln>
        <a:effectLst/>
      </dsp:spPr>
      <dsp:style>
        <a:lnRef idx="2">
          <a:scrgbClr r="0" g="0" b="0"/>
        </a:lnRef>
        <a:fillRef idx="1">
          <a:scrgbClr r="0" g="0" b="0"/>
        </a:fillRef>
        <a:effectRef idx="0">
          <a:scrgbClr r="0" g="0" b="0"/>
        </a:effectRef>
        <a:fontRef idx="minor">
          <a:schemeClr val="lt1"/>
        </a:fontRef>
      </dsp:style>
    </dsp:sp>
    <dsp:sp modelId="{C4C7B753-D267-40D9-B287-9F6586BD29D0}">
      <dsp:nvSpPr>
        <dsp:cNvPr id="0" name=""/>
        <dsp:cNvSpPr/>
      </dsp:nvSpPr>
      <dsp:spPr>
        <a:xfrm>
          <a:off x="1719573" y="847732"/>
          <a:ext cx="448923" cy="448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endParaRPr lang="nl-NL" sz="1200" kern="1200" dirty="0"/>
        </a:p>
      </dsp:txBody>
      <dsp:txXfrm>
        <a:off x="1719573" y="847732"/>
        <a:ext cx="448923" cy="448923"/>
      </dsp:txXfrm>
    </dsp:sp>
    <dsp:sp modelId="{6F310079-85D5-4B3F-BC23-D1311396BDAF}">
      <dsp:nvSpPr>
        <dsp:cNvPr id="0" name=""/>
        <dsp:cNvSpPr/>
      </dsp:nvSpPr>
      <dsp:spPr>
        <a:xfrm>
          <a:off x="392771" y="201"/>
          <a:ext cx="1682634" cy="1682634"/>
        </a:xfrm>
        <a:prstGeom prst="circularArrow">
          <a:avLst>
            <a:gd name="adj1" fmla="val 5203"/>
            <a:gd name="adj2" fmla="val 336088"/>
            <a:gd name="adj3" fmla="val 4013958"/>
            <a:gd name="adj4" fmla="val 2254112"/>
            <a:gd name="adj5" fmla="val 6070"/>
          </a:avLst>
        </a:prstGeom>
        <a:solidFill>
          <a:srgbClr val="8BAE00"/>
        </a:solidFill>
        <a:ln w="25400" cap="flat" cmpd="sng" algn="ctr">
          <a:solidFill>
            <a:srgbClr val="8BAE00"/>
          </a:solidFill>
          <a:prstDash val="solid"/>
        </a:ln>
        <a:effectLst/>
      </dsp:spPr>
      <dsp:style>
        <a:lnRef idx="2">
          <a:scrgbClr r="0" g="0" b="0"/>
        </a:lnRef>
        <a:fillRef idx="1">
          <a:scrgbClr r="0" g="0" b="0"/>
        </a:fillRef>
        <a:effectRef idx="0">
          <a:scrgbClr r="0" g="0" b="0"/>
        </a:effectRef>
        <a:fontRef idx="minor">
          <a:schemeClr val="lt1"/>
        </a:fontRef>
      </dsp:style>
    </dsp:sp>
    <dsp:sp modelId="{9FD3F82F-CBCC-42D9-B61A-1D0E14E9DC06}">
      <dsp:nvSpPr>
        <dsp:cNvPr id="0" name=""/>
        <dsp:cNvSpPr/>
      </dsp:nvSpPr>
      <dsp:spPr>
        <a:xfrm>
          <a:off x="1009626" y="1363538"/>
          <a:ext cx="448923" cy="448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endParaRPr lang="nl-NL" sz="1200" kern="1200"/>
        </a:p>
      </dsp:txBody>
      <dsp:txXfrm>
        <a:off x="1009626" y="1363538"/>
        <a:ext cx="448923" cy="448923"/>
      </dsp:txXfrm>
    </dsp:sp>
    <dsp:sp modelId="{F1CCC31C-8BB7-4950-B5CB-165E2BAD2A35}">
      <dsp:nvSpPr>
        <dsp:cNvPr id="0" name=""/>
        <dsp:cNvSpPr/>
      </dsp:nvSpPr>
      <dsp:spPr>
        <a:xfrm>
          <a:off x="392771" y="201"/>
          <a:ext cx="1682634" cy="1682634"/>
        </a:xfrm>
        <a:prstGeom prst="circularArrow">
          <a:avLst>
            <a:gd name="adj1" fmla="val 5203"/>
            <a:gd name="adj2" fmla="val 336088"/>
            <a:gd name="adj3" fmla="val 8209800"/>
            <a:gd name="adj4" fmla="val 6449954"/>
            <a:gd name="adj5" fmla="val 6070"/>
          </a:avLst>
        </a:prstGeom>
        <a:solidFill>
          <a:srgbClr val="8BAE00"/>
        </a:solidFill>
        <a:ln w="25400" cap="flat" cmpd="sng" algn="ctr">
          <a:solidFill>
            <a:srgbClr val="8BAE00"/>
          </a:solidFill>
          <a:prstDash val="solid"/>
        </a:ln>
        <a:effectLst/>
      </dsp:spPr>
      <dsp:style>
        <a:lnRef idx="2">
          <a:scrgbClr r="0" g="0" b="0"/>
        </a:lnRef>
        <a:fillRef idx="1">
          <a:scrgbClr r="0" g="0" b="0"/>
        </a:fillRef>
        <a:effectRef idx="0">
          <a:scrgbClr r="0" g="0" b="0"/>
        </a:effectRef>
        <a:fontRef idx="minor">
          <a:schemeClr val="lt1"/>
        </a:fontRef>
      </dsp:style>
    </dsp:sp>
    <dsp:sp modelId="{8EB58C67-86E7-4644-917D-CBA66A04107E}">
      <dsp:nvSpPr>
        <dsp:cNvPr id="0" name=""/>
        <dsp:cNvSpPr/>
      </dsp:nvSpPr>
      <dsp:spPr>
        <a:xfrm>
          <a:off x="299679" y="847732"/>
          <a:ext cx="448923" cy="448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endParaRPr lang="nl-NL" sz="1200" kern="1200"/>
        </a:p>
      </dsp:txBody>
      <dsp:txXfrm>
        <a:off x="299679" y="847732"/>
        <a:ext cx="448923" cy="448923"/>
      </dsp:txXfrm>
    </dsp:sp>
    <dsp:sp modelId="{740B88E9-1E03-415C-8A75-D09CFC714E40}">
      <dsp:nvSpPr>
        <dsp:cNvPr id="0" name=""/>
        <dsp:cNvSpPr/>
      </dsp:nvSpPr>
      <dsp:spPr>
        <a:xfrm>
          <a:off x="392771" y="201"/>
          <a:ext cx="1682634" cy="1682634"/>
        </a:xfrm>
        <a:prstGeom prst="circularArrow">
          <a:avLst>
            <a:gd name="adj1" fmla="val 5203"/>
            <a:gd name="adj2" fmla="val 336088"/>
            <a:gd name="adj3" fmla="val 12297047"/>
            <a:gd name="adj4" fmla="val 10771384"/>
            <a:gd name="adj5" fmla="val 6070"/>
          </a:avLst>
        </a:prstGeom>
        <a:solidFill>
          <a:srgbClr val="8BAE00"/>
        </a:solidFill>
        <a:ln w="25400" cap="flat" cmpd="sng" algn="ctr">
          <a:solidFill>
            <a:srgbClr val="8BAE00"/>
          </a:solidFill>
          <a:prstDash val="solid"/>
        </a:ln>
        <a:effectLst/>
      </dsp:spPr>
      <dsp:style>
        <a:lnRef idx="2">
          <a:scrgbClr r="0" g="0" b="0"/>
        </a:lnRef>
        <a:fillRef idx="1">
          <a:scrgbClr r="0" g="0" b="0"/>
        </a:fillRef>
        <a:effectRef idx="0">
          <a:scrgbClr r="0" g="0" b="0"/>
        </a:effectRef>
        <a:fontRef idx="minor">
          <a:schemeClr val="lt1"/>
        </a:fontRef>
      </dsp:style>
    </dsp:sp>
    <dsp:sp modelId="{FDB5A333-1ED6-42C9-A8C2-84EDE42B6A4B}">
      <dsp:nvSpPr>
        <dsp:cNvPr id="0" name=""/>
        <dsp:cNvSpPr/>
      </dsp:nvSpPr>
      <dsp:spPr>
        <a:xfrm>
          <a:off x="570855" y="13139"/>
          <a:ext cx="448923" cy="4489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endParaRPr lang="nl-NL" sz="1200" kern="1200" dirty="0"/>
        </a:p>
      </dsp:txBody>
      <dsp:txXfrm>
        <a:off x="570855" y="13139"/>
        <a:ext cx="448923" cy="448923"/>
      </dsp:txXfrm>
    </dsp:sp>
    <dsp:sp modelId="{75355CDE-53D8-4B0E-BF55-CCD5E7F96795}">
      <dsp:nvSpPr>
        <dsp:cNvPr id="0" name=""/>
        <dsp:cNvSpPr/>
      </dsp:nvSpPr>
      <dsp:spPr>
        <a:xfrm>
          <a:off x="392771" y="201"/>
          <a:ext cx="1682634" cy="1682634"/>
        </a:xfrm>
        <a:prstGeom prst="circularArrow">
          <a:avLst>
            <a:gd name="adj1" fmla="val 5203"/>
            <a:gd name="adj2" fmla="val 336088"/>
            <a:gd name="adj3" fmla="val 16864949"/>
            <a:gd name="adj4" fmla="val 15198963"/>
            <a:gd name="adj5" fmla="val 6070"/>
          </a:avLst>
        </a:prstGeom>
        <a:solidFill>
          <a:srgbClr val="8BAE00"/>
        </a:solidFill>
        <a:ln w="25400" cap="flat" cmpd="sng" algn="ctr">
          <a:solidFill>
            <a:srgbClr val="8BAE00"/>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A1B47E-B5E4-4F66-9ADC-8FCC76EA0960}" type="datetimeFigureOut">
              <a:rPr lang="nl-BE" smtClean="0"/>
              <a:t>13/12/2021</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smtClean="0"/>
              <a:t>Tekststijl van het model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0A74FE-68E2-46FA-B9AC-D5B2F26E8F24}" type="slidenum">
              <a:rPr lang="nl-BE" smtClean="0"/>
              <a:t>‹nr.›</a:t>
            </a:fld>
            <a:endParaRPr lang="nl-BE"/>
          </a:p>
        </p:txBody>
      </p:sp>
    </p:spTree>
    <p:extLst>
      <p:ext uri="{BB962C8B-B14F-4D97-AF65-F5344CB8AC3E}">
        <p14:creationId xmlns:p14="http://schemas.microsoft.com/office/powerpoint/2010/main" val="1844412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sz="1200" kern="1200" dirty="0" smtClean="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3513A5-7EF3-4E60-B8D1-E2407CD39D0F}" type="slidenum">
              <a:rPr kumimoji="0" lang="nl-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nl-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7982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5F238DBE-4A70-4D82-ACD1-B2B8FCAB4590}" type="slidenum">
              <a:rPr lang="nl-BE" smtClean="0"/>
              <a:t>10</a:t>
            </a:fld>
            <a:endParaRPr lang="nl-BE"/>
          </a:p>
        </p:txBody>
      </p:sp>
    </p:spTree>
    <p:extLst>
      <p:ext uri="{BB962C8B-B14F-4D97-AF65-F5344CB8AC3E}">
        <p14:creationId xmlns:p14="http://schemas.microsoft.com/office/powerpoint/2010/main" val="246016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dirty="0" smtClean="0"/>
          </a:p>
        </p:txBody>
      </p:sp>
      <p:sp>
        <p:nvSpPr>
          <p:cNvPr id="4" name="Tijdelijke aanduiding voor dianummer 3"/>
          <p:cNvSpPr>
            <a:spLocks noGrp="1"/>
          </p:cNvSpPr>
          <p:nvPr>
            <p:ph type="sldNum" sz="quarter" idx="10"/>
          </p:nvPr>
        </p:nvSpPr>
        <p:spPr/>
        <p:txBody>
          <a:bodyPr/>
          <a:lstStyle/>
          <a:p>
            <a:fld id="{EC4268CF-EA15-44B2-9467-6A415463575B}" type="slidenum">
              <a:rPr lang="nl-BE" smtClean="0"/>
              <a:t>11</a:t>
            </a:fld>
            <a:endParaRPr lang="nl-BE" dirty="0"/>
          </a:p>
        </p:txBody>
      </p:sp>
    </p:spTree>
    <p:extLst>
      <p:ext uri="{BB962C8B-B14F-4D97-AF65-F5344CB8AC3E}">
        <p14:creationId xmlns:p14="http://schemas.microsoft.com/office/powerpoint/2010/main" val="20486233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C4268CF-EA15-44B2-9467-6A415463575B}" type="slidenum">
              <a:rPr lang="nl-BE" smtClean="0"/>
              <a:t>12</a:t>
            </a:fld>
            <a:endParaRPr lang="nl-BE" dirty="0"/>
          </a:p>
        </p:txBody>
      </p:sp>
    </p:spTree>
    <p:extLst>
      <p:ext uri="{BB962C8B-B14F-4D97-AF65-F5344CB8AC3E}">
        <p14:creationId xmlns:p14="http://schemas.microsoft.com/office/powerpoint/2010/main" val="13796786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C4268CF-EA15-44B2-9467-6A415463575B}" type="slidenum">
              <a:rPr lang="nl-BE" smtClean="0"/>
              <a:t>13</a:t>
            </a:fld>
            <a:endParaRPr lang="nl-BE" dirty="0"/>
          </a:p>
        </p:txBody>
      </p:sp>
    </p:spTree>
    <p:extLst>
      <p:ext uri="{BB962C8B-B14F-4D97-AF65-F5344CB8AC3E}">
        <p14:creationId xmlns:p14="http://schemas.microsoft.com/office/powerpoint/2010/main" val="3200342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370A74FE-68E2-46FA-B9AC-D5B2F26E8F24}" type="slidenum">
              <a:rPr lang="nl-BE" smtClean="0"/>
              <a:t>14</a:t>
            </a:fld>
            <a:endParaRPr lang="nl-BE"/>
          </a:p>
        </p:txBody>
      </p:sp>
    </p:spTree>
    <p:extLst>
      <p:ext uri="{BB962C8B-B14F-4D97-AF65-F5344CB8AC3E}">
        <p14:creationId xmlns:p14="http://schemas.microsoft.com/office/powerpoint/2010/main" val="21605463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370A74FE-68E2-46FA-B9AC-D5B2F26E8F24}" type="slidenum">
              <a:rPr lang="nl-BE" smtClean="0"/>
              <a:t>15</a:t>
            </a:fld>
            <a:endParaRPr lang="nl-BE"/>
          </a:p>
        </p:txBody>
      </p:sp>
    </p:spTree>
    <p:extLst>
      <p:ext uri="{BB962C8B-B14F-4D97-AF65-F5344CB8AC3E}">
        <p14:creationId xmlns:p14="http://schemas.microsoft.com/office/powerpoint/2010/main" val="5972963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370A74FE-68E2-46FA-B9AC-D5B2F26E8F24}" type="slidenum">
              <a:rPr lang="nl-BE" smtClean="0"/>
              <a:t>16</a:t>
            </a:fld>
            <a:endParaRPr lang="nl-BE"/>
          </a:p>
        </p:txBody>
      </p:sp>
    </p:spTree>
    <p:extLst>
      <p:ext uri="{BB962C8B-B14F-4D97-AF65-F5344CB8AC3E}">
        <p14:creationId xmlns:p14="http://schemas.microsoft.com/office/powerpoint/2010/main" val="412503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endParaRPr lang="nl-NL" dirty="0" smtClean="0"/>
          </a:p>
        </p:txBody>
      </p:sp>
      <p:sp>
        <p:nvSpPr>
          <p:cNvPr id="4" name="Tijdelijke aanduiding voor dianummer 3"/>
          <p:cNvSpPr>
            <a:spLocks noGrp="1"/>
          </p:cNvSpPr>
          <p:nvPr>
            <p:ph type="sldNum" sz="quarter" idx="10"/>
          </p:nvPr>
        </p:nvSpPr>
        <p:spPr/>
        <p:txBody>
          <a:bodyPr/>
          <a:lstStyle/>
          <a:p>
            <a:fld id="{370A74FE-68E2-46FA-B9AC-D5B2F26E8F24}" type="slidenum">
              <a:rPr lang="nl-BE" smtClean="0"/>
              <a:t>17</a:t>
            </a:fld>
            <a:endParaRPr lang="nl-BE"/>
          </a:p>
        </p:txBody>
      </p:sp>
    </p:spTree>
    <p:extLst>
      <p:ext uri="{BB962C8B-B14F-4D97-AF65-F5344CB8AC3E}">
        <p14:creationId xmlns:p14="http://schemas.microsoft.com/office/powerpoint/2010/main" val="18100795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370A74FE-68E2-46FA-B9AC-D5B2F26E8F24}" type="slidenum">
              <a:rPr lang="nl-BE" smtClean="0"/>
              <a:t>19</a:t>
            </a:fld>
            <a:endParaRPr lang="nl-BE"/>
          </a:p>
        </p:txBody>
      </p:sp>
    </p:spTree>
    <p:extLst>
      <p:ext uri="{BB962C8B-B14F-4D97-AF65-F5344CB8AC3E}">
        <p14:creationId xmlns:p14="http://schemas.microsoft.com/office/powerpoint/2010/main" val="3607989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endParaRPr lang="nl-BE" dirty="0"/>
          </a:p>
        </p:txBody>
      </p:sp>
      <p:sp>
        <p:nvSpPr>
          <p:cNvPr id="4" name="Tijdelijke aanduiding voor dianummer 3"/>
          <p:cNvSpPr>
            <a:spLocks noGrp="1"/>
          </p:cNvSpPr>
          <p:nvPr>
            <p:ph type="sldNum" sz="quarter" idx="10"/>
          </p:nvPr>
        </p:nvSpPr>
        <p:spPr/>
        <p:txBody>
          <a:bodyPr/>
          <a:lstStyle/>
          <a:p>
            <a:fld id="{370A74FE-68E2-46FA-B9AC-D5B2F26E8F24}" type="slidenum">
              <a:rPr lang="nl-BE" smtClean="0"/>
              <a:t>20</a:t>
            </a:fld>
            <a:endParaRPr lang="nl-BE"/>
          </a:p>
        </p:txBody>
      </p:sp>
    </p:spTree>
    <p:extLst>
      <p:ext uri="{BB962C8B-B14F-4D97-AF65-F5344CB8AC3E}">
        <p14:creationId xmlns:p14="http://schemas.microsoft.com/office/powerpoint/2010/main" val="545707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998595D5-66DC-444E-ABF2-6152A2B464A1}" type="slidenum">
              <a:rPr lang="en-US" smtClean="0"/>
              <a:t>2</a:t>
            </a:fld>
            <a:endParaRPr lang="en-US"/>
          </a:p>
        </p:txBody>
      </p:sp>
    </p:spTree>
    <p:extLst>
      <p:ext uri="{BB962C8B-B14F-4D97-AF65-F5344CB8AC3E}">
        <p14:creationId xmlns:p14="http://schemas.microsoft.com/office/powerpoint/2010/main" val="41979783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370A74FE-68E2-46FA-B9AC-D5B2F26E8F24}" type="slidenum">
              <a:rPr lang="nl-BE" smtClean="0"/>
              <a:t>21</a:t>
            </a:fld>
            <a:endParaRPr lang="nl-BE"/>
          </a:p>
        </p:txBody>
      </p:sp>
    </p:spTree>
    <p:extLst>
      <p:ext uri="{BB962C8B-B14F-4D97-AF65-F5344CB8AC3E}">
        <p14:creationId xmlns:p14="http://schemas.microsoft.com/office/powerpoint/2010/main" val="1188392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smtClean="0"/>
          </a:p>
        </p:txBody>
      </p:sp>
      <p:sp>
        <p:nvSpPr>
          <p:cNvPr id="4" name="Tijdelijke aanduiding voor dianummer 3"/>
          <p:cNvSpPr>
            <a:spLocks noGrp="1"/>
          </p:cNvSpPr>
          <p:nvPr>
            <p:ph type="sldNum" sz="quarter" idx="10"/>
          </p:nvPr>
        </p:nvSpPr>
        <p:spPr/>
        <p:txBody>
          <a:bodyPr/>
          <a:lstStyle/>
          <a:p>
            <a:fld id="{370A74FE-68E2-46FA-B9AC-D5B2F26E8F24}" type="slidenum">
              <a:rPr lang="nl-BE" smtClean="0"/>
              <a:t>22</a:t>
            </a:fld>
            <a:endParaRPr lang="nl-BE"/>
          </a:p>
        </p:txBody>
      </p:sp>
    </p:spTree>
    <p:extLst>
      <p:ext uri="{BB962C8B-B14F-4D97-AF65-F5344CB8AC3E}">
        <p14:creationId xmlns:p14="http://schemas.microsoft.com/office/powerpoint/2010/main" val="4661882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57150" indent="0">
              <a:buFont typeface="+mj-lt"/>
              <a:buNone/>
            </a:pPr>
            <a:endParaRPr lang="nl-NL" dirty="0" smtClean="0"/>
          </a:p>
        </p:txBody>
      </p:sp>
      <p:sp>
        <p:nvSpPr>
          <p:cNvPr id="4" name="Tijdelijke aanduiding voor dianummer 3"/>
          <p:cNvSpPr>
            <a:spLocks noGrp="1"/>
          </p:cNvSpPr>
          <p:nvPr>
            <p:ph type="sldNum" sz="quarter" idx="10"/>
          </p:nvPr>
        </p:nvSpPr>
        <p:spPr/>
        <p:txBody>
          <a:bodyPr/>
          <a:lstStyle/>
          <a:p>
            <a:fld id="{370A74FE-68E2-46FA-B9AC-D5B2F26E8F24}" type="slidenum">
              <a:rPr lang="nl-BE" smtClean="0"/>
              <a:t>23</a:t>
            </a:fld>
            <a:endParaRPr lang="nl-BE"/>
          </a:p>
        </p:txBody>
      </p:sp>
    </p:spTree>
    <p:extLst>
      <p:ext uri="{BB962C8B-B14F-4D97-AF65-F5344CB8AC3E}">
        <p14:creationId xmlns:p14="http://schemas.microsoft.com/office/powerpoint/2010/main" val="3390132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endParaRPr lang="nl-NL" dirty="0" smtClean="0"/>
          </a:p>
          <a:p>
            <a:pPr marL="171450" indent="-171450">
              <a:buFontTx/>
              <a:buChar char="-"/>
            </a:pPr>
            <a:endParaRPr lang="nl-BE" dirty="0"/>
          </a:p>
        </p:txBody>
      </p:sp>
      <p:sp>
        <p:nvSpPr>
          <p:cNvPr id="4" name="Tijdelijke aanduiding voor dianummer 3"/>
          <p:cNvSpPr>
            <a:spLocks noGrp="1"/>
          </p:cNvSpPr>
          <p:nvPr>
            <p:ph type="sldNum" sz="quarter" idx="10"/>
          </p:nvPr>
        </p:nvSpPr>
        <p:spPr/>
        <p:txBody>
          <a:bodyPr/>
          <a:lstStyle/>
          <a:p>
            <a:fld id="{370A74FE-68E2-46FA-B9AC-D5B2F26E8F24}" type="slidenum">
              <a:rPr lang="nl-BE" smtClean="0"/>
              <a:t>3</a:t>
            </a:fld>
            <a:endParaRPr lang="nl-BE"/>
          </a:p>
        </p:txBody>
      </p:sp>
    </p:spTree>
    <p:extLst>
      <p:ext uri="{BB962C8B-B14F-4D97-AF65-F5344CB8AC3E}">
        <p14:creationId xmlns:p14="http://schemas.microsoft.com/office/powerpoint/2010/main" val="2177096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370A74FE-68E2-46FA-B9AC-D5B2F26E8F24}" type="slidenum">
              <a:rPr lang="nl-BE" smtClean="0"/>
              <a:t>4</a:t>
            </a:fld>
            <a:endParaRPr lang="nl-BE"/>
          </a:p>
        </p:txBody>
      </p:sp>
    </p:spTree>
    <p:extLst>
      <p:ext uri="{BB962C8B-B14F-4D97-AF65-F5344CB8AC3E}">
        <p14:creationId xmlns:p14="http://schemas.microsoft.com/office/powerpoint/2010/main" val="1027167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aseline="0" dirty="0" smtClean="0"/>
          </a:p>
        </p:txBody>
      </p:sp>
      <p:sp>
        <p:nvSpPr>
          <p:cNvPr id="4" name="Tijdelijke aanduiding voor dianummer 3"/>
          <p:cNvSpPr>
            <a:spLocks noGrp="1"/>
          </p:cNvSpPr>
          <p:nvPr>
            <p:ph type="sldNum" sz="quarter" idx="10"/>
          </p:nvPr>
        </p:nvSpPr>
        <p:spPr/>
        <p:txBody>
          <a:bodyPr/>
          <a:lstStyle/>
          <a:p>
            <a:fld id="{370A74FE-68E2-46FA-B9AC-D5B2F26E8F24}" type="slidenum">
              <a:rPr lang="nl-BE" smtClean="0"/>
              <a:t>5</a:t>
            </a:fld>
            <a:endParaRPr lang="nl-BE"/>
          </a:p>
        </p:txBody>
      </p:sp>
    </p:spTree>
    <p:extLst>
      <p:ext uri="{BB962C8B-B14F-4D97-AF65-F5344CB8AC3E}">
        <p14:creationId xmlns:p14="http://schemas.microsoft.com/office/powerpoint/2010/main" val="8534731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370A74FE-68E2-46FA-B9AC-D5B2F26E8F24}" type="slidenum">
              <a:rPr lang="nl-BE" smtClean="0"/>
              <a:t>6</a:t>
            </a:fld>
            <a:endParaRPr lang="nl-BE"/>
          </a:p>
        </p:txBody>
      </p:sp>
    </p:spTree>
    <p:extLst>
      <p:ext uri="{BB962C8B-B14F-4D97-AF65-F5344CB8AC3E}">
        <p14:creationId xmlns:p14="http://schemas.microsoft.com/office/powerpoint/2010/main" val="1877530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370A74FE-68E2-46FA-B9AC-D5B2F26E8F24}" type="slidenum">
              <a:rPr lang="nl-BE" smtClean="0"/>
              <a:t>7</a:t>
            </a:fld>
            <a:endParaRPr lang="nl-BE"/>
          </a:p>
        </p:txBody>
      </p:sp>
    </p:spTree>
    <p:extLst>
      <p:ext uri="{BB962C8B-B14F-4D97-AF65-F5344CB8AC3E}">
        <p14:creationId xmlns:p14="http://schemas.microsoft.com/office/powerpoint/2010/main" val="3784358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endParaRPr lang="nl-BE" dirty="0"/>
          </a:p>
        </p:txBody>
      </p:sp>
      <p:sp>
        <p:nvSpPr>
          <p:cNvPr id="4" name="Tijdelijke aanduiding voor dianummer 3"/>
          <p:cNvSpPr>
            <a:spLocks noGrp="1"/>
          </p:cNvSpPr>
          <p:nvPr>
            <p:ph type="sldNum" sz="quarter" idx="10"/>
          </p:nvPr>
        </p:nvSpPr>
        <p:spPr/>
        <p:txBody>
          <a:bodyPr/>
          <a:lstStyle/>
          <a:p>
            <a:fld id="{370A74FE-68E2-46FA-B9AC-D5B2F26E8F24}" type="slidenum">
              <a:rPr lang="nl-BE" smtClean="0"/>
              <a:t>8</a:t>
            </a:fld>
            <a:endParaRPr lang="nl-BE"/>
          </a:p>
        </p:txBody>
      </p:sp>
    </p:spTree>
    <p:extLst>
      <p:ext uri="{BB962C8B-B14F-4D97-AF65-F5344CB8AC3E}">
        <p14:creationId xmlns:p14="http://schemas.microsoft.com/office/powerpoint/2010/main" val="884070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endParaRPr lang="nl-BE" dirty="0"/>
          </a:p>
        </p:txBody>
      </p:sp>
      <p:sp>
        <p:nvSpPr>
          <p:cNvPr id="4" name="Tijdelijke aanduiding voor dianummer 3"/>
          <p:cNvSpPr>
            <a:spLocks noGrp="1"/>
          </p:cNvSpPr>
          <p:nvPr>
            <p:ph type="sldNum" sz="quarter" idx="10"/>
          </p:nvPr>
        </p:nvSpPr>
        <p:spPr/>
        <p:txBody>
          <a:bodyPr/>
          <a:lstStyle/>
          <a:p>
            <a:fld id="{370A74FE-68E2-46FA-B9AC-D5B2F26E8F24}" type="slidenum">
              <a:rPr lang="nl-BE" smtClean="0"/>
              <a:t>9</a:t>
            </a:fld>
            <a:endParaRPr lang="nl-BE"/>
          </a:p>
        </p:txBody>
      </p:sp>
    </p:spTree>
    <p:extLst>
      <p:ext uri="{BB962C8B-B14F-4D97-AF65-F5344CB8AC3E}">
        <p14:creationId xmlns:p14="http://schemas.microsoft.com/office/powerpoint/2010/main" val="2104602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nl-NL" dirty="0" smtClean="0"/>
              <a:t>Klik om de stijl te bewerken</a:t>
            </a:r>
            <a:endParaRPr lang="nl-BE" dirty="0"/>
          </a:p>
        </p:txBody>
      </p:sp>
      <p:sp>
        <p:nvSpPr>
          <p:cNvPr id="3" name="Ondertitel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Klik om de ondertitelstijl van het model te bewerken</a:t>
            </a:r>
            <a:endParaRPr lang="nl-BE" dirty="0"/>
          </a:p>
        </p:txBody>
      </p:sp>
      <p:sp>
        <p:nvSpPr>
          <p:cNvPr id="6" name="Tijdelijke aanduiding voor dianummer 5"/>
          <p:cNvSpPr>
            <a:spLocks noGrp="1"/>
          </p:cNvSpPr>
          <p:nvPr>
            <p:ph type="sldNum" sz="quarter" idx="12"/>
          </p:nvPr>
        </p:nvSpPr>
        <p:spPr/>
        <p:txBody>
          <a:bodyPr/>
          <a:lstStyle/>
          <a:p>
            <a:fld id="{BBF8B970-6066-488F-9E3E-042171767310}" type="slidenum">
              <a:rPr lang="nl-BE" smtClean="0"/>
              <a:t>‹nr.›</a:t>
            </a:fld>
            <a:endParaRPr lang="nl-BE"/>
          </a:p>
        </p:txBody>
      </p:sp>
    </p:spTree>
    <p:extLst>
      <p:ext uri="{BB962C8B-B14F-4D97-AF65-F5344CB8AC3E}">
        <p14:creationId xmlns:p14="http://schemas.microsoft.com/office/powerpoint/2010/main" val="3481130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39"/>
            <a:ext cx="2743200" cy="5851525"/>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609600" y="274639"/>
            <a:ext cx="80264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a:xfrm>
            <a:off x="609600" y="6356351"/>
            <a:ext cx="2844800" cy="365125"/>
          </a:xfrm>
          <a:prstGeom prst="rect">
            <a:avLst/>
          </a:prstGeom>
        </p:spPr>
        <p:txBody>
          <a:bodyPr/>
          <a:lstStyle/>
          <a:p>
            <a:endParaRPr lang="nl-BE"/>
          </a:p>
        </p:txBody>
      </p:sp>
      <p:sp>
        <p:nvSpPr>
          <p:cNvPr id="5" name="Tijdelijke aanduiding voor voettekst 4"/>
          <p:cNvSpPr>
            <a:spLocks noGrp="1"/>
          </p:cNvSpPr>
          <p:nvPr>
            <p:ph type="ftr" sz="quarter" idx="11"/>
          </p:nvPr>
        </p:nvSpPr>
        <p:spPr>
          <a:xfrm>
            <a:off x="4165600" y="6356351"/>
            <a:ext cx="3860800" cy="365125"/>
          </a:xfrm>
          <a:prstGeom prst="rect">
            <a:avLst/>
          </a:prstGeom>
        </p:spPr>
        <p:txBody>
          <a:bodyPr/>
          <a:lstStyle/>
          <a:p>
            <a:endParaRPr lang="nl-BE"/>
          </a:p>
        </p:txBody>
      </p:sp>
      <p:sp>
        <p:nvSpPr>
          <p:cNvPr id="6" name="Tijdelijke aanduiding voor dianummer 5"/>
          <p:cNvSpPr>
            <a:spLocks noGrp="1"/>
          </p:cNvSpPr>
          <p:nvPr>
            <p:ph type="sldNum" sz="quarter" idx="12"/>
          </p:nvPr>
        </p:nvSpPr>
        <p:spPr/>
        <p:txBody>
          <a:bodyPr/>
          <a:lstStyle/>
          <a:p>
            <a:fld id="{BBF8B970-6066-488F-9E3E-042171767310}" type="slidenum">
              <a:rPr lang="nl-BE" smtClean="0"/>
              <a:t>‹nr.›</a:t>
            </a:fld>
            <a:endParaRPr lang="nl-BE"/>
          </a:p>
        </p:txBody>
      </p:sp>
    </p:spTree>
    <p:extLst>
      <p:ext uri="{BB962C8B-B14F-4D97-AF65-F5344CB8AC3E}">
        <p14:creationId xmlns:p14="http://schemas.microsoft.com/office/powerpoint/2010/main" val="2497627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
        <p:nvSpPr>
          <p:cNvPr id="6" name="Tijdelijke aanduiding voor dianummer 5"/>
          <p:cNvSpPr>
            <a:spLocks noGrp="1"/>
          </p:cNvSpPr>
          <p:nvPr>
            <p:ph type="sldNum" sz="quarter" idx="12"/>
          </p:nvPr>
        </p:nvSpPr>
        <p:spPr/>
        <p:txBody>
          <a:bodyPr/>
          <a:lstStyle/>
          <a:p>
            <a:fld id="{BBF8B970-6066-488F-9E3E-042171767310}" type="slidenum">
              <a:rPr lang="nl-BE" smtClean="0"/>
              <a:t>‹nr.›</a:t>
            </a:fld>
            <a:endParaRPr lang="nl-BE" dirty="0"/>
          </a:p>
        </p:txBody>
      </p:sp>
    </p:spTree>
    <p:extLst>
      <p:ext uri="{BB962C8B-B14F-4D97-AF65-F5344CB8AC3E}">
        <p14:creationId xmlns:p14="http://schemas.microsoft.com/office/powerpoint/2010/main" val="3237901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nl-NL" dirty="0" smtClean="0"/>
              <a:t>Klik om de stijl te bewerken</a:t>
            </a:r>
            <a:endParaRPr lang="nl-BE" dirty="0"/>
          </a:p>
        </p:txBody>
      </p:sp>
      <p:sp>
        <p:nvSpPr>
          <p:cNvPr id="3" name="Tijdelijke aanduiding vo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dirty="0" smtClean="0"/>
              <a:t>Klik om de modelstijlen te bewerken</a:t>
            </a:r>
          </a:p>
        </p:txBody>
      </p:sp>
      <p:sp>
        <p:nvSpPr>
          <p:cNvPr id="6" name="Tijdelijke aanduiding voor dianummer 5"/>
          <p:cNvSpPr>
            <a:spLocks noGrp="1"/>
          </p:cNvSpPr>
          <p:nvPr>
            <p:ph type="sldNum" sz="quarter" idx="12"/>
          </p:nvPr>
        </p:nvSpPr>
        <p:spPr/>
        <p:txBody>
          <a:bodyPr/>
          <a:lstStyle/>
          <a:p>
            <a:fld id="{BBF8B970-6066-488F-9E3E-042171767310}" type="slidenum">
              <a:rPr lang="nl-BE" smtClean="0"/>
              <a:t>‹nr.›</a:t>
            </a:fld>
            <a:endParaRPr lang="nl-BE"/>
          </a:p>
        </p:txBody>
      </p:sp>
    </p:spTree>
    <p:extLst>
      <p:ext uri="{BB962C8B-B14F-4D97-AF65-F5344CB8AC3E}">
        <p14:creationId xmlns:p14="http://schemas.microsoft.com/office/powerpoint/2010/main" val="2590438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
        <p:nvSpPr>
          <p:cNvPr id="4" name="Tijdelijke aanduiding voor inhoud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ianummer 6"/>
          <p:cNvSpPr>
            <a:spLocks noGrp="1"/>
          </p:cNvSpPr>
          <p:nvPr>
            <p:ph type="sldNum" sz="quarter" idx="12"/>
          </p:nvPr>
        </p:nvSpPr>
        <p:spPr/>
        <p:txBody>
          <a:bodyPr/>
          <a:lstStyle/>
          <a:p>
            <a:fld id="{BBF8B970-6066-488F-9E3E-042171767310}" type="slidenum">
              <a:rPr lang="nl-BE" smtClean="0"/>
              <a:t>‹nr.›</a:t>
            </a:fld>
            <a:endParaRPr lang="nl-BE"/>
          </a:p>
        </p:txBody>
      </p:sp>
    </p:spTree>
    <p:extLst>
      <p:ext uri="{BB962C8B-B14F-4D97-AF65-F5344CB8AC3E}">
        <p14:creationId xmlns:p14="http://schemas.microsoft.com/office/powerpoint/2010/main" val="3440693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9" name="Tijdelijke aanduiding voor dianummer 8"/>
          <p:cNvSpPr>
            <a:spLocks noGrp="1"/>
          </p:cNvSpPr>
          <p:nvPr>
            <p:ph type="sldNum" sz="quarter" idx="12"/>
          </p:nvPr>
        </p:nvSpPr>
        <p:spPr/>
        <p:txBody>
          <a:bodyPr/>
          <a:lstStyle/>
          <a:p>
            <a:fld id="{BBF8B970-6066-488F-9E3E-042171767310}" type="slidenum">
              <a:rPr lang="nl-BE" smtClean="0"/>
              <a:t>‹nr.›</a:t>
            </a:fld>
            <a:endParaRPr lang="nl-BE"/>
          </a:p>
        </p:txBody>
      </p:sp>
    </p:spTree>
    <p:extLst>
      <p:ext uri="{BB962C8B-B14F-4D97-AF65-F5344CB8AC3E}">
        <p14:creationId xmlns:p14="http://schemas.microsoft.com/office/powerpoint/2010/main" val="3501667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lleen titel">
    <p:spTree>
      <p:nvGrpSpPr>
        <p:cNvPr id="1" name=""/>
        <p:cNvGrpSpPr/>
        <p:nvPr/>
      </p:nvGrpSpPr>
      <p:grpSpPr>
        <a:xfrm>
          <a:off x="0" y="0"/>
          <a:ext cx="0" cy="0"/>
          <a:chOff x="0" y="0"/>
          <a:chExt cx="0" cy="0"/>
        </a:xfrm>
      </p:grpSpPr>
      <p:sp>
        <p:nvSpPr>
          <p:cNvPr id="5" name="Tijdelijke aanduiding voor dianummer 4"/>
          <p:cNvSpPr>
            <a:spLocks noGrp="1"/>
          </p:cNvSpPr>
          <p:nvPr>
            <p:ph type="sldNum" sz="quarter" idx="12"/>
          </p:nvPr>
        </p:nvSpPr>
        <p:spPr/>
        <p:txBody>
          <a:bodyPr/>
          <a:lstStyle/>
          <a:p>
            <a:fld id="{BBF8B970-6066-488F-9E3E-042171767310}" type="slidenum">
              <a:rPr lang="nl-BE" smtClean="0"/>
              <a:t>‹nr.›</a:t>
            </a:fld>
            <a:endParaRPr lang="nl-BE"/>
          </a:p>
        </p:txBody>
      </p:sp>
      <p:sp>
        <p:nvSpPr>
          <p:cNvPr id="6" name="Titel 5"/>
          <p:cNvSpPr txBox="1">
            <a:spLocks/>
          </p:cNvSpPr>
          <p:nvPr userDrawn="1"/>
        </p:nvSpPr>
        <p:spPr>
          <a:xfrm>
            <a:off x="812800" y="427038"/>
            <a:ext cx="10972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nl-BE" sz="4400" dirty="0">
              <a:latin typeface="FlandersArtSans-Medium" panose="00000600000000000000" pitchFamily="2" charset="0"/>
            </a:endParaRPr>
          </a:p>
        </p:txBody>
      </p:sp>
    </p:spTree>
    <p:extLst>
      <p:ext uri="{BB962C8B-B14F-4D97-AF65-F5344CB8AC3E}">
        <p14:creationId xmlns:p14="http://schemas.microsoft.com/office/powerpoint/2010/main" val="3697007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nl-NL" smtClean="0"/>
              <a:t>Klik om de stijl te bewerken</a:t>
            </a:r>
            <a:endParaRPr lang="nl-BE"/>
          </a:p>
        </p:txBody>
      </p:sp>
      <p:sp>
        <p:nvSpPr>
          <p:cNvPr id="3" name="Tijdelijke aanduiding voor inhoud 2"/>
          <p:cNvSpPr>
            <a:spLocks noGrp="1"/>
          </p:cNvSpPr>
          <p:nvPr>
            <p:ph idx="1"/>
          </p:nvPr>
        </p:nvSpPr>
        <p:spPr>
          <a:xfrm>
            <a:off x="4766733" y="273051"/>
            <a:ext cx="6815667" cy="5853113"/>
          </a:xfrm>
        </p:spPr>
        <p:txBody>
          <a:bodyPr/>
          <a:lstStyle>
            <a:lvl1pPr>
              <a:defRPr sz="3200">
                <a:solidFill>
                  <a:srgbClr val="00206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
        <p:nvSpPr>
          <p:cNvPr id="4" name="Tijdelijke aanduiding voor teks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7" name="Tijdelijke aanduiding voor dianummer 6"/>
          <p:cNvSpPr>
            <a:spLocks noGrp="1"/>
          </p:cNvSpPr>
          <p:nvPr>
            <p:ph type="sldNum" sz="quarter" idx="12"/>
          </p:nvPr>
        </p:nvSpPr>
        <p:spPr/>
        <p:txBody>
          <a:bodyPr/>
          <a:lstStyle/>
          <a:p>
            <a:fld id="{BBF8B970-6066-488F-9E3E-042171767310}" type="slidenum">
              <a:rPr lang="nl-BE" smtClean="0"/>
              <a:t>‹nr.›</a:t>
            </a:fld>
            <a:endParaRPr lang="nl-BE"/>
          </a:p>
        </p:txBody>
      </p:sp>
    </p:spTree>
    <p:extLst>
      <p:ext uri="{BB962C8B-B14F-4D97-AF65-F5344CB8AC3E}">
        <p14:creationId xmlns:p14="http://schemas.microsoft.com/office/powerpoint/2010/main" val="2917306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7" name="Tijdelijke aanduiding voor dianummer 6"/>
          <p:cNvSpPr>
            <a:spLocks noGrp="1"/>
          </p:cNvSpPr>
          <p:nvPr>
            <p:ph type="sldNum" sz="quarter" idx="12"/>
          </p:nvPr>
        </p:nvSpPr>
        <p:spPr/>
        <p:txBody>
          <a:bodyPr/>
          <a:lstStyle/>
          <a:p>
            <a:fld id="{BBF8B970-6066-488F-9E3E-042171767310}" type="slidenum">
              <a:rPr lang="nl-BE" smtClean="0"/>
              <a:t>‹nr.›</a:t>
            </a:fld>
            <a:endParaRPr lang="nl-BE"/>
          </a:p>
        </p:txBody>
      </p:sp>
    </p:spTree>
    <p:extLst>
      <p:ext uri="{BB962C8B-B14F-4D97-AF65-F5344CB8AC3E}">
        <p14:creationId xmlns:p14="http://schemas.microsoft.com/office/powerpoint/2010/main" val="3610190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6" name="Tijdelijke aanduiding voor dianummer 5"/>
          <p:cNvSpPr>
            <a:spLocks noGrp="1"/>
          </p:cNvSpPr>
          <p:nvPr>
            <p:ph type="sldNum" sz="quarter" idx="12"/>
          </p:nvPr>
        </p:nvSpPr>
        <p:spPr/>
        <p:txBody>
          <a:bodyPr/>
          <a:lstStyle/>
          <a:p>
            <a:fld id="{BBF8B970-6066-488F-9E3E-042171767310}" type="slidenum">
              <a:rPr lang="nl-BE" smtClean="0"/>
              <a:t>‹nr.›</a:t>
            </a:fld>
            <a:endParaRPr lang="nl-BE"/>
          </a:p>
        </p:txBody>
      </p:sp>
    </p:spTree>
    <p:extLst>
      <p:ext uri="{BB962C8B-B14F-4D97-AF65-F5344CB8AC3E}">
        <p14:creationId xmlns:p14="http://schemas.microsoft.com/office/powerpoint/2010/main" val="752184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nl-NL" dirty="0" smtClean="0"/>
              <a:t>Klik om de stijl te bewerken</a:t>
            </a:r>
            <a:endParaRPr lang="nl-BE" dirty="0"/>
          </a:p>
        </p:txBody>
      </p:sp>
      <p:sp>
        <p:nvSpPr>
          <p:cNvPr id="3" name="Tijdelijke aanduiding voor tekst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
        <p:nvSpPr>
          <p:cNvPr id="6" name="Tijdelijke aanduiding voor dianumm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FlandersArtSans-Regular" panose="00000500000000000000" pitchFamily="2" charset="0"/>
              </a:defRPr>
            </a:lvl1pPr>
          </a:lstStyle>
          <a:p>
            <a:fld id="{BBF8B970-6066-488F-9E3E-042171767310}" type="slidenum">
              <a:rPr lang="nl-BE" smtClean="0"/>
              <a:pPr/>
              <a:t>‹nr.›</a:t>
            </a:fld>
            <a:endParaRPr lang="nl-BE" dirty="0"/>
          </a:p>
        </p:txBody>
      </p:sp>
      <p:sp>
        <p:nvSpPr>
          <p:cNvPr id="7" name="Rechthoek 6"/>
          <p:cNvSpPr/>
          <p:nvPr userDrawn="1"/>
        </p:nvSpPr>
        <p:spPr>
          <a:xfrm>
            <a:off x="-48683" y="0"/>
            <a:ext cx="480000" cy="6858000"/>
          </a:xfrm>
          <a:prstGeom prst="rect">
            <a:avLst/>
          </a:prstGeom>
          <a:solidFill>
            <a:srgbClr val="8BA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800"/>
          </a:p>
        </p:txBody>
      </p:sp>
      <p:sp>
        <p:nvSpPr>
          <p:cNvPr id="8" name="Tekstvak 7"/>
          <p:cNvSpPr txBox="1"/>
          <p:nvPr userDrawn="1"/>
        </p:nvSpPr>
        <p:spPr>
          <a:xfrm rot="16200000">
            <a:off x="-154046" y="6103810"/>
            <a:ext cx="678391" cy="369332"/>
          </a:xfrm>
          <a:prstGeom prst="rect">
            <a:avLst/>
          </a:prstGeom>
          <a:noFill/>
        </p:spPr>
        <p:txBody>
          <a:bodyPr wrap="none" rtlCol="0">
            <a:spAutoFit/>
          </a:bodyPr>
          <a:lstStyle/>
          <a:p>
            <a:r>
              <a:rPr lang="nl-BE" sz="1800" dirty="0" smtClean="0">
                <a:solidFill>
                  <a:schemeClr val="bg1"/>
                </a:solidFill>
                <a:latin typeface="FlandersArtSans-Bold" panose="00000800000000000000" pitchFamily="2" charset="0"/>
              </a:rPr>
              <a:t>ILVO</a:t>
            </a:r>
            <a:endParaRPr lang="nl-BE" sz="1800" dirty="0">
              <a:solidFill>
                <a:schemeClr val="bg1"/>
              </a:solidFill>
              <a:latin typeface="FlandersArtSans-Bold" panose="00000800000000000000" pitchFamily="2" charset="0"/>
            </a:endParaRPr>
          </a:p>
        </p:txBody>
      </p:sp>
    </p:spTree>
    <p:extLst>
      <p:ext uri="{BB962C8B-B14F-4D97-AF65-F5344CB8AC3E}">
        <p14:creationId xmlns:p14="http://schemas.microsoft.com/office/powerpoint/2010/main" val="29541934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hdr="0" ftr="0" dt="0"/>
  <p:txStyles>
    <p:titleStyle>
      <a:lvl1pPr algn="ctr" defTabSz="914400" rtl="0" eaLnBrk="1" latinLnBrk="0" hangingPunct="1">
        <a:spcBef>
          <a:spcPct val="0"/>
        </a:spcBef>
        <a:buNone/>
        <a:defRPr sz="4400" kern="1200">
          <a:solidFill>
            <a:srgbClr val="15465B"/>
          </a:solidFill>
          <a:latin typeface="FlandersArtSans-Bold" panose="00000800000000000000" pitchFamily="2"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FlandersArtSans-Regular" panose="00000500000000000000" pitchFamily="2"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FlandersArtSans-Regular" panose="00000500000000000000" pitchFamily="2"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FlandersArtSans-Regular" panose="00000500000000000000" pitchFamily="2"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FlandersArtSans-Regular" panose="00000500000000000000" pitchFamily="2"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FlandersArtSans-Regular" panose="00000500000000000000" pitchFamily="2"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28.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hyperlink" Target="mailto:wim.haentjens@ilvo.vlaanderen.be"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5.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eg"/><Relationship Id="rId7"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ctrTitle"/>
          </p:nvPr>
        </p:nvSpPr>
        <p:spPr/>
        <p:txBody>
          <a:bodyPr/>
          <a:lstStyle/>
          <a:p>
            <a:r>
              <a:rPr lang="nl-NL" dirty="0"/>
              <a:t>Ervaringen met systeemdenken in landbouw en voeding</a:t>
            </a:r>
            <a:endParaRPr lang="nl-BE" dirty="0"/>
          </a:p>
        </p:txBody>
      </p:sp>
      <p:sp>
        <p:nvSpPr>
          <p:cNvPr id="8" name="Ondertitel 7"/>
          <p:cNvSpPr>
            <a:spLocks noGrp="1"/>
          </p:cNvSpPr>
          <p:nvPr>
            <p:ph type="subTitle" idx="1"/>
          </p:nvPr>
        </p:nvSpPr>
        <p:spPr/>
        <p:txBody>
          <a:bodyPr/>
          <a:lstStyle/>
          <a:p>
            <a:endParaRPr lang="nl-BE" dirty="0"/>
          </a:p>
        </p:txBody>
      </p:sp>
      <p:sp>
        <p:nvSpPr>
          <p:cNvPr id="4" name="Tijdelijke aanduiding voor dianummer 3"/>
          <p:cNvSpPr>
            <a:spLocks noGrp="1"/>
          </p:cNvSpPr>
          <p:nvPr>
            <p:ph type="sldNum" sz="quarter" idx="12"/>
          </p:nvPr>
        </p:nvSpPr>
        <p:spPr/>
        <p:txBody>
          <a:bodyPr/>
          <a:lstStyle/>
          <a:p>
            <a:endParaRPr lang="nl-BE" dirty="0">
              <a:solidFill>
                <a:prstClr val="black">
                  <a:tint val="75000"/>
                </a:prstClr>
              </a:solidFill>
            </a:endParaRPr>
          </a:p>
        </p:txBody>
      </p:sp>
      <p:pic>
        <p:nvPicPr>
          <p:cNvPr id="6" name="Picture 1" descr="Logo - ILVO Vlaanderen"/>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4440" y="6045605"/>
            <a:ext cx="1229061" cy="621491"/>
          </a:xfrm>
          <a:prstGeom prst="rect">
            <a:avLst/>
          </a:prstGeom>
          <a:noFill/>
          <a:ln>
            <a:noFill/>
          </a:ln>
        </p:spPr>
      </p:pic>
      <p:sp>
        <p:nvSpPr>
          <p:cNvPr id="5" name="Tekstvak 4"/>
          <p:cNvSpPr txBox="1"/>
          <p:nvPr/>
        </p:nvSpPr>
        <p:spPr>
          <a:xfrm>
            <a:off x="6302166" y="5638800"/>
            <a:ext cx="5642890" cy="738664"/>
          </a:xfrm>
          <a:prstGeom prst="rect">
            <a:avLst/>
          </a:prstGeom>
          <a:noFill/>
        </p:spPr>
        <p:txBody>
          <a:bodyPr wrap="none" rtlCol="0">
            <a:spAutoFit/>
          </a:bodyPr>
          <a:lstStyle/>
          <a:p>
            <a:pPr algn="r"/>
            <a:r>
              <a:rPr lang="nl-NL" sz="1400" b="1" i="1" dirty="0" smtClean="0">
                <a:solidFill>
                  <a:schemeClr val="bg1">
                    <a:lumMod val="50000"/>
                  </a:schemeClr>
                </a:solidFill>
              </a:rPr>
              <a:t>Wim HAENTJENS</a:t>
            </a:r>
          </a:p>
          <a:p>
            <a:pPr algn="r"/>
            <a:r>
              <a:rPr lang="nl-NL" sz="1400" i="1" dirty="0" smtClean="0">
                <a:solidFill>
                  <a:schemeClr val="bg1">
                    <a:lumMod val="50000"/>
                  </a:schemeClr>
                </a:solidFill>
              </a:rPr>
              <a:t>VVSG</a:t>
            </a:r>
            <a:r>
              <a:rPr lang="nl-NL" sz="1400" i="1" dirty="0">
                <a:solidFill>
                  <a:schemeClr val="bg1">
                    <a:lumMod val="50000"/>
                  </a:schemeClr>
                </a:solidFill>
              </a:rPr>
              <a:t>/ “Systeemdenken in gemeentelijk mondiaal en </a:t>
            </a:r>
            <a:r>
              <a:rPr lang="nl-NL" sz="1400" i="1" dirty="0" smtClean="0">
                <a:solidFill>
                  <a:schemeClr val="bg1">
                    <a:lumMod val="50000"/>
                  </a:schemeClr>
                </a:solidFill>
              </a:rPr>
              <a:t>duurzaamheidsbeleid”</a:t>
            </a:r>
            <a:endParaRPr lang="nl-NL" sz="1400" i="1" dirty="0">
              <a:solidFill>
                <a:schemeClr val="bg1">
                  <a:lumMod val="50000"/>
                </a:schemeClr>
              </a:solidFill>
            </a:endParaRPr>
          </a:p>
          <a:p>
            <a:pPr algn="r"/>
            <a:r>
              <a:rPr lang="nl-NL" sz="1400" i="1" dirty="0" smtClean="0">
                <a:solidFill>
                  <a:schemeClr val="bg1">
                    <a:lumMod val="50000"/>
                  </a:schemeClr>
                </a:solidFill>
              </a:rPr>
              <a:t>14 december 2021</a:t>
            </a:r>
            <a:endParaRPr lang="nl-BE" sz="1400" i="1" dirty="0">
              <a:solidFill>
                <a:schemeClr val="bg1">
                  <a:lumMod val="50000"/>
                </a:schemeClr>
              </a:solidFill>
            </a:endParaRPr>
          </a:p>
        </p:txBody>
      </p:sp>
    </p:spTree>
    <p:extLst>
      <p:ext uri="{BB962C8B-B14F-4D97-AF65-F5344CB8AC3E}">
        <p14:creationId xmlns:p14="http://schemas.microsoft.com/office/powerpoint/2010/main" val="459190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p:cNvGraphicFramePr/>
          <p:nvPr>
            <p:extLst>
              <p:ext uri="{D42A27DB-BD31-4B8C-83A1-F6EECF244321}">
                <p14:modId xmlns:p14="http://schemas.microsoft.com/office/powerpoint/2010/main" val="719161756"/>
              </p:ext>
            </p:extLst>
          </p:nvPr>
        </p:nvGraphicFramePr>
        <p:xfrm>
          <a:off x="4722864" y="3622827"/>
          <a:ext cx="2468177" cy="18132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el 1"/>
          <p:cNvSpPr>
            <a:spLocks noGrp="1"/>
          </p:cNvSpPr>
          <p:nvPr>
            <p:ph type="title"/>
          </p:nvPr>
        </p:nvSpPr>
        <p:spPr>
          <a:xfrm>
            <a:off x="379446" y="69977"/>
            <a:ext cx="10515600" cy="974173"/>
          </a:xfrm>
        </p:spPr>
        <p:txBody>
          <a:bodyPr>
            <a:normAutofit/>
          </a:bodyPr>
          <a:lstStyle/>
          <a:p>
            <a:r>
              <a:rPr lang="nl-NL" sz="4000" dirty="0" smtClean="0"/>
              <a:t>Wanneer is systeemdenken vooral nuttig?</a:t>
            </a:r>
            <a:endParaRPr lang="nl-BE" sz="4000" dirty="0"/>
          </a:p>
        </p:txBody>
      </p:sp>
      <p:sp>
        <p:nvSpPr>
          <p:cNvPr id="7" name="Ovaal 6"/>
          <p:cNvSpPr/>
          <p:nvPr/>
        </p:nvSpPr>
        <p:spPr>
          <a:xfrm>
            <a:off x="3443661" y="4292941"/>
            <a:ext cx="1819774" cy="1514843"/>
          </a:xfrm>
          <a:prstGeom prst="ellipse">
            <a:avLst/>
          </a:prstGeom>
          <a:noFill/>
          <a:ln w="76200">
            <a:solidFill>
              <a:srgbClr val="8BA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Ovaal 7"/>
          <p:cNvSpPr/>
          <p:nvPr/>
        </p:nvSpPr>
        <p:spPr>
          <a:xfrm>
            <a:off x="6652707" y="4257539"/>
            <a:ext cx="2107711" cy="1475562"/>
          </a:xfrm>
          <a:prstGeom prst="ellipse">
            <a:avLst/>
          </a:prstGeom>
          <a:noFill/>
          <a:ln w="76200">
            <a:solidFill>
              <a:srgbClr val="8BA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Ovaal 8"/>
          <p:cNvSpPr/>
          <p:nvPr/>
        </p:nvSpPr>
        <p:spPr>
          <a:xfrm>
            <a:off x="4931119" y="2045098"/>
            <a:ext cx="1971975" cy="1555863"/>
          </a:xfrm>
          <a:prstGeom prst="ellipse">
            <a:avLst/>
          </a:prstGeom>
          <a:noFill/>
          <a:ln w="76200">
            <a:solidFill>
              <a:srgbClr val="8BA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ekstvak 9"/>
          <p:cNvSpPr txBox="1"/>
          <p:nvPr/>
        </p:nvSpPr>
        <p:spPr>
          <a:xfrm>
            <a:off x="3324938" y="4699098"/>
            <a:ext cx="2051104" cy="707886"/>
          </a:xfrm>
          <a:prstGeom prst="rect">
            <a:avLst/>
          </a:prstGeom>
          <a:noFill/>
        </p:spPr>
        <p:txBody>
          <a:bodyPr wrap="square" rtlCol="0">
            <a:spAutoFit/>
          </a:bodyPr>
          <a:lstStyle/>
          <a:p>
            <a:pPr algn="ctr"/>
            <a:r>
              <a:rPr lang="nl-BE" sz="2000" dirty="0" err="1" smtClean="0"/>
              <a:t>knowledge</a:t>
            </a:r>
            <a:r>
              <a:rPr lang="nl-BE" sz="2000" dirty="0" smtClean="0"/>
              <a:t> gap </a:t>
            </a:r>
          </a:p>
          <a:p>
            <a:pPr algn="ctr"/>
            <a:r>
              <a:rPr lang="nl-BE" sz="2000" dirty="0" err="1" smtClean="0"/>
              <a:t>about</a:t>
            </a:r>
            <a:r>
              <a:rPr lang="nl-BE" sz="2000" dirty="0" smtClean="0"/>
              <a:t> system</a:t>
            </a:r>
            <a:endParaRPr lang="nl-NL" sz="2000" dirty="0"/>
          </a:p>
        </p:txBody>
      </p:sp>
      <p:sp>
        <p:nvSpPr>
          <p:cNvPr id="11" name="Tekstvak 10"/>
          <p:cNvSpPr txBox="1"/>
          <p:nvPr/>
        </p:nvSpPr>
        <p:spPr>
          <a:xfrm>
            <a:off x="6686655" y="4678297"/>
            <a:ext cx="2051104" cy="707886"/>
          </a:xfrm>
          <a:prstGeom prst="rect">
            <a:avLst/>
          </a:prstGeom>
          <a:noFill/>
        </p:spPr>
        <p:txBody>
          <a:bodyPr wrap="square" rtlCol="0">
            <a:spAutoFit/>
          </a:bodyPr>
          <a:lstStyle/>
          <a:p>
            <a:pPr algn="ctr"/>
            <a:r>
              <a:rPr lang="nl-BE" sz="2000" dirty="0" err="1" smtClean="0"/>
              <a:t>knowledge</a:t>
            </a:r>
            <a:r>
              <a:rPr lang="nl-BE" sz="2000" dirty="0" smtClean="0"/>
              <a:t> gap</a:t>
            </a:r>
          </a:p>
          <a:p>
            <a:pPr algn="ctr"/>
            <a:r>
              <a:rPr lang="nl-BE" sz="2000" dirty="0" smtClean="0"/>
              <a:t>on </a:t>
            </a:r>
            <a:r>
              <a:rPr lang="nl-NL" sz="2000" dirty="0" err="1" smtClean="0"/>
              <a:t>where</a:t>
            </a:r>
            <a:r>
              <a:rPr lang="nl-NL" sz="2000" dirty="0" smtClean="0"/>
              <a:t> </a:t>
            </a:r>
            <a:r>
              <a:rPr lang="nl-NL" sz="2000" dirty="0" err="1" smtClean="0"/>
              <a:t>to</a:t>
            </a:r>
            <a:r>
              <a:rPr lang="nl-NL" sz="2000" dirty="0" smtClean="0"/>
              <a:t> go</a:t>
            </a:r>
            <a:endParaRPr lang="nl-NL" sz="2000" dirty="0"/>
          </a:p>
        </p:txBody>
      </p:sp>
      <p:sp>
        <p:nvSpPr>
          <p:cNvPr id="12" name="Tekstvak 11"/>
          <p:cNvSpPr txBox="1"/>
          <p:nvPr/>
        </p:nvSpPr>
        <p:spPr>
          <a:xfrm>
            <a:off x="4851990" y="2351400"/>
            <a:ext cx="2051104" cy="1015663"/>
          </a:xfrm>
          <a:prstGeom prst="rect">
            <a:avLst/>
          </a:prstGeom>
          <a:noFill/>
        </p:spPr>
        <p:txBody>
          <a:bodyPr wrap="square" rtlCol="0">
            <a:spAutoFit/>
          </a:bodyPr>
          <a:lstStyle/>
          <a:p>
            <a:pPr algn="ctr"/>
            <a:r>
              <a:rPr lang="nl-NL" sz="2000" dirty="0" smtClean="0"/>
              <a:t>Knowledge gap on </a:t>
            </a:r>
            <a:r>
              <a:rPr lang="nl-NL" sz="2000" dirty="0" err="1" smtClean="0"/>
              <a:t>how</a:t>
            </a:r>
            <a:r>
              <a:rPr lang="nl-NL" sz="2000" dirty="0" smtClean="0"/>
              <a:t> </a:t>
            </a:r>
            <a:r>
              <a:rPr lang="nl-NL" sz="2000" dirty="0" err="1" smtClean="0"/>
              <a:t>to</a:t>
            </a:r>
            <a:r>
              <a:rPr lang="nl-NL" sz="2000" dirty="0" smtClean="0"/>
              <a:t> get </a:t>
            </a:r>
            <a:r>
              <a:rPr lang="nl-NL" sz="2000" dirty="0" err="1" smtClean="0"/>
              <a:t>there</a:t>
            </a:r>
            <a:endParaRPr lang="nl-NL" sz="2000" dirty="0"/>
          </a:p>
        </p:txBody>
      </p:sp>
      <p:sp>
        <p:nvSpPr>
          <p:cNvPr id="14" name="Tekstvak 13"/>
          <p:cNvSpPr txBox="1"/>
          <p:nvPr/>
        </p:nvSpPr>
        <p:spPr>
          <a:xfrm>
            <a:off x="6179070" y="1511897"/>
            <a:ext cx="2581348" cy="369332"/>
          </a:xfrm>
          <a:prstGeom prst="rect">
            <a:avLst/>
          </a:prstGeom>
          <a:noFill/>
        </p:spPr>
        <p:txBody>
          <a:bodyPr wrap="none" rtlCol="0">
            <a:spAutoFit/>
          </a:bodyPr>
          <a:lstStyle/>
          <a:p>
            <a:r>
              <a:rPr lang="nl-NL" i="1" dirty="0" smtClean="0"/>
              <a:t> (Dr. Ir. Fleur MARCHAND)</a:t>
            </a:r>
            <a:endParaRPr lang="nl-BE" i="1" dirty="0"/>
          </a:p>
        </p:txBody>
      </p:sp>
      <p:sp>
        <p:nvSpPr>
          <p:cNvPr id="15" name="Tekstvak 14"/>
          <p:cNvSpPr txBox="1"/>
          <p:nvPr/>
        </p:nvSpPr>
        <p:spPr>
          <a:xfrm>
            <a:off x="7004693" y="6081636"/>
            <a:ext cx="4780450" cy="369332"/>
          </a:xfrm>
          <a:prstGeom prst="rect">
            <a:avLst/>
          </a:prstGeom>
          <a:noFill/>
        </p:spPr>
        <p:txBody>
          <a:bodyPr wrap="square" rtlCol="0">
            <a:spAutoFit/>
          </a:bodyPr>
          <a:lstStyle/>
          <a:p>
            <a:pPr algn="r"/>
            <a:r>
              <a:rPr lang="nl-NL" i="1" dirty="0" smtClean="0">
                <a:solidFill>
                  <a:schemeClr val="accent1">
                    <a:lumMod val="50000"/>
                  </a:schemeClr>
                </a:solidFill>
              </a:rPr>
              <a:t>Alternatieve leidraad= Stacey matrix</a:t>
            </a:r>
            <a:endParaRPr lang="nl-BE" i="1" dirty="0">
              <a:solidFill>
                <a:schemeClr val="accent1">
                  <a:lumMod val="50000"/>
                </a:schemeClr>
              </a:solidFill>
            </a:endParaRPr>
          </a:p>
        </p:txBody>
      </p:sp>
      <p:sp>
        <p:nvSpPr>
          <p:cNvPr id="17" name="Tekstvak 16"/>
          <p:cNvSpPr txBox="1"/>
          <p:nvPr/>
        </p:nvSpPr>
        <p:spPr>
          <a:xfrm>
            <a:off x="3066674" y="1132746"/>
            <a:ext cx="5621736" cy="461665"/>
          </a:xfrm>
          <a:prstGeom prst="rect">
            <a:avLst/>
          </a:prstGeom>
          <a:solidFill>
            <a:schemeClr val="tx2">
              <a:lumMod val="20000"/>
              <a:lumOff val="80000"/>
            </a:schemeClr>
          </a:solidFill>
        </p:spPr>
        <p:txBody>
          <a:bodyPr wrap="square" rtlCol="0">
            <a:spAutoFit/>
          </a:bodyPr>
          <a:lstStyle/>
          <a:p>
            <a:pPr algn="ctr"/>
            <a:r>
              <a:rPr lang="nl-NL" sz="2400" dirty="0" smtClean="0">
                <a:solidFill>
                  <a:schemeClr val="accent1">
                    <a:lumMod val="50000"/>
                  </a:schemeClr>
                </a:solidFill>
              </a:rPr>
              <a:t>UNSTRUCTURED PROBLEMS</a:t>
            </a:r>
            <a:endParaRPr lang="nl-BE" sz="2400" dirty="0">
              <a:solidFill>
                <a:schemeClr val="accent1">
                  <a:lumMod val="50000"/>
                </a:schemeClr>
              </a:solidFill>
            </a:endParaRPr>
          </a:p>
        </p:txBody>
      </p:sp>
    </p:spTree>
    <p:extLst>
      <p:ext uri="{BB962C8B-B14F-4D97-AF65-F5344CB8AC3E}">
        <p14:creationId xmlns:p14="http://schemas.microsoft.com/office/powerpoint/2010/main" val="9471661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19536" y="6064398"/>
            <a:ext cx="8229600" cy="1143000"/>
          </a:xfrm>
        </p:spPr>
        <p:txBody>
          <a:bodyPr>
            <a:normAutofit/>
          </a:bodyPr>
          <a:lstStyle/>
          <a:p>
            <a:r>
              <a:rPr lang="nl-NL" sz="1400" dirty="0"/>
              <a:t>https://www.idiagram.com/index.html</a:t>
            </a:r>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rotWithShape="1">
          <a:blip r:embed="rId3"/>
          <a:srcRect l="30383" t="39607" r="20537" b="7601"/>
          <a:stretch/>
        </p:blipFill>
        <p:spPr>
          <a:xfrm>
            <a:off x="1689764" y="692696"/>
            <a:ext cx="8812473" cy="5035698"/>
          </a:xfrm>
          <a:prstGeom prst="rect">
            <a:avLst/>
          </a:prstGeom>
        </p:spPr>
      </p:pic>
      <p:sp>
        <p:nvSpPr>
          <p:cNvPr id="5" name="Afgeronde rechthoek 4"/>
          <p:cNvSpPr/>
          <p:nvPr/>
        </p:nvSpPr>
        <p:spPr>
          <a:xfrm>
            <a:off x="2135560" y="3120539"/>
            <a:ext cx="1728192" cy="7200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System</a:t>
            </a:r>
          </a:p>
        </p:txBody>
      </p:sp>
      <p:sp>
        <p:nvSpPr>
          <p:cNvPr id="6" name="Titel 1"/>
          <p:cNvSpPr txBox="1">
            <a:spLocks/>
          </p:cNvSpPr>
          <p:nvPr/>
        </p:nvSpPr>
        <p:spPr>
          <a:xfrm>
            <a:off x="1981200" y="457201"/>
            <a:ext cx="8229600"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b="1" kern="1200">
                <a:solidFill>
                  <a:srgbClr val="15465B"/>
                </a:solidFill>
                <a:latin typeface="+mn-lt"/>
                <a:ea typeface="+mj-ea"/>
                <a:cs typeface="+mj-cs"/>
              </a:defRPr>
            </a:lvl1pPr>
          </a:lstStyle>
          <a:p>
            <a:r>
              <a:rPr lang="nl-NL" dirty="0" smtClean="0"/>
              <a:t>Begrens. Welk probleem of systeem?</a:t>
            </a:r>
            <a:endParaRPr lang="nl-BE" dirty="0"/>
          </a:p>
        </p:txBody>
      </p:sp>
      <p:sp>
        <p:nvSpPr>
          <p:cNvPr id="7" name="Rechthoek 6"/>
          <p:cNvSpPr/>
          <p:nvPr/>
        </p:nvSpPr>
        <p:spPr>
          <a:xfrm>
            <a:off x="609600" y="5110501"/>
            <a:ext cx="9361040" cy="1015663"/>
          </a:xfrm>
          <a:prstGeom prst="rect">
            <a:avLst/>
          </a:prstGeom>
        </p:spPr>
        <p:txBody>
          <a:bodyPr wrap="square">
            <a:spAutoFit/>
          </a:bodyPr>
          <a:lstStyle/>
          <a:p>
            <a:r>
              <a:rPr lang="nl-NL" sz="2000" dirty="0">
                <a:solidFill>
                  <a:srgbClr val="FF0000"/>
                </a:solidFill>
              </a:rPr>
              <a:t>None of </a:t>
            </a:r>
            <a:r>
              <a:rPr lang="nl-NL" sz="2000" dirty="0" err="1">
                <a:solidFill>
                  <a:srgbClr val="FF0000"/>
                </a:solidFill>
              </a:rPr>
              <a:t>us</a:t>
            </a:r>
            <a:r>
              <a:rPr lang="nl-NL" sz="2000" dirty="0">
                <a:solidFill>
                  <a:srgbClr val="FF0000"/>
                </a:solidFill>
              </a:rPr>
              <a:t> </a:t>
            </a:r>
            <a:r>
              <a:rPr lang="nl-NL" sz="2000" dirty="0" err="1">
                <a:solidFill>
                  <a:srgbClr val="FF0000"/>
                </a:solidFill>
              </a:rPr>
              <a:t>see</a:t>
            </a:r>
            <a:r>
              <a:rPr lang="nl-NL" sz="2000" dirty="0">
                <a:solidFill>
                  <a:srgbClr val="FF0000"/>
                </a:solidFill>
              </a:rPr>
              <a:t> </a:t>
            </a:r>
            <a:r>
              <a:rPr lang="nl-NL" sz="2000" dirty="0" err="1">
                <a:solidFill>
                  <a:srgbClr val="FF0000"/>
                </a:solidFill>
              </a:rPr>
              <a:t>the</a:t>
            </a:r>
            <a:r>
              <a:rPr lang="nl-NL" sz="2000" dirty="0">
                <a:solidFill>
                  <a:srgbClr val="FF0000"/>
                </a:solidFill>
              </a:rPr>
              <a:t> system</a:t>
            </a:r>
            <a:r>
              <a:rPr lang="nl-NL" sz="2000" dirty="0"/>
              <a:t>. We </a:t>
            </a:r>
            <a:r>
              <a:rPr lang="nl-NL" sz="2000" dirty="0" err="1"/>
              <a:t>see</a:t>
            </a:r>
            <a:r>
              <a:rPr lang="nl-NL" sz="2000" dirty="0"/>
              <a:t> </a:t>
            </a:r>
            <a:r>
              <a:rPr lang="nl-NL" sz="2000" dirty="0" err="1"/>
              <a:t>our</a:t>
            </a:r>
            <a:r>
              <a:rPr lang="nl-NL" sz="2000" dirty="0"/>
              <a:t> </a:t>
            </a:r>
            <a:r>
              <a:rPr lang="nl-NL" sz="2000" dirty="0" err="1"/>
              <a:t>own</a:t>
            </a:r>
            <a:r>
              <a:rPr lang="nl-NL" sz="2000" dirty="0"/>
              <a:t> part </a:t>
            </a:r>
            <a:r>
              <a:rPr lang="nl-NL" sz="2000" dirty="0" err="1"/>
              <a:t>based</a:t>
            </a:r>
            <a:r>
              <a:rPr lang="nl-NL" sz="2000" dirty="0"/>
              <a:t> on </a:t>
            </a:r>
            <a:r>
              <a:rPr lang="nl-NL" sz="2000" dirty="0" err="1"/>
              <a:t>our</a:t>
            </a:r>
            <a:r>
              <a:rPr lang="nl-NL" sz="2000" dirty="0"/>
              <a:t> background and </a:t>
            </a:r>
            <a:r>
              <a:rPr lang="nl-NL" sz="2000" dirty="0" err="1"/>
              <a:t>history</a:t>
            </a:r>
            <a:r>
              <a:rPr lang="nl-NL" sz="2000" dirty="0"/>
              <a:t>. And we </a:t>
            </a:r>
            <a:r>
              <a:rPr lang="nl-NL" sz="2000" dirty="0" err="1"/>
              <a:t>all</a:t>
            </a:r>
            <a:r>
              <a:rPr lang="nl-NL" sz="2000" dirty="0"/>
              <a:t> think we </a:t>
            </a:r>
            <a:r>
              <a:rPr lang="nl-NL" sz="2000" dirty="0" err="1"/>
              <a:t>see</a:t>
            </a:r>
            <a:r>
              <a:rPr lang="nl-NL" sz="2000" dirty="0"/>
              <a:t> </a:t>
            </a:r>
            <a:r>
              <a:rPr lang="nl-NL" sz="2000" dirty="0" err="1"/>
              <a:t>the</a:t>
            </a:r>
            <a:r>
              <a:rPr lang="nl-NL" sz="2000" dirty="0"/>
              <a:t> most </a:t>
            </a:r>
            <a:r>
              <a:rPr lang="nl-NL" sz="2000" dirty="0" err="1"/>
              <a:t>crucial</a:t>
            </a:r>
            <a:r>
              <a:rPr lang="nl-NL" sz="2000" dirty="0"/>
              <a:t> </a:t>
            </a:r>
            <a:r>
              <a:rPr lang="nl-NL" sz="2000" dirty="0" smtClean="0"/>
              <a:t>part.</a:t>
            </a:r>
            <a:endParaRPr lang="nl-NL" sz="2000" dirty="0"/>
          </a:p>
          <a:p>
            <a:pPr algn="r"/>
            <a:r>
              <a:rPr lang="nl-NL" sz="2000" i="1" dirty="0"/>
              <a:t>Peter SENGE, The </a:t>
            </a:r>
            <a:r>
              <a:rPr lang="nl-NL" sz="2000" i="1" dirty="0" err="1"/>
              <a:t>Fifth</a:t>
            </a:r>
            <a:r>
              <a:rPr lang="nl-NL" sz="2000" i="1" dirty="0"/>
              <a:t> Discipline (2006)</a:t>
            </a:r>
            <a:endParaRPr lang="nl-BE" sz="2000" i="1" dirty="0"/>
          </a:p>
        </p:txBody>
      </p:sp>
      <p:pic>
        <p:nvPicPr>
          <p:cNvPr id="8" name="Picture 6" descr="Peter Senge - Wikip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49136" y="4917744"/>
            <a:ext cx="1224136" cy="162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912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rotWithShape="1">
          <a:blip r:embed="rId3"/>
          <a:srcRect l="35747" t="39628" r="11013" b="-1087"/>
          <a:stretch/>
        </p:blipFill>
        <p:spPr>
          <a:xfrm>
            <a:off x="1524000" y="836712"/>
            <a:ext cx="9158476" cy="5616624"/>
          </a:xfrm>
          <a:prstGeom prst="rect">
            <a:avLst/>
          </a:prstGeom>
        </p:spPr>
      </p:pic>
      <p:sp>
        <p:nvSpPr>
          <p:cNvPr id="5" name="Afgeronde rechthoek 4"/>
          <p:cNvSpPr/>
          <p:nvPr/>
        </p:nvSpPr>
        <p:spPr>
          <a:xfrm>
            <a:off x="1509524" y="3212976"/>
            <a:ext cx="1274108"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System</a:t>
            </a:r>
          </a:p>
        </p:txBody>
      </p:sp>
      <p:sp>
        <p:nvSpPr>
          <p:cNvPr id="6" name="Titel 1"/>
          <p:cNvSpPr txBox="1">
            <a:spLocks/>
          </p:cNvSpPr>
          <p:nvPr/>
        </p:nvSpPr>
        <p:spPr>
          <a:xfrm>
            <a:off x="7948246" y="937420"/>
            <a:ext cx="3051908" cy="11430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b="1" kern="1200">
                <a:solidFill>
                  <a:srgbClr val="15465B"/>
                </a:solidFill>
                <a:latin typeface="+mn-lt"/>
                <a:ea typeface="+mj-ea"/>
                <a:cs typeface="+mj-cs"/>
              </a:defRPr>
            </a:lvl1pPr>
          </a:lstStyle>
          <a:p>
            <a:r>
              <a:rPr lang="nl-NL" dirty="0" smtClean="0"/>
              <a:t>Denken - inzicht</a:t>
            </a:r>
            <a:endParaRPr lang="nl-BE" dirty="0"/>
          </a:p>
        </p:txBody>
      </p:sp>
    </p:spTree>
    <p:extLst>
      <p:ext uri="{BB962C8B-B14F-4D97-AF65-F5344CB8AC3E}">
        <p14:creationId xmlns:p14="http://schemas.microsoft.com/office/powerpoint/2010/main" val="14928782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a:p>
        </p:txBody>
      </p:sp>
      <p:pic>
        <p:nvPicPr>
          <p:cNvPr id="4" name="Afbeelding 3"/>
          <p:cNvPicPr>
            <a:picLocks noChangeAspect="1"/>
          </p:cNvPicPr>
          <p:nvPr/>
        </p:nvPicPr>
        <p:blipFill rotWithShape="1">
          <a:blip r:embed="rId3"/>
          <a:srcRect l="36031" t="31129" r="11407"/>
          <a:stretch/>
        </p:blipFill>
        <p:spPr>
          <a:xfrm>
            <a:off x="1556297" y="332657"/>
            <a:ext cx="9177985" cy="6388663"/>
          </a:xfrm>
          <a:prstGeom prst="rect">
            <a:avLst/>
          </a:prstGeom>
        </p:spPr>
      </p:pic>
      <p:sp>
        <p:nvSpPr>
          <p:cNvPr id="5" name="Afgeronde rechthoek 4"/>
          <p:cNvSpPr/>
          <p:nvPr/>
        </p:nvSpPr>
        <p:spPr>
          <a:xfrm>
            <a:off x="1524000" y="3526987"/>
            <a:ext cx="1274108" cy="5760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dirty="0"/>
              <a:t>System</a:t>
            </a:r>
          </a:p>
        </p:txBody>
      </p:sp>
      <p:sp>
        <p:nvSpPr>
          <p:cNvPr id="6" name="Titel 1"/>
          <p:cNvSpPr txBox="1">
            <a:spLocks/>
          </p:cNvSpPr>
          <p:nvPr/>
        </p:nvSpPr>
        <p:spPr>
          <a:xfrm>
            <a:off x="7374702" y="365920"/>
            <a:ext cx="3391877" cy="1143000"/>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b="1" kern="1200">
                <a:solidFill>
                  <a:srgbClr val="15465B"/>
                </a:solidFill>
                <a:latin typeface="+mn-lt"/>
                <a:ea typeface="+mj-ea"/>
                <a:cs typeface="+mj-cs"/>
              </a:defRPr>
            </a:lvl1pPr>
          </a:lstStyle>
          <a:p>
            <a:r>
              <a:rPr lang="nl-NL" dirty="0" smtClean="0"/>
              <a:t>Doen, veranderen en leren</a:t>
            </a:r>
            <a:endParaRPr lang="nl-BE" dirty="0"/>
          </a:p>
        </p:txBody>
      </p:sp>
    </p:spTree>
    <p:extLst>
      <p:ext uri="{BB962C8B-B14F-4D97-AF65-F5344CB8AC3E}">
        <p14:creationId xmlns:p14="http://schemas.microsoft.com/office/powerpoint/2010/main" val="16295086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“Oplossingen”? Of systeeminnovaties?</a:t>
            </a:r>
            <a:endParaRPr lang="nl-BE" dirty="0"/>
          </a:p>
        </p:txBody>
      </p:sp>
      <p:sp>
        <p:nvSpPr>
          <p:cNvPr id="3" name="Tijdelijke aanduiding voor inhoud 2"/>
          <p:cNvSpPr>
            <a:spLocks noGrp="1"/>
          </p:cNvSpPr>
          <p:nvPr>
            <p:ph idx="1"/>
          </p:nvPr>
        </p:nvSpPr>
        <p:spPr>
          <a:xfrm>
            <a:off x="2006769" y="5763865"/>
            <a:ext cx="9453154" cy="535261"/>
          </a:xfrm>
        </p:spPr>
        <p:txBody>
          <a:bodyPr>
            <a:normAutofit/>
          </a:bodyPr>
          <a:lstStyle/>
          <a:p>
            <a:pPr marL="0" indent="0">
              <a:buNone/>
            </a:pPr>
            <a:r>
              <a:rPr lang="nl-NL" sz="2400" dirty="0" smtClean="0"/>
              <a:t>=&gt; Meeloopeffecten (co-benefits) en </a:t>
            </a:r>
            <a:r>
              <a:rPr lang="nl-NL" sz="2400" dirty="0" err="1" smtClean="0"/>
              <a:t>trade-offs</a:t>
            </a:r>
            <a:endParaRPr lang="nl-BE" sz="2400" dirty="0"/>
          </a:p>
        </p:txBody>
      </p:sp>
      <p:sp>
        <p:nvSpPr>
          <p:cNvPr id="4" name="Tijdelijke aanduiding voor dianummer 3"/>
          <p:cNvSpPr>
            <a:spLocks noGrp="1"/>
          </p:cNvSpPr>
          <p:nvPr>
            <p:ph type="sldNum" sz="quarter" idx="12"/>
          </p:nvPr>
        </p:nvSpPr>
        <p:spPr/>
        <p:txBody>
          <a:bodyPr/>
          <a:lstStyle/>
          <a:p>
            <a:fld id="{BBF8B970-6066-488F-9E3E-042171767310}" type="slidenum">
              <a:rPr lang="nl-BE" smtClean="0"/>
              <a:t>14</a:t>
            </a:fld>
            <a:endParaRPr lang="nl-BE" dirty="0"/>
          </a:p>
        </p:txBody>
      </p:sp>
      <p:pic>
        <p:nvPicPr>
          <p:cNvPr id="5" name="Afbeelding 4"/>
          <p:cNvPicPr>
            <a:picLocks noChangeAspect="1"/>
          </p:cNvPicPr>
          <p:nvPr/>
        </p:nvPicPr>
        <p:blipFill>
          <a:blip r:embed="rId3"/>
          <a:stretch>
            <a:fillRect/>
          </a:stretch>
        </p:blipFill>
        <p:spPr>
          <a:xfrm>
            <a:off x="2006769" y="1370014"/>
            <a:ext cx="8430454" cy="4336626"/>
          </a:xfrm>
          <a:prstGeom prst="rect">
            <a:avLst/>
          </a:prstGeom>
        </p:spPr>
      </p:pic>
    </p:spTree>
    <p:extLst>
      <p:ext uri="{BB962C8B-B14F-4D97-AF65-F5344CB8AC3E}">
        <p14:creationId xmlns:p14="http://schemas.microsoft.com/office/powerpoint/2010/main" val="20144701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BBF8B970-6066-488F-9E3E-042171767310}" type="slidenum">
              <a:rPr lang="nl-BE" smtClean="0"/>
              <a:t>15</a:t>
            </a:fld>
            <a:endParaRPr lang="nl-BE" dirty="0"/>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rightnessContrast contrast="-30000"/>
                    </a14:imgEffect>
                  </a14:imgLayer>
                </a14:imgProps>
              </a:ext>
            </a:extLst>
          </a:blip>
          <a:stretch>
            <a:fillRect/>
          </a:stretch>
        </p:blipFill>
        <p:spPr>
          <a:xfrm>
            <a:off x="1672299" y="-99392"/>
            <a:ext cx="6786066" cy="6854233"/>
          </a:xfrm>
          <a:prstGeom prst="rect">
            <a:avLst/>
          </a:prstGeom>
        </p:spPr>
      </p:pic>
      <p:grpSp>
        <p:nvGrpSpPr>
          <p:cNvPr id="7" name="Group 10"/>
          <p:cNvGrpSpPr/>
          <p:nvPr/>
        </p:nvGrpSpPr>
        <p:grpSpPr>
          <a:xfrm>
            <a:off x="664187" y="3428999"/>
            <a:ext cx="4719571" cy="2850873"/>
            <a:chOff x="107504" y="3428999"/>
            <a:chExt cx="4719571" cy="2850873"/>
          </a:xfrm>
        </p:grpSpPr>
        <p:sp>
          <p:nvSpPr>
            <p:cNvPr id="8" name="Oval 9"/>
            <p:cNvSpPr/>
            <p:nvPr/>
          </p:nvSpPr>
          <p:spPr bwMode="auto">
            <a:xfrm rot="20028123">
              <a:off x="2163397" y="4501705"/>
              <a:ext cx="2663678" cy="1778167"/>
            </a:xfrm>
            <a:prstGeom prst="ellipse">
              <a:avLst/>
            </a:prstGeom>
            <a:noFill/>
            <a:ln w="34925" cap="flat" cmpd="sng" algn="ctr">
              <a:solidFill>
                <a:srgbClr val="3166CF"/>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a:ln>
                  <a:noFill/>
                </a:ln>
                <a:solidFill>
                  <a:srgbClr val="0F5494"/>
                </a:solidFill>
                <a:effectLst/>
                <a:latin typeface="Verdana" pitchFamily="34" charset="0"/>
              </a:endParaRPr>
            </a:p>
          </p:txBody>
        </p:sp>
        <p:sp>
          <p:nvSpPr>
            <p:cNvPr id="9" name="Rounded Rectangular Callout 7"/>
            <p:cNvSpPr/>
            <p:nvPr/>
          </p:nvSpPr>
          <p:spPr bwMode="auto">
            <a:xfrm>
              <a:off x="107504" y="3428999"/>
              <a:ext cx="2376265" cy="2173279"/>
            </a:xfrm>
            <a:prstGeom prst="wedgeRoundRectCallout">
              <a:avLst>
                <a:gd name="adj1" fmla="val 59636"/>
                <a:gd name="adj2" fmla="val 26491"/>
                <a:gd name="adj3" fmla="val 16667"/>
              </a:avLst>
            </a:prstGeom>
            <a:solidFill>
              <a:schemeClr val="accent1">
                <a:alpha val="26000"/>
              </a:schemeClr>
            </a:solidFill>
            <a:ln w="25400" cap="flat" cmpd="sng" algn="ctr">
              <a:solidFill>
                <a:srgbClr val="0070C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dirty="0" smtClean="0">
                  <a:ln>
                    <a:noFill/>
                  </a:ln>
                  <a:solidFill>
                    <a:srgbClr val="0F5494"/>
                  </a:solidFill>
                  <a:effectLst/>
                </a:rPr>
                <a:t>develop</a:t>
              </a:r>
              <a:r>
                <a:rPr kumimoji="0" lang="en-US" sz="2000" b="0" i="0" u="none" strike="noStrike" cap="none" normalizeH="0" dirty="0">
                  <a:ln>
                    <a:noFill/>
                  </a:ln>
                  <a:solidFill>
                    <a:srgbClr val="0F5494"/>
                  </a:solidFill>
                  <a:effectLst/>
                </a:rPr>
                <a:t>, test &amp; demonstrate </a:t>
              </a:r>
              <a:r>
                <a:rPr kumimoji="0" lang="en-US" sz="2000" b="0" i="0" u="none" strike="noStrike" cap="none" normalizeH="0" dirty="0" smtClean="0">
                  <a:ln>
                    <a:noFill/>
                  </a:ln>
                  <a:solidFill>
                    <a:srgbClr val="0F5494"/>
                  </a:solidFill>
                  <a:effectLst/>
                </a:rPr>
                <a:t>system innovations</a:t>
              </a:r>
              <a:endParaRPr kumimoji="0" lang="en-GB" sz="2000" b="0" i="0" u="none" strike="noStrike" cap="none" normalizeH="0" baseline="0" dirty="0">
                <a:ln>
                  <a:noFill/>
                </a:ln>
                <a:solidFill>
                  <a:srgbClr val="0F5494"/>
                </a:solidFill>
                <a:effectLst/>
              </a:endParaRPr>
            </a:p>
          </p:txBody>
        </p:sp>
      </p:grpSp>
      <p:sp>
        <p:nvSpPr>
          <p:cNvPr id="10" name="Tekstvak 9"/>
          <p:cNvSpPr txBox="1"/>
          <p:nvPr/>
        </p:nvSpPr>
        <p:spPr>
          <a:xfrm>
            <a:off x="8358441" y="3358733"/>
            <a:ext cx="3286477" cy="646331"/>
          </a:xfrm>
          <a:prstGeom prst="rect">
            <a:avLst/>
          </a:prstGeom>
          <a:noFill/>
        </p:spPr>
        <p:txBody>
          <a:bodyPr wrap="none" rtlCol="0">
            <a:spAutoFit/>
          </a:bodyPr>
          <a:lstStyle/>
          <a:p>
            <a:r>
              <a:rPr lang="nl-NL" sz="3600" b="1" dirty="0" smtClean="0"/>
              <a:t>LANGE TERMIJN</a:t>
            </a:r>
            <a:endParaRPr lang="nl-BE" sz="3600" b="1" dirty="0"/>
          </a:p>
        </p:txBody>
      </p:sp>
    </p:spTree>
    <p:extLst>
      <p:ext uri="{BB962C8B-B14F-4D97-AF65-F5344CB8AC3E}">
        <p14:creationId xmlns:p14="http://schemas.microsoft.com/office/powerpoint/2010/main" val="2137498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endParaRPr lang="nl-BE" dirty="0"/>
          </a:p>
        </p:txBody>
      </p:sp>
      <p:sp>
        <p:nvSpPr>
          <p:cNvPr id="4" name="Tijdelijke aanduiding voor dianummer 3"/>
          <p:cNvSpPr>
            <a:spLocks noGrp="1"/>
          </p:cNvSpPr>
          <p:nvPr>
            <p:ph type="sldNum" sz="quarter" idx="12"/>
          </p:nvPr>
        </p:nvSpPr>
        <p:spPr/>
        <p:txBody>
          <a:bodyPr/>
          <a:lstStyle/>
          <a:p>
            <a:fld id="{BBF8B970-6066-488F-9E3E-042171767310}" type="slidenum">
              <a:rPr lang="nl-BE" smtClean="0"/>
              <a:t>16</a:t>
            </a:fld>
            <a:endParaRPr lang="nl-BE" dirty="0"/>
          </a:p>
        </p:txBody>
      </p:sp>
      <p:sp>
        <p:nvSpPr>
          <p:cNvPr id="2" name="Titel 1"/>
          <p:cNvSpPr>
            <a:spLocks noGrp="1"/>
          </p:cNvSpPr>
          <p:nvPr>
            <p:ph type="title"/>
          </p:nvPr>
        </p:nvSpPr>
        <p:spPr>
          <a:xfrm>
            <a:off x="609600" y="273731"/>
            <a:ext cx="10972800" cy="1014836"/>
          </a:xfrm>
        </p:spPr>
        <p:txBody>
          <a:bodyPr>
            <a:normAutofit fontScale="90000"/>
          </a:bodyPr>
          <a:lstStyle/>
          <a:p>
            <a:r>
              <a:rPr lang="nl-NL" sz="3600" dirty="0" smtClean="0"/>
              <a:t>Aanpak, skills &amp; tools voor systeemdenken en voor systeemverandering</a:t>
            </a:r>
            <a:endParaRPr lang="nl-BE" sz="3600" dirty="0"/>
          </a:p>
        </p:txBody>
      </p:sp>
      <p:pic>
        <p:nvPicPr>
          <p:cNvPr id="3074" name="Picture 2" descr="https://murally.blob.core.windows.net/uploads/ilvo1917/1635251331932.png?se=2021-12-13T17%3A00%3A00Z&amp;sp=r&amp;sv=2018-03-28&amp;sr=b&amp;rscc=public%2C%20max-age%3D600&amp;sig=VSTKf1poqjp7yZnXSILWDmqC1i6bw8opkYXdkIb8vT4%3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5675" y="1288567"/>
            <a:ext cx="5700649" cy="5432909"/>
          </a:xfrm>
          <a:prstGeom prst="rect">
            <a:avLst/>
          </a:prstGeom>
          <a:noFill/>
          <a:extLst>
            <a:ext uri="{909E8E84-426E-40DD-AFC4-6F175D3DCCD1}">
              <a14:hiddenFill xmlns:a14="http://schemas.microsoft.com/office/drawing/2010/main">
                <a:solidFill>
                  <a:srgbClr val="FFFFFF"/>
                </a:solidFill>
              </a14:hiddenFill>
            </a:ext>
          </a:extLst>
        </p:spPr>
      </p:pic>
      <p:sp>
        <p:nvSpPr>
          <p:cNvPr id="6" name="Tekstvak 5"/>
          <p:cNvSpPr txBox="1"/>
          <p:nvPr/>
        </p:nvSpPr>
        <p:spPr>
          <a:xfrm>
            <a:off x="5159828" y="4219303"/>
            <a:ext cx="1762406" cy="400110"/>
          </a:xfrm>
          <a:prstGeom prst="rect">
            <a:avLst/>
          </a:prstGeom>
          <a:noFill/>
        </p:spPr>
        <p:txBody>
          <a:bodyPr wrap="none" rtlCol="0">
            <a:spAutoFit/>
          </a:bodyPr>
          <a:lstStyle/>
          <a:p>
            <a:r>
              <a:rPr lang="nl-NL" sz="2000" b="1" dirty="0" smtClean="0">
                <a:solidFill>
                  <a:schemeClr val="accent6">
                    <a:lumMod val="50000"/>
                  </a:schemeClr>
                </a:solidFill>
              </a:rPr>
              <a:t>System change</a:t>
            </a:r>
            <a:endParaRPr lang="nl-BE" sz="2000" b="1" dirty="0">
              <a:solidFill>
                <a:schemeClr val="accent6">
                  <a:lumMod val="50000"/>
                </a:schemeClr>
              </a:solidFill>
            </a:endParaRPr>
          </a:p>
        </p:txBody>
      </p:sp>
    </p:spTree>
    <p:extLst>
      <p:ext uri="{BB962C8B-B14F-4D97-AF65-F5344CB8AC3E}">
        <p14:creationId xmlns:p14="http://schemas.microsoft.com/office/powerpoint/2010/main" val="28999414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Inhoud</a:t>
            </a:r>
            <a:endParaRPr lang="nl-BE" dirty="0"/>
          </a:p>
        </p:txBody>
      </p:sp>
      <p:sp>
        <p:nvSpPr>
          <p:cNvPr id="3" name="Tijdelijke aanduiding voor inhoud 2"/>
          <p:cNvSpPr>
            <a:spLocks noGrp="1"/>
          </p:cNvSpPr>
          <p:nvPr>
            <p:ph idx="1"/>
          </p:nvPr>
        </p:nvSpPr>
        <p:spPr/>
        <p:txBody>
          <a:bodyPr>
            <a:normAutofit/>
          </a:bodyPr>
          <a:lstStyle/>
          <a:p>
            <a:pPr marL="514350" indent="-514350">
              <a:buFont typeface="+mj-lt"/>
              <a:buAutoNum type="arabicParenR"/>
            </a:pPr>
            <a:r>
              <a:rPr lang="nl-NL" dirty="0" smtClean="0"/>
              <a:t>De (systemische) uitdaging : duurzame voedselsystemen</a:t>
            </a:r>
          </a:p>
          <a:p>
            <a:pPr marL="514350" indent="-514350">
              <a:buFont typeface="+mj-lt"/>
              <a:buAutoNum type="arabicParenR"/>
            </a:pPr>
            <a:endParaRPr lang="nl-NL" dirty="0" smtClean="0"/>
          </a:p>
          <a:p>
            <a:pPr marL="571500" indent="-514350">
              <a:buFont typeface="+mj-lt"/>
              <a:buAutoNum type="arabicParenR"/>
            </a:pPr>
            <a:r>
              <a:rPr lang="nl-NL" dirty="0" smtClean="0"/>
              <a:t>Ongestructureerde problemen, systeemdenken en systeemverandering</a:t>
            </a:r>
          </a:p>
          <a:p>
            <a:pPr marL="571500" indent="-514350">
              <a:buFont typeface="+mj-lt"/>
              <a:buAutoNum type="arabicParenR"/>
            </a:pPr>
            <a:endParaRPr lang="nl-NL" dirty="0" smtClean="0"/>
          </a:p>
          <a:p>
            <a:pPr marL="514350" indent="-514350">
              <a:buFont typeface="+mj-lt"/>
              <a:buAutoNum type="arabicParenR"/>
            </a:pPr>
            <a:r>
              <a:rPr lang="nl-NL" dirty="0" smtClean="0"/>
              <a:t>Wat gebeurt er zoal bij ILVO?</a:t>
            </a:r>
          </a:p>
          <a:p>
            <a:pPr marL="514350" indent="-514350">
              <a:buFont typeface="+mj-lt"/>
              <a:buAutoNum type="arabicParenR"/>
            </a:pPr>
            <a:endParaRPr lang="nl-NL" dirty="0" smtClean="0"/>
          </a:p>
        </p:txBody>
      </p:sp>
      <p:sp>
        <p:nvSpPr>
          <p:cNvPr id="4" name="Tijdelijke aanduiding voor dianummer 3"/>
          <p:cNvSpPr>
            <a:spLocks noGrp="1"/>
          </p:cNvSpPr>
          <p:nvPr>
            <p:ph type="sldNum" sz="quarter" idx="12"/>
          </p:nvPr>
        </p:nvSpPr>
        <p:spPr/>
        <p:txBody>
          <a:bodyPr/>
          <a:lstStyle/>
          <a:p>
            <a:fld id="{BBF8B970-6066-488F-9E3E-042171767310}" type="slidenum">
              <a:rPr lang="nl-BE" smtClean="0"/>
              <a:t>17</a:t>
            </a:fld>
            <a:endParaRPr lang="nl-BE" dirty="0"/>
          </a:p>
        </p:txBody>
      </p:sp>
      <p:sp>
        <p:nvSpPr>
          <p:cNvPr id="5" name="Stroomdiagram: Alternatief proces 4"/>
          <p:cNvSpPr/>
          <p:nvPr/>
        </p:nvSpPr>
        <p:spPr>
          <a:xfrm>
            <a:off x="557348" y="4131659"/>
            <a:ext cx="11225349" cy="1058091"/>
          </a:xfrm>
          <a:prstGeom prst="flowChartAlternateProcess">
            <a:avLst/>
          </a:prstGeom>
          <a:noFill/>
          <a:ln w="635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772034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dirty="0" smtClean="0"/>
              <a:t>ZEROW-project</a:t>
            </a:r>
            <a:br>
              <a:rPr lang="nl-NL" dirty="0" smtClean="0"/>
            </a:br>
            <a:r>
              <a:rPr lang="en-US" sz="2700" dirty="0"/>
              <a:t>Systemic Innovations Towards a Zero Food Waste Supply Chain</a:t>
            </a:r>
            <a:endParaRPr lang="nl-BE" dirty="0"/>
          </a:p>
        </p:txBody>
      </p:sp>
      <p:sp>
        <p:nvSpPr>
          <p:cNvPr id="3" name="Tijdelijke aanduiding voor inhoud 2"/>
          <p:cNvSpPr>
            <a:spLocks noGrp="1"/>
          </p:cNvSpPr>
          <p:nvPr>
            <p:ph idx="1"/>
          </p:nvPr>
        </p:nvSpPr>
        <p:spPr>
          <a:xfrm>
            <a:off x="452284" y="1600201"/>
            <a:ext cx="8128000" cy="4554793"/>
          </a:xfrm>
        </p:spPr>
        <p:txBody>
          <a:bodyPr>
            <a:noAutofit/>
          </a:bodyPr>
          <a:lstStyle/>
          <a:p>
            <a:r>
              <a:rPr lang="en-US" sz="2000" dirty="0"/>
              <a:t>EU project </a:t>
            </a:r>
            <a:r>
              <a:rPr lang="en-US" sz="2000" dirty="0" err="1"/>
              <a:t>onder</a:t>
            </a:r>
            <a:r>
              <a:rPr lang="en-US" sz="2000" dirty="0"/>
              <a:t> Horizon 2020 </a:t>
            </a:r>
            <a:r>
              <a:rPr lang="en-US" sz="2000" dirty="0" smtClean="0"/>
              <a:t>(12 </a:t>
            </a:r>
            <a:r>
              <a:rPr lang="en-US" sz="2000" dirty="0" err="1"/>
              <a:t>mln</a:t>
            </a:r>
            <a:r>
              <a:rPr lang="en-US" sz="2000" dirty="0"/>
              <a:t> €; </a:t>
            </a:r>
            <a:r>
              <a:rPr lang="en-US" sz="2000" dirty="0" smtClean="0"/>
              <a:t>2022 </a:t>
            </a:r>
            <a:r>
              <a:rPr lang="en-US" sz="2000" dirty="0"/>
              <a:t>- </a:t>
            </a:r>
            <a:r>
              <a:rPr lang="en-US" sz="2000" dirty="0" smtClean="0"/>
              <a:t>2025) </a:t>
            </a:r>
            <a:r>
              <a:rPr lang="en-US" sz="2000" dirty="0"/>
              <a:t>– </a:t>
            </a:r>
            <a:r>
              <a:rPr lang="en-US" sz="2000" dirty="0" smtClean="0"/>
              <a:t>45 </a:t>
            </a:r>
            <a:r>
              <a:rPr lang="en-US" sz="2000" dirty="0"/>
              <a:t>partners</a:t>
            </a:r>
          </a:p>
          <a:p>
            <a:endParaRPr lang="en-US" sz="2000" dirty="0" smtClean="0"/>
          </a:p>
          <a:p>
            <a:endParaRPr lang="en-US" sz="2000" dirty="0"/>
          </a:p>
          <a:p>
            <a:r>
              <a:rPr lang="en-US" sz="2000" b="1" dirty="0" smtClean="0"/>
              <a:t>Ambition?</a:t>
            </a:r>
            <a:r>
              <a:rPr lang="en-US" sz="2000" dirty="0" smtClean="0"/>
              <a:t> halving </a:t>
            </a:r>
            <a:r>
              <a:rPr lang="en-US" sz="2000" dirty="0"/>
              <a:t>Food Loss &amp; Waste (FLW) by 2030 and reaching near-zero FLW by 2050</a:t>
            </a:r>
            <a:r>
              <a:rPr lang="en-US" sz="2000" dirty="0" smtClean="0"/>
              <a:t>.</a:t>
            </a:r>
          </a:p>
          <a:p>
            <a:r>
              <a:rPr lang="en-US" sz="2000" b="1" dirty="0" smtClean="0"/>
              <a:t>How?</a:t>
            </a:r>
          </a:p>
          <a:p>
            <a:pPr lvl="1"/>
            <a:r>
              <a:rPr lang="en-US" sz="1800" dirty="0"/>
              <a:t>by employing a systemic innovation approach, to effectively address the multidimensional issue of FLW</a:t>
            </a:r>
            <a:endParaRPr lang="en-US" sz="1800" dirty="0" smtClean="0"/>
          </a:p>
          <a:p>
            <a:pPr lvl="1"/>
            <a:r>
              <a:rPr lang="en-US" sz="1800" dirty="0" smtClean="0"/>
              <a:t>the </a:t>
            </a:r>
            <a:r>
              <a:rPr lang="en-US" sz="1800" dirty="0"/>
              <a:t>demonstration of innovations in nine real-life food chains (Systemic Innovation Living Labs </a:t>
            </a:r>
            <a:r>
              <a:rPr lang="en-US" sz="1800" dirty="0" smtClean="0"/>
              <a:t>or SILLs).</a:t>
            </a:r>
          </a:p>
          <a:p>
            <a:pPr lvl="1"/>
            <a:endParaRPr lang="en-US" sz="1800" dirty="0"/>
          </a:p>
          <a:p>
            <a:r>
              <a:rPr lang="en-US" sz="2000" b="1" dirty="0"/>
              <a:t>Role of ILVO?</a:t>
            </a:r>
            <a:r>
              <a:rPr lang="en-US" sz="2000" dirty="0"/>
              <a:t> help </a:t>
            </a:r>
            <a:r>
              <a:rPr lang="en-US" sz="2000" dirty="0" smtClean="0"/>
              <a:t>SILLs </a:t>
            </a:r>
            <a:r>
              <a:rPr lang="en-US" sz="2000" dirty="0"/>
              <a:t>with </a:t>
            </a:r>
            <a:r>
              <a:rPr lang="en-US" sz="2000" dirty="0" smtClean="0"/>
              <a:t>system approach</a:t>
            </a:r>
            <a:endParaRPr lang="en-US" sz="2000" dirty="0"/>
          </a:p>
          <a:p>
            <a:endParaRPr lang="nl-BE" sz="2000" dirty="0"/>
          </a:p>
        </p:txBody>
      </p:sp>
      <p:sp>
        <p:nvSpPr>
          <p:cNvPr id="4" name="Tijdelijke aanduiding voor dianummer 3"/>
          <p:cNvSpPr>
            <a:spLocks noGrp="1"/>
          </p:cNvSpPr>
          <p:nvPr>
            <p:ph type="sldNum" sz="quarter" idx="12"/>
          </p:nvPr>
        </p:nvSpPr>
        <p:spPr/>
        <p:txBody>
          <a:bodyPr/>
          <a:lstStyle/>
          <a:p>
            <a:fld id="{BBF8B970-6066-488F-9E3E-042171767310}" type="slidenum">
              <a:rPr lang="nl-BE" smtClean="0"/>
              <a:t>18</a:t>
            </a:fld>
            <a:endParaRPr lang="nl-BE" dirty="0"/>
          </a:p>
        </p:txBody>
      </p:sp>
      <p:pic>
        <p:nvPicPr>
          <p:cNvPr id="5" name="Afbeelding 4"/>
          <p:cNvPicPr>
            <a:picLocks noChangeAspect="1"/>
          </p:cNvPicPr>
          <p:nvPr/>
        </p:nvPicPr>
        <p:blipFill>
          <a:blip r:embed="rId2"/>
          <a:stretch>
            <a:fillRect/>
          </a:stretch>
        </p:blipFill>
        <p:spPr>
          <a:xfrm>
            <a:off x="8443672" y="2286794"/>
            <a:ext cx="3748328" cy="3200400"/>
          </a:xfrm>
          <a:prstGeom prst="rect">
            <a:avLst/>
          </a:prstGeom>
        </p:spPr>
      </p:pic>
    </p:spTree>
    <p:extLst>
      <p:ext uri="{BB962C8B-B14F-4D97-AF65-F5344CB8AC3E}">
        <p14:creationId xmlns:p14="http://schemas.microsoft.com/office/powerpoint/2010/main" val="4794265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dirty="0"/>
          </a:p>
        </p:txBody>
      </p:sp>
      <p:sp>
        <p:nvSpPr>
          <p:cNvPr id="3" name="Tijdelijke aanduiding voor inhoud 2"/>
          <p:cNvSpPr>
            <a:spLocks noGrp="1"/>
          </p:cNvSpPr>
          <p:nvPr>
            <p:ph idx="1"/>
          </p:nvPr>
        </p:nvSpPr>
        <p:spPr/>
        <p:txBody>
          <a:bodyPr>
            <a:normAutofit fontScale="70000" lnSpcReduction="20000"/>
          </a:bodyPr>
          <a:lstStyle/>
          <a:p>
            <a:r>
              <a:rPr lang="en-US" dirty="0"/>
              <a:t>EU project </a:t>
            </a:r>
            <a:r>
              <a:rPr lang="en-US" dirty="0" err="1"/>
              <a:t>onder</a:t>
            </a:r>
            <a:r>
              <a:rPr lang="en-US" dirty="0"/>
              <a:t> Horizon 2020 (7,5 </a:t>
            </a:r>
            <a:r>
              <a:rPr lang="en-US" dirty="0" err="1"/>
              <a:t>mln</a:t>
            </a:r>
            <a:r>
              <a:rPr lang="en-US" dirty="0"/>
              <a:t> €; 2020 - 2023) – 30 partners</a:t>
            </a:r>
          </a:p>
          <a:p>
            <a:endParaRPr lang="en-US" dirty="0" smtClean="0"/>
          </a:p>
          <a:p>
            <a:r>
              <a:rPr lang="en-US" b="1" dirty="0" smtClean="0"/>
              <a:t>Ambition?</a:t>
            </a:r>
            <a:r>
              <a:rPr lang="en-US" dirty="0" smtClean="0"/>
              <a:t> Launch a </a:t>
            </a:r>
            <a:r>
              <a:rPr lang="en-US" b="1" dirty="0" smtClean="0"/>
              <a:t>citizen-driven </a:t>
            </a:r>
            <a:r>
              <a:rPr lang="en-US" b="1" dirty="0"/>
              <a:t>transition</a:t>
            </a:r>
            <a:r>
              <a:rPr lang="en-US" dirty="0"/>
              <a:t> of the </a:t>
            </a:r>
            <a:r>
              <a:rPr lang="en-US" dirty="0" smtClean="0"/>
              <a:t>European food </a:t>
            </a:r>
            <a:r>
              <a:rPr lang="en-US" dirty="0"/>
              <a:t>system towards a low carbon circular future, including a shift to less meat and </a:t>
            </a:r>
            <a:r>
              <a:rPr lang="en-US" dirty="0" smtClean="0"/>
              <a:t>more plant </a:t>
            </a:r>
            <a:r>
              <a:rPr lang="en-US" dirty="0"/>
              <a:t>based diets.</a:t>
            </a:r>
          </a:p>
          <a:p>
            <a:r>
              <a:rPr lang="en-US" b="1" dirty="0" smtClean="0"/>
              <a:t>How?</a:t>
            </a:r>
            <a:r>
              <a:rPr lang="en-US" dirty="0" smtClean="0"/>
              <a:t> </a:t>
            </a:r>
            <a:r>
              <a:rPr lang="en-US" dirty="0"/>
              <a:t>E</a:t>
            </a:r>
            <a:r>
              <a:rPr lang="en-US" dirty="0" smtClean="0"/>
              <a:t>stablishes </a:t>
            </a:r>
            <a:r>
              <a:rPr lang="en-US" dirty="0" err="1"/>
              <a:t>FoodSHIFT</a:t>
            </a:r>
            <a:r>
              <a:rPr lang="en-US" dirty="0"/>
              <a:t> Accelerator Labs for maturing, </a:t>
            </a:r>
            <a:r>
              <a:rPr lang="en-US" dirty="0" smtClean="0"/>
              <a:t>combining, upscaling </a:t>
            </a:r>
            <a:r>
              <a:rPr lang="en-US" dirty="0"/>
              <a:t>and multiplying existing food system </a:t>
            </a:r>
            <a:r>
              <a:rPr lang="en-US" dirty="0" smtClean="0"/>
              <a:t>innovations</a:t>
            </a:r>
          </a:p>
          <a:p>
            <a:pPr lvl="1"/>
            <a:r>
              <a:rPr lang="en-US" dirty="0" smtClean="0"/>
              <a:t>across </a:t>
            </a:r>
            <a:r>
              <a:rPr lang="en-US" dirty="0"/>
              <a:t>nine front-runner </a:t>
            </a:r>
            <a:r>
              <a:rPr lang="en-US" dirty="0" smtClean="0"/>
              <a:t>city regions &amp; </a:t>
            </a:r>
            <a:r>
              <a:rPr lang="en-US" dirty="0"/>
              <a:t>in twenty-seven follower city-regions.</a:t>
            </a:r>
          </a:p>
          <a:p>
            <a:endParaRPr lang="en-US" dirty="0" smtClean="0"/>
          </a:p>
          <a:p>
            <a:endParaRPr lang="en-US" dirty="0" smtClean="0"/>
          </a:p>
          <a:p>
            <a:r>
              <a:rPr lang="en-US" b="1" dirty="0" smtClean="0"/>
              <a:t>Role of ILVO?</a:t>
            </a:r>
            <a:r>
              <a:rPr lang="en-US" dirty="0" smtClean="0"/>
              <a:t> help cities with food </a:t>
            </a:r>
            <a:r>
              <a:rPr lang="en-US" dirty="0"/>
              <a:t>system governance strategies </a:t>
            </a:r>
            <a:r>
              <a:rPr lang="en-US" dirty="0" smtClean="0"/>
              <a:t>(WP4)</a:t>
            </a:r>
          </a:p>
          <a:p>
            <a:pPr lvl="1"/>
            <a:r>
              <a:rPr lang="en-US" dirty="0" smtClean="0"/>
              <a:t>to </a:t>
            </a:r>
            <a:r>
              <a:rPr lang="en-US" dirty="0"/>
              <a:t>support the </a:t>
            </a:r>
            <a:r>
              <a:rPr lang="en-US" b="1" dirty="0"/>
              <a:t>acceleration of food system </a:t>
            </a:r>
            <a:r>
              <a:rPr lang="en-US" b="1" dirty="0" smtClean="0"/>
              <a:t>innovations</a:t>
            </a:r>
          </a:p>
          <a:p>
            <a:pPr lvl="1"/>
            <a:r>
              <a:rPr lang="en-US" dirty="0"/>
              <a:t>t</a:t>
            </a:r>
            <a:r>
              <a:rPr lang="en-US" dirty="0" smtClean="0"/>
              <a:t>o democratize </a:t>
            </a:r>
            <a:r>
              <a:rPr lang="en-US" dirty="0"/>
              <a:t>food system governance </a:t>
            </a:r>
            <a:endParaRPr lang="en-US" dirty="0" smtClean="0"/>
          </a:p>
          <a:p>
            <a:pPr marL="457200" lvl="1" indent="0">
              <a:buNone/>
            </a:pPr>
            <a:r>
              <a:rPr lang="en-US" dirty="0" smtClean="0"/>
              <a:t>(ILVO = co-lead met </a:t>
            </a:r>
            <a:r>
              <a:rPr lang="en-US" dirty="0"/>
              <a:t>ZALF (Leibniz Centre for Agricultural Landscape Research</a:t>
            </a:r>
            <a:r>
              <a:rPr lang="en-US" dirty="0" smtClean="0"/>
              <a:t>))</a:t>
            </a:r>
            <a:endParaRPr lang="nl-BE" dirty="0"/>
          </a:p>
        </p:txBody>
      </p:sp>
      <p:sp>
        <p:nvSpPr>
          <p:cNvPr id="4" name="Tijdelijke aanduiding voor dianummer 3"/>
          <p:cNvSpPr>
            <a:spLocks noGrp="1"/>
          </p:cNvSpPr>
          <p:nvPr>
            <p:ph type="sldNum" sz="quarter" idx="12"/>
          </p:nvPr>
        </p:nvSpPr>
        <p:spPr/>
        <p:txBody>
          <a:bodyPr/>
          <a:lstStyle/>
          <a:p>
            <a:fld id="{BBF8B970-6066-488F-9E3E-042171767310}" type="slidenum">
              <a:rPr lang="nl-BE" smtClean="0"/>
              <a:t>19</a:t>
            </a:fld>
            <a:endParaRPr lang="nl-BE" dirty="0"/>
          </a:p>
        </p:txBody>
      </p:sp>
      <p:pic>
        <p:nvPicPr>
          <p:cNvPr id="5" name="Afbeelding 4"/>
          <p:cNvPicPr>
            <a:picLocks noChangeAspect="1"/>
          </p:cNvPicPr>
          <p:nvPr/>
        </p:nvPicPr>
        <p:blipFill>
          <a:blip r:embed="rId3"/>
          <a:stretch>
            <a:fillRect/>
          </a:stretch>
        </p:blipFill>
        <p:spPr>
          <a:xfrm>
            <a:off x="4600366" y="127602"/>
            <a:ext cx="2991267" cy="1381318"/>
          </a:xfrm>
          <a:prstGeom prst="rect">
            <a:avLst/>
          </a:prstGeom>
        </p:spPr>
      </p:pic>
    </p:spTree>
    <p:extLst>
      <p:ext uri="{BB962C8B-B14F-4D97-AF65-F5344CB8AC3E}">
        <p14:creationId xmlns:p14="http://schemas.microsoft.com/office/powerpoint/2010/main" val="28303306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28000"/>
          </a:schemeClr>
        </a:solidFill>
        <a:effectLst/>
      </p:bgPr>
    </p:bg>
    <p:spTree>
      <p:nvGrpSpPr>
        <p:cNvPr id="1" name=""/>
        <p:cNvGrpSpPr/>
        <p:nvPr/>
      </p:nvGrpSpPr>
      <p:grpSpPr>
        <a:xfrm>
          <a:off x="0" y="0"/>
          <a:ext cx="0" cy="0"/>
          <a:chOff x="0" y="0"/>
          <a:chExt cx="0" cy="0"/>
        </a:xfrm>
      </p:grpSpPr>
      <p:sp>
        <p:nvSpPr>
          <p:cNvPr id="5" name="Rechthoek 18"/>
          <p:cNvSpPr/>
          <p:nvPr/>
        </p:nvSpPr>
        <p:spPr>
          <a:xfrm>
            <a:off x="1845167" y="293709"/>
            <a:ext cx="5716567" cy="553998"/>
          </a:xfrm>
          <a:prstGeom prst="rect">
            <a:avLst/>
          </a:prstGeom>
        </p:spPr>
        <p:txBody>
          <a:bodyPr wrap="square">
            <a:spAutoFit/>
          </a:bodyPr>
          <a:lstStyle/>
          <a:p>
            <a:r>
              <a:rPr lang="en-US" sz="3000" dirty="0">
                <a:solidFill>
                  <a:srgbClr val="9DBE39"/>
                </a:solidFill>
                <a:latin typeface="FlandersArtSans-Bold" panose="00000800000000000000" pitchFamily="2" charset="0"/>
              </a:rPr>
              <a:t>Over ILVO</a:t>
            </a:r>
          </a:p>
        </p:txBody>
      </p:sp>
      <p:sp>
        <p:nvSpPr>
          <p:cNvPr id="6" name="Zeshoek 8"/>
          <p:cNvSpPr/>
          <p:nvPr/>
        </p:nvSpPr>
        <p:spPr>
          <a:xfrm>
            <a:off x="1016816" y="318035"/>
            <a:ext cx="594066" cy="540060"/>
          </a:xfrm>
          <a:prstGeom prst="hexagon">
            <a:avLst/>
          </a:prstGeom>
          <a:noFill/>
          <a:ln w="12700">
            <a:solidFill>
              <a:srgbClr val="9DBE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350"/>
          </a:p>
        </p:txBody>
      </p:sp>
      <p:cxnSp>
        <p:nvCxnSpPr>
          <p:cNvPr id="7" name="Straight Connector 6"/>
          <p:cNvCxnSpPr/>
          <p:nvPr/>
        </p:nvCxnSpPr>
        <p:spPr>
          <a:xfrm flipV="1">
            <a:off x="695762" y="1019534"/>
            <a:ext cx="6858000" cy="21378"/>
          </a:xfrm>
          <a:prstGeom prst="line">
            <a:avLst/>
          </a:prstGeom>
          <a:ln w="19050">
            <a:solidFill>
              <a:srgbClr val="9DBE39"/>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3">
            <a:clrChange>
              <a:clrFrom>
                <a:srgbClr val="FFFFFF"/>
              </a:clrFrom>
              <a:clrTo>
                <a:srgbClr val="FFFFFF">
                  <a:alpha val="0"/>
                </a:srgbClr>
              </a:clrTo>
            </a:clrChange>
            <a:duotone>
              <a:schemeClr val="accent3">
                <a:shade val="45000"/>
                <a:satMod val="135000"/>
              </a:schemeClr>
              <a:prstClr val="white"/>
            </a:duotone>
          </a:blip>
          <a:stretch>
            <a:fillRect/>
          </a:stretch>
        </p:blipFill>
        <p:spPr>
          <a:xfrm>
            <a:off x="981070" y="297883"/>
            <a:ext cx="727650" cy="566575"/>
          </a:xfrm>
          <a:prstGeom prst="rect">
            <a:avLst/>
          </a:prstGeom>
        </p:spPr>
      </p:pic>
      <p:pic>
        <p:nvPicPr>
          <p:cNvPr id="1026" name="Picture 2" descr="Organigram ILVO N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1070" y="1391752"/>
            <a:ext cx="5802641" cy="55153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14F15727-5DEA-4FCC-9BE1-ADD1DC5EBED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92715" y="293709"/>
            <a:ext cx="3433011" cy="2196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ijdelijke aanduiding voor inhoud 50">
            <a:extLst>
              <a:ext uri="{FF2B5EF4-FFF2-40B4-BE49-F238E27FC236}">
                <a16:creationId xmlns:a16="http://schemas.microsoft.com/office/drawing/2014/main" id="{000AAE30-B3E8-4FF5-AF36-C54B21213077}"/>
              </a:ext>
            </a:extLst>
          </p:cNvPr>
          <p:cNvSpPr>
            <a:spLocks noGrp="1"/>
          </p:cNvSpPr>
          <p:nvPr>
            <p:ph idx="1"/>
          </p:nvPr>
        </p:nvSpPr>
        <p:spPr>
          <a:xfrm>
            <a:off x="7892715" y="2489796"/>
            <a:ext cx="3433011" cy="1317929"/>
          </a:xfrm>
          <a:solidFill>
            <a:schemeClr val="bg2">
              <a:lumMod val="90000"/>
            </a:schemeClr>
          </a:solidFill>
        </p:spPr>
        <p:txBody>
          <a:bodyPr>
            <a:normAutofit/>
          </a:bodyPr>
          <a:lstStyle/>
          <a:p>
            <a:pPr>
              <a:spcBef>
                <a:spcPts val="450"/>
              </a:spcBef>
              <a:buFont typeface="Courier New" panose="02070309020205020404" pitchFamily="49" charset="0"/>
              <a:buChar char="o"/>
            </a:pPr>
            <a:r>
              <a:rPr lang="nl-BE" sz="1400" dirty="0">
                <a:solidFill>
                  <a:schemeClr val="accent3">
                    <a:lumMod val="75000"/>
                  </a:schemeClr>
                </a:solidFill>
              </a:rPr>
              <a:t> 8 sites in Merelbeke, Melle, Oostende</a:t>
            </a:r>
          </a:p>
          <a:p>
            <a:pPr>
              <a:spcBef>
                <a:spcPts val="450"/>
              </a:spcBef>
              <a:buFont typeface="Courier New" panose="02070309020205020404" pitchFamily="49" charset="0"/>
              <a:buChar char="o"/>
            </a:pPr>
            <a:r>
              <a:rPr lang="nl-BE" sz="1400" dirty="0">
                <a:solidFill>
                  <a:schemeClr val="accent3">
                    <a:lumMod val="75000"/>
                  </a:schemeClr>
                </a:solidFill>
              </a:rPr>
              <a:t> 200 ha proefvelden</a:t>
            </a:r>
          </a:p>
          <a:p>
            <a:pPr>
              <a:spcBef>
                <a:spcPts val="450"/>
              </a:spcBef>
              <a:buFont typeface="Courier New" panose="02070309020205020404" pitchFamily="49" charset="0"/>
              <a:buChar char="o"/>
            </a:pPr>
            <a:r>
              <a:rPr lang="nl-BE" sz="1400" dirty="0">
                <a:solidFill>
                  <a:schemeClr val="accent3">
                    <a:lumMod val="75000"/>
                  </a:schemeClr>
                </a:solidFill>
              </a:rPr>
              <a:t> &gt; 15,000 m² </a:t>
            </a:r>
            <a:r>
              <a:rPr lang="nl-BE" sz="1400" dirty="0" smtClean="0">
                <a:solidFill>
                  <a:schemeClr val="accent3">
                    <a:lumMod val="75000"/>
                  </a:schemeClr>
                </a:solidFill>
              </a:rPr>
              <a:t>serres, </a:t>
            </a:r>
            <a:r>
              <a:rPr lang="nl-BE" sz="1400" dirty="0">
                <a:solidFill>
                  <a:schemeClr val="accent3">
                    <a:lumMod val="75000"/>
                  </a:schemeClr>
                </a:solidFill>
              </a:rPr>
              <a:t>&gt; 20.000 m² </a:t>
            </a:r>
            <a:r>
              <a:rPr lang="nl-BE" sz="1400" dirty="0" smtClean="0">
                <a:solidFill>
                  <a:schemeClr val="accent3">
                    <a:lumMod val="75000"/>
                  </a:schemeClr>
                </a:solidFill>
              </a:rPr>
              <a:t>stallen,  </a:t>
            </a:r>
            <a:r>
              <a:rPr lang="nl-BE" sz="1400" dirty="0">
                <a:solidFill>
                  <a:schemeClr val="accent3">
                    <a:lumMod val="75000"/>
                  </a:schemeClr>
                </a:solidFill>
              </a:rPr>
              <a:t>&gt; 40 geaccrediteerde </a:t>
            </a:r>
            <a:r>
              <a:rPr lang="nl-BE" sz="1400" dirty="0" smtClean="0">
                <a:solidFill>
                  <a:schemeClr val="accent3">
                    <a:lumMod val="75000"/>
                  </a:schemeClr>
                </a:solidFill>
              </a:rPr>
              <a:t>labs,  </a:t>
            </a:r>
            <a:r>
              <a:rPr lang="nl-BE" sz="1400" dirty="0">
                <a:solidFill>
                  <a:schemeClr val="accent3">
                    <a:lumMod val="75000"/>
                  </a:schemeClr>
                </a:solidFill>
              </a:rPr>
              <a:t>Pilootfabriek </a:t>
            </a:r>
            <a:r>
              <a:rPr lang="nl-BE" sz="1400" dirty="0" smtClean="0">
                <a:solidFill>
                  <a:schemeClr val="accent3">
                    <a:lumMod val="75000"/>
                  </a:schemeClr>
                </a:solidFill>
              </a:rPr>
              <a:t>voeding</a:t>
            </a:r>
            <a:endParaRPr lang="nl-BE" sz="1400" dirty="0">
              <a:solidFill>
                <a:schemeClr val="accent3">
                  <a:lumMod val="75000"/>
                </a:schemeClr>
              </a:solidFill>
            </a:endParaRPr>
          </a:p>
        </p:txBody>
      </p:sp>
      <p:sp>
        <p:nvSpPr>
          <p:cNvPr id="8" name="Tijdelijke aanduiding voor inhoud 50"/>
          <p:cNvSpPr txBox="1">
            <a:spLocks/>
          </p:cNvSpPr>
          <p:nvPr/>
        </p:nvSpPr>
        <p:spPr>
          <a:xfrm>
            <a:off x="6068581" y="5530270"/>
            <a:ext cx="6845066" cy="126079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50"/>
              </a:spcBef>
              <a:buFont typeface="Courier New" panose="02070309020205020404" pitchFamily="49" charset="0"/>
              <a:buChar char="o"/>
            </a:pPr>
            <a:r>
              <a:rPr lang="nl-NL" sz="1600" dirty="0" smtClean="0">
                <a:solidFill>
                  <a:schemeClr val="accent3">
                    <a:lumMod val="75000"/>
                  </a:schemeClr>
                </a:solidFill>
                <a:latin typeface="FlandersArtSans-Regular" panose="00000500000000000000" pitchFamily="2" charset="0"/>
              </a:rPr>
              <a:t>Positief</a:t>
            </a:r>
            <a:r>
              <a:rPr lang="nl-NL" sz="1600" dirty="0">
                <a:solidFill>
                  <a:schemeClr val="accent3">
                    <a:lumMod val="75000"/>
                  </a:schemeClr>
                </a:solidFill>
                <a:latin typeface="FlandersArtSans-Regular" panose="00000500000000000000" pitchFamily="2" charset="0"/>
              </a:rPr>
              <a:t>, proactief, professioneel, </a:t>
            </a:r>
            <a:r>
              <a:rPr lang="nl-NL" sz="1600" dirty="0" smtClean="0">
                <a:solidFill>
                  <a:schemeClr val="accent3">
                    <a:lumMod val="75000"/>
                  </a:schemeClr>
                </a:solidFill>
                <a:latin typeface="FlandersArtSans-Regular" panose="00000500000000000000" pitchFamily="2" charset="0"/>
              </a:rPr>
              <a:t>samenwerking, voorbeeldfunctie</a:t>
            </a:r>
            <a:endParaRPr lang="nl-NL" sz="1600" dirty="0">
              <a:solidFill>
                <a:schemeClr val="accent3">
                  <a:lumMod val="75000"/>
                </a:schemeClr>
              </a:solidFill>
              <a:latin typeface="FlandersArtSans-Regular" panose="00000500000000000000" pitchFamily="2" charset="0"/>
            </a:endParaRPr>
          </a:p>
          <a:p>
            <a:pPr>
              <a:spcBef>
                <a:spcPts val="450"/>
              </a:spcBef>
              <a:buFont typeface="Courier New" panose="02070309020205020404" pitchFamily="49" charset="0"/>
              <a:buChar char="o"/>
            </a:pPr>
            <a:r>
              <a:rPr lang="nl-BE" sz="1600" dirty="0">
                <a:solidFill>
                  <a:schemeClr val="accent3">
                    <a:lumMod val="75000"/>
                  </a:schemeClr>
                </a:solidFill>
                <a:latin typeface="FlandersArtSans-Regular" panose="00000500000000000000" pitchFamily="2" charset="0"/>
              </a:rPr>
              <a:t>Principes van </a:t>
            </a:r>
            <a:r>
              <a:rPr lang="nl-BE" sz="1600" b="1" dirty="0" smtClean="0">
                <a:solidFill>
                  <a:schemeClr val="accent3">
                    <a:lumMod val="75000"/>
                  </a:schemeClr>
                </a:solidFill>
                <a:latin typeface="FlandersArtSans-Regular" panose="00000500000000000000" pitchFamily="2" charset="0"/>
              </a:rPr>
              <a:t>systeemdenken</a:t>
            </a:r>
            <a:r>
              <a:rPr lang="nl-BE" sz="1600" dirty="0" smtClean="0">
                <a:solidFill>
                  <a:schemeClr val="accent3">
                    <a:lumMod val="75000"/>
                  </a:schemeClr>
                </a:solidFill>
                <a:latin typeface="FlandersArtSans-Regular" panose="00000500000000000000" pitchFamily="2" charset="0"/>
              </a:rPr>
              <a:t> en ‘</a:t>
            </a:r>
            <a:r>
              <a:rPr lang="nl-BE" sz="1600" dirty="0" err="1" smtClean="0">
                <a:solidFill>
                  <a:schemeClr val="accent3">
                    <a:lumMod val="75000"/>
                  </a:schemeClr>
                </a:solidFill>
                <a:latin typeface="FlandersArtSans-Regular" panose="00000500000000000000" pitchFamily="2" charset="0"/>
              </a:rPr>
              <a:t>tacit</a:t>
            </a:r>
            <a:r>
              <a:rPr lang="nl-BE" sz="1600" dirty="0" smtClean="0">
                <a:solidFill>
                  <a:schemeClr val="accent3">
                    <a:lumMod val="75000"/>
                  </a:schemeClr>
                </a:solidFill>
                <a:latin typeface="FlandersArtSans-Regular" panose="00000500000000000000" pitchFamily="2" charset="0"/>
              </a:rPr>
              <a:t> </a:t>
            </a:r>
            <a:r>
              <a:rPr lang="nl-BE" sz="1600" dirty="0" err="1">
                <a:solidFill>
                  <a:schemeClr val="accent3">
                    <a:lumMod val="75000"/>
                  </a:schemeClr>
                </a:solidFill>
                <a:latin typeface="FlandersArtSans-Regular" panose="00000500000000000000" pitchFamily="2" charset="0"/>
              </a:rPr>
              <a:t>knowledge</a:t>
            </a:r>
            <a:r>
              <a:rPr lang="nl-BE" sz="1600" dirty="0" smtClean="0">
                <a:solidFill>
                  <a:schemeClr val="accent3">
                    <a:lumMod val="75000"/>
                  </a:schemeClr>
                </a:solidFill>
                <a:latin typeface="FlandersArtSans-Regular" panose="00000500000000000000" pitchFamily="2" charset="0"/>
              </a:rPr>
              <a:t>’</a:t>
            </a:r>
            <a:endParaRPr lang="nl-BE" sz="1600" dirty="0">
              <a:solidFill>
                <a:schemeClr val="accent3">
                  <a:lumMod val="75000"/>
                </a:schemeClr>
              </a:solidFill>
              <a:latin typeface="FlandersArtSans-Regular" panose="00000500000000000000" pitchFamily="2" charset="0"/>
            </a:endParaRPr>
          </a:p>
          <a:p>
            <a:pPr>
              <a:spcBef>
                <a:spcPts val="450"/>
              </a:spcBef>
              <a:buFont typeface="Courier New" panose="02070309020205020404" pitchFamily="49" charset="0"/>
              <a:buChar char="o"/>
            </a:pPr>
            <a:r>
              <a:rPr lang="nl-BE" sz="1600" dirty="0" err="1" smtClean="0">
                <a:solidFill>
                  <a:schemeClr val="accent3">
                    <a:lumMod val="75000"/>
                  </a:schemeClr>
                </a:solidFill>
                <a:latin typeface="FlandersArtSans-Regular" panose="00000500000000000000" pitchFamily="2" charset="0"/>
              </a:rPr>
              <a:t>Transdisciplinair</a:t>
            </a:r>
            <a:r>
              <a:rPr lang="nl-BE" sz="1600" dirty="0" smtClean="0">
                <a:solidFill>
                  <a:schemeClr val="accent3">
                    <a:lumMod val="75000"/>
                  </a:schemeClr>
                </a:solidFill>
                <a:latin typeface="FlandersArtSans-Regular" panose="00000500000000000000" pitchFamily="2" charset="0"/>
              </a:rPr>
              <a:t>, Living Labs, technologieplatformen</a:t>
            </a:r>
            <a:endParaRPr lang="nl-BE" sz="1600" dirty="0">
              <a:solidFill>
                <a:schemeClr val="accent3">
                  <a:lumMod val="75000"/>
                </a:schemeClr>
              </a:solidFill>
              <a:latin typeface="FlandersArtSans-Regular" panose="00000500000000000000" pitchFamily="2" charset="0"/>
            </a:endParaRPr>
          </a:p>
        </p:txBody>
      </p:sp>
      <p:sp>
        <p:nvSpPr>
          <p:cNvPr id="2" name="Rechthoek 1"/>
          <p:cNvSpPr/>
          <p:nvPr/>
        </p:nvSpPr>
        <p:spPr>
          <a:xfrm>
            <a:off x="766601" y="1074733"/>
            <a:ext cx="6774227" cy="369332"/>
          </a:xfrm>
          <a:prstGeom prst="rect">
            <a:avLst/>
          </a:prstGeom>
        </p:spPr>
        <p:txBody>
          <a:bodyPr wrap="none">
            <a:spAutoFit/>
          </a:bodyPr>
          <a:lstStyle/>
          <a:p>
            <a:r>
              <a:rPr lang="nl-NL" dirty="0" smtClean="0">
                <a:solidFill>
                  <a:schemeClr val="accent3">
                    <a:lumMod val="75000"/>
                  </a:schemeClr>
                </a:solidFill>
                <a:latin typeface="Flanders Art Sans"/>
              </a:rPr>
              <a:t>ILVO = Instituut </a:t>
            </a:r>
            <a:r>
              <a:rPr lang="nl-NL" dirty="0">
                <a:solidFill>
                  <a:schemeClr val="accent3">
                    <a:lumMod val="75000"/>
                  </a:schemeClr>
                </a:solidFill>
                <a:latin typeface="Flanders Art Sans"/>
              </a:rPr>
              <a:t>voor Landbouw-, Visserij- en Voedingsonderzoek</a:t>
            </a:r>
            <a:endParaRPr lang="nl-BE" dirty="0">
              <a:solidFill>
                <a:schemeClr val="accent3">
                  <a:lumMod val="75000"/>
                </a:schemeClr>
              </a:solidFill>
            </a:endParaRPr>
          </a:p>
        </p:txBody>
      </p:sp>
    </p:spTree>
    <p:extLst>
      <p:ext uri="{BB962C8B-B14F-4D97-AF65-F5344CB8AC3E}">
        <p14:creationId xmlns:p14="http://schemas.microsoft.com/office/powerpoint/2010/main" val="13202182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fbeelding 11"/>
          <p:cNvPicPr>
            <a:picLocks noChangeAspect="1"/>
          </p:cNvPicPr>
          <p:nvPr/>
        </p:nvPicPr>
        <p:blipFill>
          <a:blip r:embed="rId3"/>
          <a:stretch>
            <a:fillRect/>
          </a:stretch>
        </p:blipFill>
        <p:spPr>
          <a:xfrm>
            <a:off x="609600" y="2292350"/>
            <a:ext cx="5452246" cy="3644426"/>
          </a:xfrm>
          <a:prstGeom prst="rect">
            <a:avLst/>
          </a:prstGeom>
        </p:spPr>
      </p:pic>
      <p:pic>
        <p:nvPicPr>
          <p:cNvPr id="13" name="Afbeelding 12"/>
          <p:cNvPicPr>
            <a:picLocks noChangeAspect="1"/>
          </p:cNvPicPr>
          <p:nvPr/>
        </p:nvPicPr>
        <p:blipFill>
          <a:blip r:embed="rId4"/>
          <a:stretch>
            <a:fillRect/>
          </a:stretch>
        </p:blipFill>
        <p:spPr>
          <a:xfrm>
            <a:off x="6226630" y="2292350"/>
            <a:ext cx="5486400" cy="3651867"/>
          </a:xfrm>
          <a:prstGeom prst="rect">
            <a:avLst/>
          </a:prstGeom>
        </p:spPr>
      </p:pic>
      <p:sp>
        <p:nvSpPr>
          <p:cNvPr id="7" name="Titel 6"/>
          <p:cNvSpPr>
            <a:spLocks noGrp="1"/>
          </p:cNvSpPr>
          <p:nvPr>
            <p:ph type="title"/>
          </p:nvPr>
        </p:nvSpPr>
        <p:spPr/>
        <p:txBody>
          <a:bodyPr/>
          <a:lstStyle/>
          <a:p>
            <a:pPr algn="r"/>
            <a:r>
              <a:rPr lang="nl-NL" dirty="0" smtClean="0"/>
              <a:t>accelerator labs in 9 </a:t>
            </a:r>
            <a:r>
              <a:rPr lang="nl-NL" dirty="0" err="1" smtClean="0"/>
              <a:t>cities</a:t>
            </a:r>
            <a:r>
              <a:rPr lang="nl-NL" dirty="0" smtClean="0"/>
              <a:t> </a:t>
            </a:r>
            <a:endParaRPr lang="nl-BE" dirty="0"/>
          </a:p>
        </p:txBody>
      </p:sp>
      <p:sp>
        <p:nvSpPr>
          <p:cNvPr id="8" name="Tijdelijke aanduiding voor tekst 7"/>
          <p:cNvSpPr>
            <a:spLocks noGrp="1"/>
          </p:cNvSpPr>
          <p:nvPr>
            <p:ph type="body" idx="1"/>
          </p:nvPr>
        </p:nvSpPr>
        <p:spPr/>
        <p:txBody>
          <a:bodyPr/>
          <a:lstStyle/>
          <a:p>
            <a:pPr algn="ctr"/>
            <a:r>
              <a:rPr lang="nl-NL" dirty="0" smtClean="0"/>
              <a:t>OOSTENDE</a:t>
            </a:r>
            <a:endParaRPr lang="nl-BE" dirty="0"/>
          </a:p>
        </p:txBody>
      </p:sp>
      <p:sp>
        <p:nvSpPr>
          <p:cNvPr id="9" name="Tijdelijke aanduiding voor inhoud 8"/>
          <p:cNvSpPr>
            <a:spLocks noGrp="1"/>
          </p:cNvSpPr>
          <p:nvPr>
            <p:ph sz="half" idx="2"/>
          </p:nvPr>
        </p:nvSpPr>
        <p:spPr>
          <a:xfrm>
            <a:off x="609600" y="2292349"/>
            <a:ext cx="5386917" cy="3833814"/>
          </a:xfrm>
          <a:solidFill>
            <a:schemeClr val="bg1">
              <a:alpha val="75000"/>
            </a:schemeClr>
          </a:solidFill>
        </p:spPr>
        <p:txBody>
          <a:bodyPr>
            <a:normAutofit/>
          </a:bodyPr>
          <a:lstStyle/>
          <a:p>
            <a:r>
              <a:rPr lang="en-US" sz="2000" dirty="0" smtClean="0">
                <a:solidFill>
                  <a:schemeClr val="tx2">
                    <a:lumMod val="50000"/>
                  </a:schemeClr>
                </a:solidFill>
              </a:rPr>
              <a:t>Develop </a:t>
            </a:r>
            <a:r>
              <a:rPr lang="en-US" sz="2000" dirty="0">
                <a:solidFill>
                  <a:schemeClr val="tx2">
                    <a:lumMod val="50000"/>
                  </a:schemeClr>
                </a:solidFill>
              </a:rPr>
              <a:t>a </a:t>
            </a:r>
            <a:r>
              <a:rPr lang="en-US" sz="2000" b="1" dirty="0">
                <a:solidFill>
                  <a:schemeClr val="tx2">
                    <a:lumMod val="50000"/>
                  </a:schemeClr>
                </a:solidFill>
              </a:rPr>
              <a:t>food strategy</a:t>
            </a:r>
            <a:r>
              <a:rPr lang="en-US" sz="2000" dirty="0">
                <a:solidFill>
                  <a:schemeClr val="tx2">
                    <a:lumMod val="50000"/>
                  </a:schemeClr>
                </a:solidFill>
              </a:rPr>
              <a:t> for the city of </a:t>
            </a:r>
            <a:r>
              <a:rPr lang="en-US" sz="2000" dirty="0" smtClean="0">
                <a:solidFill>
                  <a:schemeClr val="tx2">
                    <a:lumMod val="50000"/>
                  </a:schemeClr>
                </a:solidFill>
              </a:rPr>
              <a:t>Ostend</a:t>
            </a:r>
          </a:p>
          <a:p>
            <a:endParaRPr lang="en-US" sz="2000" dirty="0" smtClean="0">
              <a:solidFill>
                <a:schemeClr val="tx2">
                  <a:lumMod val="50000"/>
                </a:schemeClr>
              </a:solidFill>
            </a:endParaRPr>
          </a:p>
          <a:p>
            <a:r>
              <a:rPr lang="en-US" sz="2000" dirty="0" smtClean="0">
                <a:solidFill>
                  <a:schemeClr val="tx2">
                    <a:lumMod val="50000"/>
                  </a:schemeClr>
                </a:solidFill>
              </a:rPr>
              <a:t>agricultural park “Gardens of </a:t>
            </a:r>
            <a:r>
              <a:rPr lang="en-US" sz="2000" dirty="0" err="1" smtClean="0">
                <a:solidFill>
                  <a:schemeClr val="tx2">
                    <a:lumMod val="50000"/>
                  </a:schemeClr>
                </a:solidFill>
              </a:rPr>
              <a:t>Stene</a:t>
            </a:r>
            <a:r>
              <a:rPr lang="en-US" sz="2000" dirty="0" smtClean="0">
                <a:solidFill>
                  <a:schemeClr val="tx2">
                    <a:lumMod val="50000"/>
                  </a:schemeClr>
                </a:solidFill>
              </a:rPr>
              <a:t>” is the engine for :</a:t>
            </a:r>
          </a:p>
          <a:p>
            <a:pPr lvl="1"/>
            <a:r>
              <a:rPr lang="en-US" sz="1800" dirty="0" smtClean="0">
                <a:solidFill>
                  <a:schemeClr val="tx2">
                    <a:lumMod val="50000"/>
                  </a:schemeClr>
                </a:solidFill>
              </a:rPr>
              <a:t>stimulating </a:t>
            </a:r>
            <a:r>
              <a:rPr lang="en-US" sz="1800" dirty="0">
                <a:solidFill>
                  <a:schemeClr val="tx2">
                    <a:lumMod val="50000"/>
                  </a:schemeClr>
                </a:solidFill>
              </a:rPr>
              <a:t>the local food dynamics </a:t>
            </a:r>
            <a:endParaRPr lang="en-US" sz="1800" dirty="0" smtClean="0">
              <a:solidFill>
                <a:schemeClr val="tx2">
                  <a:lumMod val="50000"/>
                </a:schemeClr>
              </a:solidFill>
            </a:endParaRPr>
          </a:p>
          <a:p>
            <a:pPr lvl="1"/>
            <a:r>
              <a:rPr lang="en-US" sz="1800" dirty="0" smtClean="0">
                <a:solidFill>
                  <a:schemeClr val="tx2">
                    <a:lumMod val="50000"/>
                  </a:schemeClr>
                </a:solidFill>
              </a:rPr>
              <a:t>raising </a:t>
            </a:r>
            <a:r>
              <a:rPr lang="en-US" sz="1800" dirty="0">
                <a:solidFill>
                  <a:schemeClr val="tx2">
                    <a:lumMod val="50000"/>
                  </a:schemeClr>
                </a:solidFill>
              </a:rPr>
              <a:t>awareness on short food supply chains and healthy diet.</a:t>
            </a:r>
            <a:endParaRPr lang="nl-BE" sz="1800" dirty="0">
              <a:solidFill>
                <a:schemeClr val="tx2">
                  <a:lumMod val="50000"/>
                </a:schemeClr>
              </a:solidFill>
            </a:endParaRPr>
          </a:p>
        </p:txBody>
      </p:sp>
      <p:sp>
        <p:nvSpPr>
          <p:cNvPr id="10" name="Tijdelijke aanduiding voor tekst 9"/>
          <p:cNvSpPr>
            <a:spLocks noGrp="1"/>
          </p:cNvSpPr>
          <p:nvPr>
            <p:ph type="body" sz="quarter" idx="3"/>
          </p:nvPr>
        </p:nvSpPr>
        <p:spPr>
          <a:xfrm>
            <a:off x="6323998" y="1535113"/>
            <a:ext cx="5389033" cy="639762"/>
          </a:xfrm>
        </p:spPr>
        <p:txBody>
          <a:bodyPr/>
          <a:lstStyle/>
          <a:p>
            <a:pPr algn="ctr"/>
            <a:r>
              <a:rPr lang="nl-NL" dirty="0" smtClean="0"/>
              <a:t>BERLIN</a:t>
            </a:r>
            <a:endParaRPr lang="nl-BE" dirty="0"/>
          </a:p>
        </p:txBody>
      </p:sp>
      <p:sp>
        <p:nvSpPr>
          <p:cNvPr id="11" name="Tijdelijke aanduiding voor inhoud 10"/>
          <p:cNvSpPr>
            <a:spLocks noGrp="1"/>
          </p:cNvSpPr>
          <p:nvPr>
            <p:ph sz="quarter" idx="4"/>
          </p:nvPr>
        </p:nvSpPr>
        <p:spPr>
          <a:xfrm>
            <a:off x="6323998" y="2292349"/>
            <a:ext cx="5389033" cy="3833813"/>
          </a:xfrm>
          <a:solidFill>
            <a:schemeClr val="bg1">
              <a:alpha val="75000"/>
            </a:schemeClr>
          </a:solidFill>
        </p:spPr>
        <p:txBody>
          <a:bodyPr>
            <a:normAutofit/>
          </a:bodyPr>
          <a:lstStyle/>
          <a:p>
            <a:r>
              <a:rPr lang="en-US" sz="2000" b="1" dirty="0">
                <a:solidFill>
                  <a:schemeClr val="tx2">
                    <a:lumMod val="50000"/>
                  </a:schemeClr>
                </a:solidFill>
              </a:rPr>
              <a:t>Urban Food Hub prototype </a:t>
            </a:r>
            <a:r>
              <a:rPr lang="en-US" sz="2000" dirty="0" smtClean="0">
                <a:solidFill>
                  <a:schemeClr val="tx2">
                    <a:lumMod val="50000"/>
                  </a:schemeClr>
                </a:solidFill>
              </a:rPr>
              <a:t>for </a:t>
            </a:r>
            <a:r>
              <a:rPr lang="en-US" sz="2000" dirty="0">
                <a:solidFill>
                  <a:schemeClr val="tx2">
                    <a:lumMod val="50000"/>
                  </a:schemeClr>
                </a:solidFill>
              </a:rPr>
              <a:t>the Berlin-Brandenburg </a:t>
            </a:r>
            <a:r>
              <a:rPr lang="en-US" sz="2000" dirty="0" smtClean="0">
                <a:solidFill>
                  <a:schemeClr val="tx2">
                    <a:lumMod val="50000"/>
                  </a:schemeClr>
                </a:solidFill>
              </a:rPr>
              <a:t>region</a:t>
            </a:r>
          </a:p>
          <a:p>
            <a:endParaRPr lang="en-US" sz="2000" dirty="0" smtClean="0">
              <a:solidFill>
                <a:schemeClr val="tx2">
                  <a:lumMod val="50000"/>
                </a:schemeClr>
              </a:solidFill>
            </a:endParaRPr>
          </a:p>
          <a:p>
            <a:r>
              <a:rPr lang="en-US" sz="2000" dirty="0" smtClean="0">
                <a:solidFill>
                  <a:schemeClr val="tx2">
                    <a:lumMod val="50000"/>
                  </a:schemeClr>
                </a:solidFill>
              </a:rPr>
              <a:t>provide </a:t>
            </a:r>
            <a:r>
              <a:rPr lang="en-US" sz="2000" dirty="0">
                <a:solidFill>
                  <a:schemeClr val="tx2">
                    <a:lumMod val="50000"/>
                  </a:schemeClr>
                </a:solidFill>
              </a:rPr>
              <a:t>space for multiple functions, including direct trade of regional food, sharing, preparation, consumption, and co-learning/experimentation. </a:t>
            </a:r>
            <a:endParaRPr lang="en-US" sz="2000" dirty="0" smtClean="0">
              <a:solidFill>
                <a:schemeClr val="tx2">
                  <a:lumMod val="50000"/>
                </a:schemeClr>
              </a:solidFill>
            </a:endParaRPr>
          </a:p>
          <a:p>
            <a:r>
              <a:rPr lang="en-US" sz="2000" dirty="0" smtClean="0">
                <a:solidFill>
                  <a:schemeClr val="tx2">
                    <a:lumMod val="50000"/>
                  </a:schemeClr>
                </a:solidFill>
              </a:rPr>
              <a:t>enable </a:t>
            </a:r>
            <a:r>
              <a:rPr lang="en-US" sz="2000" dirty="0">
                <a:solidFill>
                  <a:schemeClr val="tx2">
                    <a:lumMod val="50000"/>
                  </a:schemeClr>
                </a:solidFill>
              </a:rPr>
              <a:t>inclusive community building and empowerment.</a:t>
            </a:r>
            <a:endParaRPr lang="nl-BE" sz="2000" dirty="0">
              <a:solidFill>
                <a:schemeClr val="tx2">
                  <a:lumMod val="50000"/>
                </a:schemeClr>
              </a:solidFill>
            </a:endParaRPr>
          </a:p>
          <a:p>
            <a:endParaRPr lang="en-US" sz="2000" dirty="0">
              <a:solidFill>
                <a:schemeClr val="tx2">
                  <a:lumMod val="50000"/>
                </a:schemeClr>
              </a:solidFill>
            </a:endParaRPr>
          </a:p>
          <a:p>
            <a:endParaRPr lang="nl-BE" sz="2000" dirty="0">
              <a:solidFill>
                <a:schemeClr val="tx2">
                  <a:lumMod val="50000"/>
                </a:schemeClr>
              </a:solidFill>
            </a:endParaRPr>
          </a:p>
        </p:txBody>
      </p:sp>
      <p:sp>
        <p:nvSpPr>
          <p:cNvPr id="4" name="Tijdelijke aanduiding voor dianummer 3"/>
          <p:cNvSpPr>
            <a:spLocks noGrp="1"/>
          </p:cNvSpPr>
          <p:nvPr>
            <p:ph type="sldNum" sz="quarter" idx="12"/>
          </p:nvPr>
        </p:nvSpPr>
        <p:spPr/>
        <p:txBody>
          <a:bodyPr/>
          <a:lstStyle/>
          <a:p>
            <a:fld id="{BBF8B970-6066-488F-9E3E-042171767310}" type="slidenum">
              <a:rPr lang="nl-BE" smtClean="0"/>
              <a:t>20</a:t>
            </a:fld>
            <a:endParaRPr lang="nl-BE" dirty="0"/>
          </a:p>
        </p:txBody>
      </p:sp>
      <p:pic>
        <p:nvPicPr>
          <p:cNvPr id="5" name="Afbeelding 4"/>
          <p:cNvPicPr>
            <a:picLocks noChangeAspect="1"/>
          </p:cNvPicPr>
          <p:nvPr/>
        </p:nvPicPr>
        <p:blipFill>
          <a:blip r:embed="rId5"/>
          <a:stretch>
            <a:fillRect/>
          </a:stretch>
        </p:blipFill>
        <p:spPr>
          <a:xfrm>
            <a:off x="1541373" y="220372"/>
            <a:ext cx="2991267" cy="1381318"/>
          </a:xfrm>
          <a:prstGeom prst="rect">
            <a:avLst/>
          </a:prstGeom>
        </p:spPr>
      </p:pic>
      <p:sp>
        <p:nvSpPr>
          <p:cNvPr id="14" name="Rechthoek 13"/>
          <p:cNvSpPr/>
          <p:nvPr/>
        </p:nvSpPr>
        <p:spPr>
          <a:xfrm>
            <a:off x="5474986" y="1535112"/>
            <a:ext cx="1173719" cy="369332"/>
          </a:xfrm>
          <a:prstGeom prst="rect">
            <a:avLst/>
          </a:prstGeom>
        </p:spPr>
        <p:txBody>
          <a:bodyPr wrap="none">
            <a:spAutoFit/>
          </a:bodyPr>
          <a:lstStyle/>
          <a:p>
            <a:r>
              <a:rPr lang="nl-NL" i="1" dirty="0" smtClean="0"/>
              <a:t>(</a:t>
            </a:r>
            <a:r>
              <a:rPr lang="nl-NL" i="1" dirty="0" err="1" smtClean="0"/>
              <a:t>including</a:t>
            </a:r>
            <a:r>
              <a:rPr lang="nl-NL" i="1" dirty="0" smtClean="0"/>
              <a:t>)</a:t>
            </a:r>
            <a:endParaRPr lang="nl-BE" i="1" dirty="0"/>
          </a:p>
        </p:txBody>
      </p:sp>
    </p:spTree>
    <p:extLst>
      <p:ext uri="{BB962C8B-B14F-4D97-AF65-F5344CB8AC3E}">
        <p14:creationId xmlns:p14="http://schemas.microsoft.com/office/powerpoint/2010/main" val="176307310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idx="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BBF8B970-6066-488F-9E3E-042171767310}" type="slidenum">
              <a:rPr lang="nl-BE" smtClean="0"/>
              <a:t>21</a:t>
            </a:fld>
            <a:endParaRPr lang="nl-BE" dirty="0"/>
          </a:p>
        </p:txBody>
      </p:sp>
      <p:pic>
        <p:nvPicPr>
          <p:cNvPr id="5" name="Afbeelding 4"/>
          <p:cNvPicPr>
            <a:picLocks noChangeAspect="1"/>
          </p:cNvPicPr>
          <p:nvPr/>
        </p:nvPicPr>
        <p:blipFill>
          <a:blip r:embed="rId3"/>
          <a:stretch>
            <a:fillRect/>
          </a:stretch>
        </p:blipFill>
        <p:spPr>
          <a:xfrm>
            <a:off x="609600" y="274638"/>
            <a:ext cx="10716159" cy="4377761"/>
          </a:xfrm>
          <a:prstGeom prst="rect">
            <a:avLst/>
          </a:prstGeom>
        </p:spPr>
      </p:pic>
      <p:sp>
        <p:nvSpPr>
          <p:cNvPr id="6" name="Title 1"/>
          <p:cNvSpPr txBox="1">
            <a:spLocks/>
          </p:cNvSpPr>
          <p:nvPr/>
        </p:nvSpPr>
        <p:spPr>
          <a:xfrm>
            <a:off x="609600" y="4817781"/>
            <a:ext cx="109728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b="1" kern="1200">
                <a:solidFill>
                  <a:srgbClr val="15465B"/>
                </a:solidFill>
                <a:latin typeface="+mn-lt"/>
                <a:ea typeface="+mj-ea"/>
                <a:cs typeface="+mj-cs"/>
              </a:defRPr>
            </a:lvl1pPr>
          </a:lstStyle>
          <a:p>
            <a:pPr algn="l"/>
            <a:r>
              <a:rPr lang="nl-NL" sz="2000" dirty="0" smtClean="0"/>
              <a:t>STUDIEBEVINDING: Samenwerkingsverbanden</a:t>
            </a:r>
            <a:r>
              <a:rPr lang="nl-NL" sz="2000" dirty="0"/>
              <a:t>, netwerking en lokale inbedding zijn </a:t>
            </a:r>
            <a:r>
              <a:rPr lang="nl-NL" sz="2000" i="1" dirty="0"/>
              <a:t>essentieel</a:t>
            </a:r>
            <a:r>
              <a:rPr lang="nl-NL" sz="2000" dirty="0"/>
              <a:t> voor de succesvolle korte keten </a:t>
            </a:r>
            <a:r>
              <a:rPr lang="nl-NL" sz="2000" dirty="0" smtClean="0"/>
              <a:t>onderneming </a:t>
            </a:r>
          </a:p>
          <a:p>
            <a:pPr algn="l"/>
            <a:endParaRPr lang="nl-NL" sz="2000" dirty="0" smtClean="0"/>
          </a:p>
          <a:p>
            <a:pPr marL="342900" indent="-342900" algn="l">
              <a:buFont typeface="Symbol" panose="05050102010706020507" pitchFamily="18" charset="2"/>
              <a:buChar char="Þ"/>
            </a:pPr>
            <a:r>
              <a:rPr lang="nl-NL" sz="2000" dirty="0" smtClean="0"/>
              <a:t>Meer betrokkenheid van gemeentelijke/provinciale besturen zal veel impact hebben</a:t>
            </a:r>
          </a:p>
          <a:p>
            <a:pPr marL="342900" indent="-342900" algn="l">
              <a:buFont typeface="Symbol" panose="05050102010706020507" pitchFamily="18" charset="2"/>
              <a:buChar char="Þ"/>
            </a:pPr>
            <a:endParaRPr lang="nl-NL" sz="2000" dirty="0"/>
          </a:p>
          <a:p>
            <a:pPr algn="l"/>
            <a:r>
              <a:rPr lang="nl-NL" sz="1800" b="0" dirty="0"/>
              <a:t>Experten: Olivier </a:t>
            </a:r>
            <a:r>
              <a:rPr lang="nl-NL" sz="1800" b="0" dirty="0" smtClean="0"/>
              <a:t>GUIOT, Maarten CRIVITS</a:t>
            </a:r>
            <a:endParaRPr lang="nl-BE" sz="1800" b="0" dirty="0"/>
          </a:p>
        </p:txBody>
      </p:sp>
    </p:spTree>
    <p:extLst>
      <p:ext uri="{BB962C8B-B14F-4D97-AF65-F5344CB8AC3E}">
        <p14:creationId xmlns:p14="http://schemas.microsoft.com/office/powerpoint/2010/main" val="39115262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inhoud 8"/>
          <p:cNvSpPr>
            <a:spLocks noGrp="1"/>
          </p:cNvSpPr>
          <p:nvPr>
            <p:ph idx="1"/>
          </p:nvPr>
        </p:nvSpPr>
        <p:spPr>
          <a:xfrm>
            <a:off x="609600" y="1593400"/>
            <a:ext cx="4249788" cy="4876225"/>
          </a:xfrm>
        </p:spPr>
        <p:txBody>
          <a:bodyPr>
            <a:normAutofit/>
          </a:bodyPr>
          <a:lstStyle/>
          <a:p>
            <a:r>
              <a:rPr lang="nl-NL" sz="2400" dirty="0" smtClean="0"/>
              <a:t>RE-ADJUST tool</a:t>
            </a:r>
          </a:p>
          <a:p>
            <a:endParaRPr lang="nl-NL" sz="2400" dirty="0" smtClean="0"/>
          </a:p>
          <a:p>
            <a:r>
              <a:rPr lang="nl-NL" sz="2400" dirty="0" smtClean="0"/>
              <a:t>Tool/game om voedselbeleid te evalueren/verbeteren via open dialoog</a:t>
            </a:r>
          </a:p>
          <a:p>
            <a:endParaRPr lang="nl-NL" sz="2400" dirty="0"/>
          </a:p>
          <a:p>
            <a:endParaRPr lang="nl-NL" sz="2400" dirty="0" smtClean="0"/>
          </a:p>
          <a:p>
            <a:endParaRPr lang="nl-NL" sz="2400" dirty="0" smtClean="0"/>
          </a:p>
          <a:p>
            <a:pPr marL="0" indent="0">
              <a:buNone/>
            </a:pPr>
            <a:r>
              <a:rPr lang="en-US" sz="2000" i="1" dirty="0" smtClean="0"/>
              <a:t>(Re-Adjust: </a:t>
            </a:r>
            <a:r>
              <a:rPr lang="en-US" sz="2000" i="1" dirty="0" err="1" smtClean="0"/>
              <a:t>REflecting</a:t>
            </a:r>
            <a:r>
              <a:rPr lang="en-US" sz="2000" i="1" dirty="0" smtClean="0"/>
              <a:t> </a:t>
            </a:r>
            <a:r>
              <a:rPr lang="en-US" sz="2000" i="1" dirty="0"/>
              <a:t>on &amp; </a:t>
            </a:r>
            <a:r>
              <a:rPr lang="en-US" sz="2000" i="1" dirty="0" err="1"/>
              <a:t>ADvancing</a:t>
            </a:r>
            <a:r>
              <a:rPr lang="en-US" sz="2000" i="1" dirty="0"/>
              <a:t> Justice in Urban food </a:t>
            </a:r>
            <a:r>
              <a:rPr lang="en-US" sz="2000" i="1" dirty="0" smtClean="0"/>
              <a:t>Strategies)</a:t>
            </a:r>
            <a:endParaRPr lang="nl-NL" sz="2000" i="1" dirty="0"/>
          </a:p>
          <a:p>
            <a:endParaRPr lang="nl-NL" sz="2400" dirty="0"/>
          </a:p>
          <a:p>
            <a:endParaRPr lang="nl-NL" sz="2400" dirty="0" smtClean="0"/>
          </a:p>
          <a:p>
            <a:endParaRPr lang="nl-NL" sz="2400" dirty="0"/>
          </a:p>
          <a:p>
            <a:endParaRPr lang="nl-BE" sz="2400" dirty="0"/>
          </a:p>
        </p:txBody>
      </p:sp>
      <p:sp>
        <p:nvSpPr>
          <p:cNvPr id="7" name="Tijdelijke aanduiding voor dianummer 6"/>
          <p:cNvSpPr>
            <a:spLocks noGrp="1"/>
          </p:cNvSpPr>
          <p:nvPr>
            <p:ph type="sldNum" sz="quarter" idx="12"/>
          </p:nvPr>
        </p:nvSpPr>
        <p:spPr/>
        <p:txBody>
          <a:bodyPr/>
          <a:lstStyle/>
          <a:p>
            <a:fld id="{BBF8B970-6066-488F-9E3E-042171767310}" type="slidenum">
              <a:rPr lang="nl-BE" smtClean="0"/>
              <a:t>22</a:t>
            </a:fld>
            <a:endParaRPr lang="nl-BE"/>
          </a:p>
        </p:txBody>
      </p:sp>
      <p:pic>
        <p:nvPicPr>
          <p:cNvPr id="11" name="Afbeelding 10"/>
          <p:cNvPicPr>
            <a:picLocks noChangeAspect="1"/>
          </p:cNvPicPr>
          <p:nvPr/>
        </p:nvPicPr>
        <p:blipFill>
          <a:blip r:embed="rId3"/>
          <a:stretch>
            <a:fillRect/>
          </a:stretch>
        </p:blipFill>
        <p:spPr>
          <a:xfrm>
            <a:off x="3926384" y="99408"/>
            <a:ext cx="4811216" cy="1259133"/>
          </a:xfrm>
          <a:prstGeom prst="rect">
            <a:avLst/>
          </a:prstGeom>
        </p:spPr>
      </p:pic>
      <p:pic>
        <p:nvPicPr>
          <p:cNvPr id="12" name="Afbeelding 11"/>
          <p:cNvPicPr>
            <a:picLocks noChangeAspect="1"/>
          </p:cNvPicPr>
          <p:nvPr/>
        </p:nvPicPr>
        <p:blipFill>
          <a:blip r:embed="rId4"/>
          <a:stretch>
            <a:fillRect/>
          </a:stretch>
        </p:blipFill>
        <p:spPr>
          <a:xfrm>
            <a:off x="4859388" y="1358541"/>
            <a:ext cx="7332612" cy="5499459"/>
          </a:xfrm>
          <a:prstGeom prst="rect">
            <a:avLst/>
          </a:prstGeom>
        </p:spPr>
      </p:pic>
      <p:pic>
        <p:nvPicPr>
          <p:cNvPr id="10" name="Afbeelding 9"/>
          <p:cNvPicPr>
            <a:picLocks noChangeAspect="1"/>
          </p:cNvPicPr>
          <p:nvPr/>
        </p:nvPicPr>
        <p:blipFill>
          <a:blip r:embed="rId5"/>
          <a:stretch>
            <a:fillRect/>
          </a:stretch>
        </p:blipFill>
        <p:spPr>
          <a:xfrm>
            <a:off x="8495071" y="1158101"/>
            <a:ext cx="3696929" cy="1799563"/>
          </a:xfrm>
          <a:prstGeom prst="rect">
            <a:avLst/>
          </a:prstGeom>
          <a:ln w="31750">
            <a:solidFill>
              <a:schemeClr val="accent1"/>
            </a:solidFill>
          </a:ln>
          <a:effectLst>
            <a:outerShdw blurRad="50800" dist="63500" dir="2700000" algn="tl" rotWithShape="0">
              <a:prstClr val="black">
                <a:alpha val="40000"/>
              </a:prstClr>
            </a:outerShdw>
          </a:effectLst>
        </p:spPr>
      </p:pic>
    </p:spTree>
    <p:extLst>
      <p:ext uri="{BB962C8B-B14F-4D97-AF65-F5344CB8AC3E}">
        <p14:creationId xmlns:p14="http://schemas.microsoft.com/office/powerpoint/2010/main" val="39019323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7524985" y="3133258"/>
            <a:ext cx="4320480" cy="2463693"/>
          </a:xfrm>
          <a:prstGeom prst="rect">
            <a:avLst/>
          </a:prstGeom>
          <a:solidFill>
            <a:srgbClr val="8BA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itel 5"/>
          <p:cNvSpPr txBox="1">
            <a:spLocks/>
          </p:cNvSpPr>
          <p:nvPr/>
        </p:nvSpPr>
        <p:spPr>
          <a:xfrm>
            <a:off x="2042704" y="836711"/>
            <a:ext cx="8229600" cy="20162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FlandersArtSans-Bold" panose="00000800000000000000" pitchFamily="2" charset="0"/>
                <a:ea typeface="+mj-ea"/>
                <a:cs typeface="+mj-cs"/>
              </a:defRPr>
            </a:lvl1pPr>
          </a:lstStyle>
          <a:p>
            <a:r>
              <a:rPr lang="nl-BE" b="1" dirty="0">
                <a:solidFill>
                  <a:srgbClr val="15465B"/>
                </a:solidFill>
                <a:latin typeface="Calibri" panose="020F0502020204030204" pitchFamily="34" charset="0"/>
                <a:cs typeface="Calibri" panose="020F0502020204030204" pitchFamily="34" charset="0"/>
              </a:rPr>
              <a:t>Dank u </a:t>
            </a:r>
            <a:r>
              <a:rPr lang="nl-BE" b="1" dirty="0" smtClean="0">
                <a:solidFill>
                  <a:srgbClr val="15465B"/>
                </a:solidFill>
                <a:latin typeface="Calibri" panose="020F0502020204030204" pitchFamily="34" charset="0"/>
                <a:cs typeface="Calibri" panose="020F0502020204030204" pitchFamily="34" charset="0"/>
              </a:rPr>
              <a:t>wel.  </a:t>
            </a:r>
            <a:r>
              <a:rPr lang="nl-NL" b="1" dirty="0" smtClean="0">
                <a:solidFill>
                  <a:srgbClr val="15465B"/>
                </a:solidFill>
                <a:latin typeface="Calibri" panose="020F0502020204030204" pitchFamily="34" charset="0"/>
                <a:cs typeface="Calibri" panose="020F0502020204030204" pitchFamily="34" charset="0"/>
              </a:rPr>
              <a:t>Vragen?</a:t>
            </a:r>
            <a:endParaRPr lang="nl-BE" b="1" dirty="0">
              <a:solidFill>
                <a:srgbClr val="15465B"/>
              </a:solidFill>
              <a:latin typeface="Calibri" panose="020F0502020204030204" pitchFamily="34" charset="0"/>
              <a:cs typeface="Calibri" panose="020F0502020204030204" pitchFamily="34" charset="0"/>
            </a:endParaRPr>
          </a:p>
        </p:txBody>
      </p:sp>
      <p:sp>
        <p:nvSpPr>
          <p:cNvPr id="8" name="Tekstvak 7"/>
          <p:cNvSpPr txBox="1"/>
          <p:nvPr/>
        </p:nvSpPr>
        <p:spPr>
          <a:xfrm>
            <a:off x="7524985" y="3219651"/>
            <a:ext cx="4320480" cy="1815882"/>
          </a:xfrm>
          <a:prstGeom prst="rect">
            <a:avLst/>
          </a:prstGeom>
          <a:noFill/>
        </p:spPr>
        <p:txBody>
          <a:bodyPr wrap="square" rtlCol="0">
            <a:spAutoFit/>
          </a:bodyPr>
          <a:lstStyle/>
          <a:p>
            <a:pPr algn="ctr"/>
            <a:r>
              <a:rPr lang="nl-BE" sz="1600" dirty="0" smtClean="0">
                <a:solidFill>
                  <a:schemeClr val="bg1"/>
                </a:solidFill>
                <a:hlinkClick r:id="rId3"/>
              </a:rPr>
              <a:t>wim.haentjens@ilvo.vlaanderen.be</a:t>
            </a:r>
            <a:endParaRPr lang="nl-BE" sz="1600" dirty="0" smtClean="0">
              <a:solidFill>
                <a:schemeClr val="bg1"/>
              </a:solidFill>
            </a:endParaRPr>
          </a:p>
          <a:p>
            <a:pPr algn="ctr"/>
            <a:r>
              <a:rPr lang="nl-BE" sz="1600" dirty="0" smtClean="0">
                <a:solidFill>
                  <a:schemeClr val="bg1"/>
                </a:solidFill>
              </a:rPr>
              <a:t>Instituut </a:t>
            </a:r>
            <a:r>
              <a:rPr lang="nl-BE" sz="1600" dirty="0">
                <a:solidFill>
                  <a:schemeClr val="bg1"/>
                </a:solidFill>
              </a:rPr>
              <a:t>voor Landbouw-,</a:t>
            </a:r>
          </a:p>
          <a:p>
            <a:pPr algn="ctr"/>
            <a:r>
              <a:rPr lang="nl-BE" sz="1600" dirty="0">
                <a:solidFill>
                  <a:schemeClr val="bg1"/>
                </a:solidFill>
              </a:rPr>
              <a:t>Visserij- en </a:t>
            </a:r>
            <a:r>
              <a:rPr lang="nl-BE" sz="1600" dirty="0" smtClean="0">
                <a:solidFill>
                  <a:schemeClr val="bg1"/>
                </a:solidFill>
              </a:rPr>
              <a:t>Voedingsonderzoek</a:t>
            </a:r>
          </a:p>
          <a:p>
            <a:pPr algn="ctr"/>
            <a:r>
              <a:rPr lang="nl-BE" sz="1600" dirty="0" smtClean="0">
                <a:solidFill>
                  <a:schemeClr val="bg1"/>
                </a:solidFill>
              </a:rPr>
              <a:t>Eenheid Landbouw &amp; Maatschappij</a:t>
            </a:r>
            <a:endParaRPr lang="nl-BE" sz="1600" dirty="0">
              <a:solidFill>
                <a:schemeClr val="bg1"/>
              </a:solidFill>
            </a:endParaRPr>
          </a:p>
          <a:p>
            <a:pPr algn="ctr"/>
            <a:r>
              <a:rPr lang="nl-BE" sz="1600" dirty="0">
                <a:solidFill>
                  <a:schemeClr val="bg1"/>
                </a:solidFill>
              </a:rPr>
              <a:t>Burg. Van </a:t>
            </a:r>
            <a:r>
              <a:rPr lang="nl-BE" sz="1600" dirty="0" err="1">
                <a:solidFill>
                  <a:schemeClr val="bg1"/>
                </a:solidFill>
              </a:rPr>
              <a:t>Gansberghelaan</a:t>
            </a:r>
            <a:r>
              <a:rPr lang="nl-BE" sz="1600" dirty="0">
                <a:solidFill>
                  <a:schemeClr val="bg1"/>
                </a:solidFill>
              </a:rPr>
              <a:t> 115 bus 2</a:t>
            </a:r>
          </a:p>
          <a:p>
            <a:pPr algn="ctr"/>
            <a:r>
              <a:rPr lang="nl-BE" sz="1600" dirty="0">
                <a:solidFill>
                  <a:schemeClr val="bg1"/>
                </a:solidFill>
              </a:rPr>
              <a:t>9820 </a:t>
            </a:r>
            <a:r>
              <a:rPr lang="nl-BE" sz="1600" dirty="0" err="1">
                <a:solidFill>
                  <a:schemeClr val="bg1"/>
                </a:solidFill>
              </a:rPr>
              <a:t>Merelbeke</a:t>
            </a:r>
            <a:r>
              <a:rPr lang="nl-BE" sz="1600" dirty="0">
                <a:solidFill>
                  <a:schemeClr val="bg1"/>
                </a:solidFill>
              </a:rPr>
              <a:t> – België</a:t>
            </a:r>
          </a:p>
          <a:p>
            <a:pPr algn="ctr"/>
            <a:r>
              <a:rPr lang="nl-BE" sz="1600" dirty="0" smtClean="0">
                <a:solidFill>
                  <a:schemeClr val="bg1"/>
                </a:solidFill>
              </a:rPr>
              <a:t>www.ilvo.vlaanderen.be</a:t>
            </a:r>
            <a:endParaRPr lang="nl-BE" sz="1600" dirty="0">
              <a:solidFill>
                <a:schemeClr val="bg1"/>
              </a:solidFill>
            </a:endParaRPr>
          </a:p>
        </p:txBody>
      </p:sp>
      <p:pic>
        <p:nvPicPr>
          <p:cNvPr id="2" name="Afbeelding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552" y="5729789"/>
            <a:ext cx="1512168" cy="604867"/>
          </a:xfrm>
          <a:prstGeom prst="rect">
            <a:avLst/>
          </a:prstGeom>
        </p:spPr>
      </p:pic>
      <p:sp>
        <p:nvSpPr>
          <p:cNvPr id="9" name="Tekstvak 8"/>
          <p:cNvSpPr txBox="1"/>
          <p:nvPr/>
        </p:nvSpPr>
        <p:spPr>
          <a:xfrm>
            <a:off x="10031222" y="5374144"/>
            <a:ext cx="1915909" cy="1107996"/>
          </a:xfrm>
          <a:prstGeom prst="rect">
            <a:avLst/>
          </a:prstGeom>
          <a:noFill/>
        </p:spPr>
        <p:txBody>
          <a:bodyPr wrap="none" rtlCol="0">
            <a:spAutoFit/>
          </a:bodyPr>
          <a:lstStyle/>
          <a:p>
            <a:r>
              <a:rPr lang="nl-BE" sz="6500" spc="-200" dirty="0">
                <a:solidFill>
                  <a:srgbClr val="A3CC00"/>
                </a:solidFill>
                <a:latin typeface="FlandersArtSans-Bold" panose="00000800000000000000" pitchFamily="2" charset="0"/>
              </a:rPr>
              <a:t>ILVO</a:t>
            </a:r>
          </a:p>
        </p:txBody>
      </p:sp>
    </p:spTree>
    <p:extLst>
      <p:ext uri="{BB962C8B-B14F-4D97-AF65-F5344CB8AC3E}">
        <p14:creationId xmlns:p14="http://schemas.microsoft.com/office/powerpoint/2010/main" val="6186997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Inhoud</a:t>
            </a:r>
            <a:endParaRPr lang="nl-BE" dirty="0"/>
          </a:p>
        </p:txBody>
      </p:sp>
      <p:sp>
        <p:nvSpPr>
          <p:cNvPr id="3" name="Tijdelijke aanduiding voor inhoud 2"/>
          <p:cNvSpPr>
            <a:spLocks noGrp="1"/>
          </p:cNvSpPr>
          <p:nvPr>
            <p:ph idx="1"/>
          </p:nvPr>
        </p:nvSpPr>
        <p:spPr/>
        <p:txBody>
          <a:bodyPr>
            <a:normAutofit/>
          </a:bodyPr>
          <a:lstStyle/>
          <a:p>
            <a:pPr marL="514350" indent="-514350">
              <a:buFont typeface="+mj-lt"/>
              <a:buAutoNum type="arabicParenR"/>
            </a:pPr>
            <a:r>
              <a:rPr lang="nl-NL" dirty="0" smtClean="0"/>
              <a:t>De (systemische) uitdaging : duurzame voedselsystemen</a:t>
            </a:r>
          </a:p>
          <a:p>
            <a:pPr marL="514350" indent="-514350">
              <a:buFont typeface="+mj-lt"/>
              <a:buAutoNum type="arabicParenR"/>
            </a:pPr>
            <a:endParaRPr lang="nl-NL" dirty="0" smtClean="0"/>
          </a:p>
          <a:p>
            <a:pPr marL="571500" indent="-514350">
              <a:buFont typeface="+mj-lt"/>
              <a:buAutoNum type="arabicParenR"/>
            </a:pPr>
            <a:r>
              <a:rPr lang="nl-NL" dirty="0" smtClean="0"/>
              <a:t>Ongestructureerde problemen, systeemdenken en systeemverandering</a:t>
            </a:r>
          </a:p>
          <a:p>
            <a:pPr marL="571500" indent="-514350">
              <a:buFont typeface="+mj-lt"/>
              <a:buAutoNum type="arabicParenR"/>
            </a:pPr>
            <a:endParaRPr lang="nl-NL" dirty="0" smtClean="0"/>
          </a:p>
          <a:p>
            <a:pPr marL="514350" indent="-514350">
              <a:buFont typeface="+mj-lt"/>
              <a:buAutoNum type="arabicParenR"/>
            </a:pPr>
            <a:r>
              <a:rPr lang="nl-NL" dirty="0" smtClean="0"/>
              <a:t>Wat gebeurt er zoal bij ILVO?</a:t>
            </a:r>
          </a:p>
          <a:p>
            <a:pPr marL="514350" indent="-514350">
              <a:buFont typeface="+mj-lt"/>
              <a:buAutoNum type="arabicParenR"/>
            </a:pPr>
            <a:endParaRPr lang="nl-NL" dirty="0" smtClean="0"/>
          </a:p>
        </p:txBody>
      </p:sp>
      <p:sp>
        <p:nvSpPr>
          <p:cNvPr id="4" name="Tijdelijke aanduiding voor dianummer 3"/>
          <p:cNvSpPr>
            <a:spLocks noGrp="1"/>
          </p:cNvSpPr>
          <p:nvPr>
            <p:ph type="sldNum" sz="quarter" idx="12"/>
          </p:nvPr>
        </p:nvSpPr>
        <p:spPr/>
        <p:txBody>
          <a:bodyPr/>
          <a:lstStyle/>
          <a:p>
            <a:fld id="{BBF8B970-6066-488F-9E3E-042171767310}" type="slidenum">
              <a:rPr lang="nl-BE" smtClean="0"/>
              <a:t>3</a:t>
            </a:fld>
            <a:endParaRPr lang="nl-BE" dirty="0"/>
          </a:p>
        </p:txBody>
      </p:sp>
      <p:sp>
        <p:nvSpPr>
          <p:cNvPr id="5" name="Stroomdiagram: Alternatief proces 4"/>
          <p:cNvSpPr/>
          <p:nvPr/>
        </p:nvSpPr>
        <p:spPr>
          <a:xfrm>
            <a:off x="557348" y="1358539"/>
            <a:ext cx="11225349" cy="1058091"/>
          </a:xfrm>
          <a:prstGeom prst="flowChartAlternateProcess">
            <a:avLst/>
          </a:prstGeom>
          <a:noFill/>
          <a:ln w="635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643101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BBF8B970-6066-488F-9E3E-042171767310}" type="slidenum">
              <a:rPr lang="nl-BE" smtClean="0"/>
              <a:t>4</a:t>
            </a:fld>
            <a:endParaRPr lang="nl-BE" dirty="0"/>
          </a:p>
        </p:txBody>
      </p:sp>
      <p:sp>
        <p:nvSpPr>
          <p:cNvPr id="9" name="Rectangle 14"/>
          <p:cNvSpPr/>
          <p:nvPr/>
        </p:nvSpPr>
        <p:spPr bwMode="auto">
          <a:xfrm>
            <a:off x="5105306" y="3616559"/>
            <a:ext cx="1800200" cy="2771466"/>
          </a:xfrm>
          <a:prstGeom prst="rect">
            <a:avLst/>
          </a:prstGeom>
          <a:solidFill>
            <a:schemeClr val="bg1"/>
          </a:solidFill>
          <a:ln>
            <a:solidFill>
              <a:schemeClr val="bg1">
                <a:lumMod val="95000"/>
              </a:schemeClr>
            </a:solidFill>
          </a:ln>
          <a:effectLst>
            <a:outerShdw blurRad="50800" dist="38100" dir="5400000" algn="t"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3175" marR="0" indent="0" algn="l" defTabSz="914400" rtl="0" eaLnBrk="1" fontAlgn="base" latinLnBrk="0" hangingPunct="1">
              <a:lnSpc>
                <a:spcPct val="100000"/>
              </a:lnSpc>
              <a:spcBef>
                <a:spcPct val="0"/>
              </a:spcBef>
              <a:spcAft>
                <a:spcPct val="0"/>
              </a:spcAft>
              <a:buClrTx/>
              <a:buSzTx/>
              <a:buFontTx/>
              <a:buNone/>
              <a:tabLst/>
            </a:pPr>
            <a:endParaRPr kumimoji="0" lang="en-GB" sz="1200" b="0" i="0" u="none" strike="noStrike" cap="none" normalizeH="0" baseline="0">
              <a:ln>
                <a:noFill/>
              </a:ln>
              <a:solidFill>
                <a:srgbClr val="0F5494"/>
              </a:solidFill>
              <a:effectLst/>
              <a:latin typeface="Verdana" pitchFamily="34" charset="0"/>
            </a:endParaRPr>
          </a:p>
        </p:txBody>
      </p:sp>
      <p:sp>
        <p:nvSpPr>
          <p:cNvPr id="10" name="Title 1"/>
          <p:cNvSpPr txBox="1">
            <a:spLocks/>
          </p:cNvSpPr>
          <p:nvPr/>
        </p:nvSpPr>
        <p:spPr>
          <a:xfrm>
            <a:off x="1648922" y="456951"/>
            <a:ext cx="8874841" cy="93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defTabSz="914400" rtl="0" eaLnBrk="1" latinLnBrk="0" hangingPunct="1">
              <a:spcBef>
                <a:spcPct val="0"/>
              </a:spcBef>
              <a:buNone/>
              <a:defRPr sz="4400" kern="1200">
                <a:solidFill>
                  <a:srgbClr val="15465B"/>
                </a:solidFill>
                <a:latin typeface="FlandersArtSans-Bold" panose="00000800000000000000" pitchFamily="2" charset="0"/>
                <a:ea typeface="+mj-ea"/>
                <a:cs typeface="+mj-cs"/>
              </a:defRPr>
            </a:lvl1pPr>
          </a:lstStyle>
          <a:p>
            <a:r>
              <a:rPr lang="en-GB" sz="4000" dirty="0" err="1" smtClean="0"/>
              <a:t>Een</a:t>
            </a:r>
            <a:r>
              <a:rPr lang="en-GB" sz="4000" dirty="0" smtClean="0"/>
              <a:t> “</a:t>
            </a:r>
            <a:r>
              <a:rPr lang="en-GB" sz="4000" dirty="0" err="1" smtClean="0"/>
              <a:t>perfecte</a:t>
            </a:r>
            <a:r>
              <a:rPr lang="en-GB" sz="4000" dirty="0" smtClean="0"/>
              <a:t> storm"</a:t>
            </a:r>
            <a:endParaRPr lang="en-GB" sz="4000" dirty="0"/>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68657" y="1862444"/>
            <a:ext cx="3255106" cy="1844837"/>
          </a:xfrm>
          <a:prstGeom prst="round2DiagRect">
            <a:avLst>
              <a:gd name="adj1" fmla="val 16667"/>
              <a:gd name="adj2" fmla="val 3093"/>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2"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5270" t="1889" r="5552"/>
          <a:stretch/>
        </p:blipFill>
        <p:spPr bwMode="auto">
          <a:xfrm>
            <a:off x="1648922" y="3616559"/>
            <a:ext cx="3260645" cy="262744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6098" y="3993317"/>
            <a:ext cx="3377664" cy="239470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36954" y="1923528"/>
            <a:ext cx="4855899" cy="139836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6" name="Rectangle 3"/>
          <p:cNvSpPr/>
          <p:nvPr/>
        </p:nvSpPr>
        <p:spPr>
          <a:xfrm>
            <a:off x="5105306" y="5587358"/>
            <a:ext cx="1800199" cy="646331"/>
          </a:xfrm>
          <a:prstGeom prst="rect">
            <a:avLst/>
          </a:prstGeom>
        </p:spPr>
        <p:txBody>
          <a:bodyPr wrap="square">
            <a:spAutoFit/>
          </a:bodyPr>
          <a:lstStyle/>
          <a:p>
            <a:pPr algn="ctr"/>
            <a:r>
              <a:rPr lang="en-GB" b="1" dirty="0"/>
              <a:t>87% of fisheries over/fully exploited</a:t>
            </a:r>
          </a:p>
        </p:txBody>
      </p:sp>
      <p:graphicFrame>
        <p:nvGraphicFramePr>
          <p:cNvPr id="17" name="Chart 5"/>
          <p:cNvGraphicFramePr/>
          <p:nvPr>
            <p:extLst>
              <p:ext uri="{D42A27DB-BD31-4B8C-83A1-F6EECF244321}">
                <p14:modId xmlns:p14="http://schemas.microsoft.com/office/powerpoint/2010/main" val="1008008148"/>
              </p:ext>
            </p:extLst>
          </p:nvPr>
        </p:nvGraphicFramePr>
        <p:xfrm>
          <a:off x="4229378" y="3616559"/>
          <a:ext cx="3264024" cy="2248024"/>
        </p:xfrm>
        <a:graphic>
          <a:graphicData uri="http://schemas.openxmlformats.org/drawingml/2006/chart">
            <c:chart xmlns:c="http://schemas.openxmlformats.org/drawingml/2006/chart" xmlns:r="http://schemas.openxmlformats.org/officeDocument/2006/relationships" r:id="rId7"/>
          </a:graphicData>
        </a:graphic>
      </p:graphicFrame>
      <p:cxnSp>
        <p:nvCxnSpPr>
          <p:cNvPr id="18" name="Straight Connector 12"/>
          <p:cNvCxnSpPr/>
          <p:nvPr/>
        </p:nvCxnSpPr>
        <p:spPr bwMode="auto">
          <a:xfrm flipH="1">
            <a:off x="5393338" y="5379912"/>
            <a:ext cx="216024" cy="288032"/>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9" name="Afbeelding 18"/>
          <p:cNvPicPr>
            <a:picLocks noChangeAspect="1"/>
          </p:cNvPicPr>
          <p:nvPr/>
        </p:nvPicPr>
        <p:blipFill rotWithShape="1">
          <a:blip r:embed="rId8">
            <a:extLst>
              <a:ext uri="{28A0092B-C50C-407E-A947-70E740481C1C}">
                <a14:useLocalDpi xmlns:a14="http://schemas.microsoft.com/office/drawing/2010/main" val="0"/>
              </a:ext>
            </a:extLst>
          </a:blip>
          <a:srcRect l="20299" t="4894" r="19508" b="3689"/>
          <a:stretch/>
        </p:blipFill>
        <p:spPr>
          <a:xfrm>
            <a:off x="10412896" y="101315"/>
            <a:ext cx="1779104" cy="1779104"/>
          </a:xfrm>
          <a:prstGeom prst="rect">
            <a:avLst/>
          </a:prstGeom>
        </p:spPr>
      </p:pic>
    </p:spTree>
    <p:extLst>
      <p:ext uri="{BB962C8B-B14F-4D97-AF65-F5344CB8AC3E}">
        <p14:creationId xmlns:p14="http://schemas.microsoft.com/office/powerpoint/2010/main" val="187863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Grenzen overschreden – </a:t>
            </a:r>
            <a:r>
              <a:rPr lang="nl-NL" dirty="0" err="1" smtClean="0"/>
              <a:t>SDGs</a:t>
            </a:r>
            <a:r>
              <a:rPr lang="nl-NL" dirty="0" smtClean="0"/>
              <a:t> bedreigd</a:t>
            </a:r>
            <a:endParaRPr lang="nl-BE" dirty="0"/>
          </a:p>
        </p:txBody>
      </p:sp>
      <p:pic>
        <p:nvPicPr>
          <p:cNvPr id="5" name="Tijdelijke aanduiding voor inhoud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586605" y="1234316"/>
            <a:ext cx="5409101" cy="5409101"/>
          </a:xfrm>
        </p:spPr>
      </p:pic>
      <p:sp>
        <p:nvSpPr>
          <p:cNvPr id="4" name="Tijdelijke aanduiding voor dianummer 3"/>
          <p:cNvSpPr>
            <a:spLocks noGrp="1"/>
          </p:cNvSpPr>
          <p:nvPr>
            <p:ph type="sldNum" sz="quarter" idx="12"/>
          </p:nvPr>
        </p:nvSpPr>
        <p:spPr/>
        <p:txBody>
          <a:bodyPr/>
          <a:lstStyle/>
          <a:p>
            <a:fld id="{BBF8B970-6066-488F-9E3E-042171767310}" type="slidenum">
              <a:rPr lang="nl-BE" smtClean="0"/>
              <a:t>5</a:t>
            </a:fld>
            <a:endParaRPr lang="nl-BE" dirty="0"/>
          </a:p>
        </p:txBody>
      </p:sp>
      <p:pic>
        <p:nvPicPr>
          <p:cNvPr id="3" name="Afbeelding 2"/>
          <p:cNvPicPr>
            <a:picLocks noChangeAspect="1"/>
          </p:cNvPicPr>
          <p:nvPr/>
        </p:nvPicPr>
        <p:blipFill>
          <a:blip r:embed="rId4"/>
          <a:stretch>
            <a:fillRect/>
          </a:stretch>
        </p:blipFill>
        <p:spPr>
          <a:xfrm>
            <a:off x="460538" y="1992642"/>
            <a:ext cx="6165256" cy="3788705"/>
          </a:xfrm>
          <a:prstGeom prst="rect">
            <a:avLst/>
          </a:prstGeom>
        </p:spPr>
      </p:pic>
    </p:spTree>
    <p:extLst>
      <p:ext uri="{BB962C8B-B14F-4D97-AF65-F5344CB8AC3E}">
        <p14:creationId xmlns:p14="http://schemas.microsoft.com/office/powerpoint/2010/main" val="1224852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EU kader voor actie &amp; samenwerking</a:t>
            </a:r>
            <a:endParaRPr lang="nl-BE" dirty="0"/>
          </a:p>
        </p:txBody>
      </p:sp>
      <p:sp>
        <p:nvSpPr>
          <p:cNvPr id="3" name="Tijdelijke aanduiding voor inhoud 2"/>
          <p:cNvSpPr>
            <a:spLocks noGrp="1"/>
          </p:cNvSpPr>
          <p:nvPr>
            <p:ph idx="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BBF8B970-6066-488F-9E3E-042171767310}" type="slidenum">
              <a:rPr lang="nl-BE" smtClean="0"/>
              <a:t>6</a:t>
            </a:fld>
            <a:endParaRPr lang="nl-BE" dirty="0"/>
          </a:p>
        </p:txBody>
      </p:sp>
      <p:pic>
        <p:nvPicPr>
          <p:cNvPr id="5" name="Picture 2" descr="EU Farm to Fork Strategy Published - FIT4FOOD20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3608" y="1600201"/>
            <a:ext cx="3348222" cy="4773432"/>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p:cNvPicPr>
            <a:picLocks noChangeAspect="1"/>
          </p:cNvPicPr>
          <p:nvPr/>
        </p:nvPicPr>
        <p:blipFill>
          <a:blip r:embed="rId4"/>
          <a:stretch>
            <a:fillRect/>
          </a:stretch>
        </p:blipFill>
        <p:spPr>
          <a:xfrm>
            <a:off x="6665838" y="1476967"/>
            <a:ext cx="5342708" cy="4879384"/>
          </a:xfrm>
          <a:prstGeom prst="rect">
            <a:avLst/>
          </a:prstGeom>
        </p:spPr>
      </p:pic>
      <p:pic>
        <p:nvPicPr>
          <p:cNvPr id="7" name="Picture 2" descr="Nearly zero-energy building (NzEB) solutions – Hydrokapillar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1080467"/>
            <a:ext cx="2233326" cy="2632503"/>
          </a:xfrm>
          <a:prstGeom prst="rect">
            <a:avLst/>
          </a:prstGeom>
          <a:noFill/>
          <a:extLst>
            <a:ext uri="{909E8E84-426E-40DD-AFC4-6F175D3DCCD1}">
              <a14:hiddenFill xmlns:a14="http://schemas.microsoft.com/office/drawing/2010/main">
                <a:solidFill>
                  <a:srgbClr val="FFFFFF"/>
                </a:solidFill>
              </a14:hiddenFill>
            </a:ext>
          </a:extLst>
        </p:spPr>
      </p:pic>
      <p:sp>
        <p:nvSpPr>
          <p:cNvPr id="8" name="Pijl-rechts 7"/>
          <p:cNvSpPr/>
          <p:nvPr/>
        </p:nvSpPr>
        <p:spPr>
          <a:xfrm>
            <a:off x="5826034" y="3579223"/>
            <a:ext cx="839804" cy="8882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312241377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9600" y="78693"/>
            <a:ext cx="10972800" cy="1143000"/>
          </a:xfrm>
        </p:spPr>
        <p:txBody>
          <a:bodyPr/>
          <a:lstStyle/>
          <a:p>
            <a:r>
              <a:rPr lang="nl-NL" dirty="0" smtClean="0"/>
              <a:t>Breed gedragen Vlaams voedselbeleid</a:t>
            </a:r>
            <a:endParaRPr lang="nl-BE" dirty="0"/>
          </a:p>
        </p:txBody>
      </p:sp>
      <p:sp>
        <p:nvSpPr>
          <p:cNvPr id="3" name="Tijdelijke aanduiding voor inhoud 2"/>
          <p:cNvSpPr>
            <a:spLocks noGrp="1"/>
          </p:cNvSpPr>
          <p:nvPr>
            <p:ph idx="1"/>
          </p:nvPr>
        </p:nvSpPr>
        <p:spPr/>
        <p:txBody>
          <a:bodyPr/>
          <a:lstStyle/>
          <a:p>
            <a:endParaRPr lang="nl-BE" dirty="0"/>
          </a:p>
        </p:txBody>
      </p:sp>
      <p:sp>
        <p:nvSpPr>
          <p:cNvPr id="4" name="Tijdelijke aanduiding voor dianummer 3"/>
          <p:cNvSpPr>
            <a:spLocks noGrp="1"/>
          </p:cNvSpPr>
          <p:nvPr>
            <p:ph type="sldNum" sz="quarter" idx="12"/>
          </p:nvPr>
        </p:nvSpPr>
        <p:spPr/>
        <p:txBody>
          <a:bodyPr/>
          <a:lstStyle/>
          <a:p>
            <a:fld id="{BBF8B970-6066-488F-9E3E-042171767310}" type="slidenum">
              <a:rPr lang="nl-BE" smtClean="0"/>
              <a:t>7</a:t>
            </a:fld>
            <a:endParaRPr lang="nl-BE" dirty="0"/>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994" y="1305520"/>
            <a:ext cx="8551766" cy="4496861"/>
          </a:xfrm>
          <a:prstGeom prst="rect">
            <a:avLst/>
          </a:prstGeom>
        </p:spPr>
      </p:pic>
      <p:sp>
        <p:nvSpPr>
          <p:cNvPr id="6" name="Titel 1"/>
          <p:cNvSpPr txBox="1">
            <a:spLocks/>
          </p:cNvSpPr>
          <p:nvPr/>
        </p:nvSpPr>
        <p:spPr>
          <a:xfrm>
            <a:off x="772886" y="5828161"/>
            <a:ext cx="5323114" cy="478065"/>
          </a:xfrm>
          <a:prstGeom prst="rect">
            <a:avLst/>
          </a:prstGeom>
        </p:spPr>
        <p:txBody>
          <a:bodyPr lIns="0" tIns="0" rIns="0" bIns="0" anchor="t" anchorCtr="0"/>
          <a:lstStyle>
            <a:lvl1pPr algn="l" defTabSz="914400" rtl="0" eaLnBrk="1" latinLnBrk="0" hangingPunct="1">
              <a:lnSpc>
                <a:spcPts val="3800"/>
              </a:lnSpc>
              <a:spcBef>
                <a:spcPct val="0"/>
              </a:spcBef>
              <a:buNone/>
              <a:defRPr sz="3200" b="0" i="0" kern="1200">
                <a:solidFill>
                  <a:schemeClr val="tx1"/>
                </a:solidFill>
                <a:latin typeface="FlandersArtSans-Medium" panose="00000600000000000000" pitchFamily="2" charset="0"/>
                <a:ea typeface="+mj-ea"/>
                <a:cs typeface="FlandersArtSans-Medium" panose="00000600000000000000" pitchFamily="2" charset="0"/>
              </a:defRPr>
            </a:lvl1pPr>
          </a:lstStyle>
          <a:p>
            <a:pPr>
              <a:lnSpc>
                <a:spcPct val="100000"/>
              </a:lnSpc>
            </a:pPr>
            <a:r>
              <a:rPr lang="nl-BE" sz="1400" dirty="0" smtClean="0"/>
              <a:t>Coördinatie: Minister Hilde </a:t>
            </a:r>
            <a:r>
              <a:rPr lang="nl-BE" sz="1400" dirty="0" err="1" smtClean="0"/>
              <a:t>Crevits</a:t>
            </a:r>
            <a:endParaRPr lang="nl-BE" sz="1400" dirty="0"/>
          </a:p>
        </p:txBody>
      </p:sp>
      <p:sp>
        <p:nvSpPr>
          <p:cNvPr id="7" name="Tekstvak 6"/>
          <p:cNvSpPr txBox="1"/>
          <p:nvPr/>
        </p:nvSpPr>
        <p:spPr>
          <a:xfrm>
            <a:off x="3861595" y="1360479"/>
            <a:ext cx="5405976" cy="203132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1" i="1" u="none" strike="noStrike" kern="1200" cap="none" spc="0" normalizeH="0" baseline="0" noProof="0" dirty="0" smtClean="0">
                <a:ln>
                  <a:noFill/>
                </a:ln>
                <a:solidFill>
                  <a:prstClr val="black"/>
                </a:solidFill>
                <a:effectLst/>
                <a:uLnTx/>
                <a:uFillTx/>
                <a:latin typeface="Calibri"/>
                <a:ea typeface="+mn-ea"/>
                <a:cs typeface="+mn-cs"/>
              </a:rPr>
              <a:t>“Gezond</a:t>
            </a:r>
            <a:r>
              <a:rPr kumimoji="0" lang="nl-BE" sz="1800" b="1" i="1" u="none" strike="noStrike" kern="1200" cap="none" spc="0" normalizeH="0" baseline="0" noProof="0" dirty="0">
                <a:ln>
                  <a:noFill/>
                </a:ln>
                <a:solidFill>
                  <a:prstClr val="black"/>
                </a:solidFill>
                <a:effectLst/>
                <a:uLnTx/>
                <a:uFillTx/>
                <a:latin typeface="Calibri"/>
                <a:ea typeface="+mn-ea"/>
                <a:cs typeface="+mn-cs"/>
              </a:rPr>
              <a:t>, duurzaam, voldoende en veilig voedsel aan een correcte prijs voor iedere schakel van de voedingsketen staat centraal binnen een voedselbeleid. Het is dan ook van belang dat het huidige landbouwbeleid bijdraagt aan een sterk voedselbeleid waarin de voedselketen</a:t>
            </a:r>
            <a:endParaRPr kumimoji="0" lang="nl-BE" sz="1800" b="0" i="1"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BE" sz="1800" b="1" i="1" u="none" strike="noStrike" kern="1200" cap="none" spc="0" normalizeH="0" baseline="0" noProof="0" dirty="0">
                <a:ln>
                  <a:noFill/>
                </a:ln>
                <a:solidFill>
                  <a:prstClr val="black"/>
                </a:solidFill>
                <a:effectLst/>
                <a:uLnTx/>
                <a:uFillTx/>
                <a:latin typeface="Calibri"/>
                <a:ea typeface="+mn-ea"/>
                <a:cs typeface="+mn-cs"/>
              </a:rPr>
              <a:t>integraal en circulair bekeken wordt. </a:t>
            </a:r>
            <a:r>
              <a:rPr kumimoji="0" lang="nl-BE" sz="1800" b="1" i="1" u="none" strike="noStrike" kern="1200" cap="none" spc="0" normalizeH="0" baseline="0" noProof="0" dirty="0" smtClean="0">
                <a:ln>
                  <a:noFill/>
                </a:ln>
                <a:solidFill>
                  <a:prstClr val="black"/>
                </a:solidFill>
                <a:effectLst/>
                <a:uLnTx/>
                <a:uFillTx/>
                <a:latin typeface="Calibri"/>
                <a:ea typeface="+mn-ea"/>
                <a:cs typeface="+mn-cs"/>
              </a:rPr>
              <a:t>“</a:t>
            </a:r>
            <a:endParaRPr kumimoji="0" lang="nl-BE"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Afbeelding 7"/>
          <p:cNvPicPr>
            <a:picLocks noChangeAspect="1"/>
          </p:cNvPicPr>
          <p:nvPr/>
        </p:nvPicPr>
        <p:blipFill>
          <a:blip r:embed="rId4"/>
          <a:stretch>
            <a:fillRect/>
          </a:stretch>
        </p:blipFill>
        <p:spPr>
          <a:xfrm>
            <a:off x="8177837" y="3446763"/>
            <a:ext cx="5432122" cy="3265251"/>
          </a:xfrm>
          <a:prstGeom prst="rect">
            <a:avLst/>
          </a:prstGeom>
          <a:effectLst>
            <a:outerShdw blurRad="127000" dist="127000" dir="13500000" algn="br" rotWithShape="0">
              <a:prstClr val="black">
                <a:alpha val="40000"/>
              </a:prstClr>
            </a:outerShdw>
          </a:effectLst>
        </p:spPr>
      </p:pic>
      <p:sp>
        <p:nvSpPr>
          <p:cNvPr id="9" name="Gebogen pijl 8"/>
          <p:cNvSpPr/>
          <p:nvPr/>
        </p:nvSpPr>
        <p:spPr>
          <a:xfrm rot="5400000">
            <a:off x="9457509" y="1959429"/>
            <a:ext cx="1175657" cy="100584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Tree>
    <p:extLst>
      <p:ext uri="{BB962C8B-B14F-4D97-AF65-F5344CB8AC3E}">
        <p14:creationId xmlns:p14="http://schemas.microsoft.com/office/powerpoint/2010/main" val="39440611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4" name="Tijdelijke aanduiding voor dianummer 3"/>
          <p:cNvSpPr>
            <a:spLocks noGrp="1"/>
          </p:cNvSpPr>
          <p:nvPr>
            <p:ph type="sldNum" sz="quarter" idx="12"/>
          </p:nvPr>
        </p:nvSpPr>
        <p:spPr/>
        <p:txBody>
          <a:bodyPr/>
          <a:lstStyle/>
          <a:p>
            <a:fld id="{BBF8B970-6066-488F-9E3E-042171767310}" type="slidenum">
              <a:rPr lang="nl-BE" smtClean="0"/>
              <a:t>8</a:t>
            </a:fld>
            <a:endParaRPr lang="nl-BE" dirty="0"/>
          </a:p>
        </p:txBody>
      </p:sp>
      <p:pic>
        <p:nvPicPr>
          <p:cNvPr id="5" name="Afbeelding 4"/>
          <p:cNvPicPr>
            <a:picLocks noChangeAspect="1"/>
          </p:cNvPicPr>
          <p:nvPr/>
        </p:nvPicPr>
        <p:blipFill>
          <a:blip r:embed="rId3"/>
          <a:stretch>
            <a:fillRect/>
          </a:stretch>
        </p:blipFill>
        <p:spPr>
          <a:xfrm>
            <a:off x="435346" y="0"/>
            <a:ext cx="12147826" cy="6858000"/>
          </a:xfrm>
          <a:prstGeom prst="rect">
            <a:avLst/>
          </a:prstGeom>
        </p:spPr>
      </p:pic>
      <p:pic>
        <p:nvPicPr>
          <p:cNvPr id="6" name="Afbeelding 5"/>
          <p:cNvPicPr>
            <a:picLocks noChangeAspect="1"/>
          </p:cNvPicPr>
          <p:nvPr/>
        </p:nvPicPr>
        <p:blipFill>
          <a:blip r:embed="rId4"/>
          <a:stretch>
            <a:fillRect/>
          </a:stretch>
        </p:blipFill>
        <p:spPr>
          <a:xfrm>
            <a:off x="5971300" y="5817456"/>
            <a:ext cx="5532599" cy="739204"/>
          </a:xfrm>
          <a:prstGeom prst="rect">
            <a:avLst/>
          </a:prstGeom>
        </p:spPr>
      </p:pic>
      <p:sp>
        <p:nvSpPr>
          <p:cNvPr id="3" name="Tijdelijke aanduiding voor inhoud 2"/>
          <p:cNvSpPr>
            <a:spLocks noGrp="1"/>
          </p:cNvSpPr>
          <p:nvPr>
            <p:ph idx="1"/>
          </p:nvPr>
        </p:nvSpPr>
        <p:spPr>
          <a:xfrm>
            <a:off x="4900246" y="274639"/>
            <a:ext cx="7401168" cy="5172686"/>
          </a:xfrm>
          <a:solidFill>
            <a:schemeClr val="bg1">
              <a:lumMod val="85000"/>
              <a:alpha val="50000"/>
            </a:schemeClr>
          </a:solidFill>
        </p:spPr>
        <p:txBody>
          <a:bodyPr>
            <a:normAutofit lnSpcReduction="10000"/>
          </a:bodyPr>
          <a:lstStyle/>
          <a:p>
            <a:r>
              <a:rPr lang="en-US" sz="2400" dirty="0" smtClean="0">
                <a:solidFill>
                  <a:schemeClr val="bg1">
                    <a:lumMod val="95000"/>
                  </a:schemeClr>
                </a:solidFill>
              </a:rPr>
              <a:t>transform </a:t>
            </a:r>
            <a:r>
              <a:rPr lang="en-US" sz="2400" dirty="0">
                <a:solidFill>
                  <a:schemeClr val="bg1">
                    <a:lumMod val="95000"/>
                  </a:schemeClr>
                </a:solidFill>
              </a:rPr>
              <a:t>the way the world produces, consumes and thinks about </a:t>
            </a:r>
            <a:r>
              <a:rPr lang="en-US" sz="2400" dirty="0" smtClean="0">
                <a:solidFill>
                  <a:schemeClr val="bg1">
                    <a:lumMod val="95000"/>
                  </a:schemeClr>
                </a:solidFill>
              </a:rPr>
              <a:t>food -&gt; </a:t>
            </a:r>
            <a:r>
              <a:rPr lang="en-US" sz="2400" dirty="0" smtClean="0">
                <a:solidFill>
                  <a:srgbClr val="FF0000"/>
                </a:solidFill>
              </a:rPr>
              <a:t>to achieve the SDGs</a:t>
            </a:r>
          </a:p>
          <a:p>
            <a:endParaRPr lang="en-US" sz="2400" dirty="0" smtClean="0">
              <a:solidFill>
                <a:schemeClr val="bg1">
                  <a:lumMod val="95000"/>
                </a:schemeClr>
              </a:solidFill>
            </a:endParaRPr>
          </a:p>
          <a:p>
            <a:r>
              <a:rPr lang="en-US" sz="2400" dirty="0" smtClean="0">
                <a:solidFill>
                  <a:schemeClr val="bg1">
                    <a:lumMod val="95000"/>
                  </a:schemeClr>
                </a:solidFill>
              </a:rPr>
              <a:t>a </a:t>
            </a:r>
            <a:r>
              <a:rPr lang="en-US" sz="2400" dirty="0">
                <a:solidFill>
                  <a:schemeClr val="bg1">
                    <a:lumMod val="95000"/>
                  </a:schemeClr>
                </a:solidFill>
              </a:rPr>
              <a:t>people’s </a:t>
            </a:r>
            <a:r>
              <a:rPr lang="en-US" sz="2400" dirty="0" smtClean="0">
                <a:solidFill>
                  <a:schemeClr val="bg1">
                    <a:lumMod val="95000"/>
                  </a:schemeClr>
                </a:solidFill>
              </a:rPr>
              <a:t>summit</a:t>
            </a:r>
          </a:p>
          <a:p>
            <a:endParaRPr lang="en-US" sz="2400" dirty="0" smtClean="0">
              <a:solidFill>
                <a:schemeClr val="bg1">
                  <a:lumMod val="95000"/>
                </a:schemeClr>
              </a:solidFill>
            </a:endParaRPr>
          </a:p>
          <a:p>
            <a:r>
              <a:rPr lang="en-US" sz="2400" dirty="0" smtClean="0">
                <a:solidFill>
                  <a:schemeClr val="bg1">
                    <a:lumMod val="95000"/>
                  </a:schemeClr>
                </a:solidFill>
              </a:rPr>
              <a:t>a </a:t>
            </a:r>
            <a:r>
              <a:rPr lang="en-US" sz="2400" dirty="0">
                <a:solidFill>
                  <a:schemeClr val="bg1">
                    <a:lumMod val="95000"/>
                  </a:schemeClr>
                </a:solidFill>
              </a:rPr>
              <a:t>solutions </a:t>
            </a:r>
            <a:r>
              <a:rPr lang="en-US" sz="2400" dirty="0" smtClean="0">
                <a:solidFill>
                  <a:schemeClr val="bg1">
                    <a:lumMod val="95000"/>
                  </a:schemeClr>
                </a:solidFill>
              </a:rPr>
              <a:t>summit</a:t>
            </a:r>
          </a:p>
          <a:p>
            <a:endParaRPr lang="en-US" sz="2400" dirty="0">
              <a:solidFill>
                <a:schemeClr val="bg1">
                  <a:lumMod val="95000"/>
                </a:schemeClr>
              </a:solidFill>
            </a:endParaRPr>
          </a:p>
          <a:p>
            <a:r>
              <a:rPr lang="en-US" sz="2400" dirty="0" smtClean="0">
                <a:solidFill>
                  <a:srgbClr val="FF0000"/>
                </a:solidFill>
              </a:rPr>
              <a:t>guide</a:t>
            </a:r>
            <a:r>
              <a:rPr lang="en-US" sz="2400" dirty="0" smtClean="0">
                <a:solidFill>
                  <a:schemeClr val="bg1">
                    <a:lumMod val="95000"/>
                  </a:schemeClr>
                </a:solidFill>
              </a:rPr>
              <a:t> </a:t>
            </a:r>
            <a:r>
              <a:rPr lang="en-US" sz="2400" dirty="0">
                <a:solidFill>
                  <a:schemeClr val="bg1">
                    <a:lumMod val="95000"/>
                  </a:schemeClr>
                </a:solidFill>
              </a:rPr>
              <a:t>governments and other stakeholders looking to leverage their food systems to support the </a:t>
            </a:r>
            <a:r>
              <a:rPr lang="en-US" sz="2400" dirty="0" smtClean="0">
                <a:solidFill>
                  <a:schemeClr val="bg1">
                    <a:lumMod val="95000"/>
                  </a:schemeClr>
                </a:solidFill>
              </a:rPr>
              <a:t>SDGs</a:t>
            </a:r>
          </a:p>
          <a:p>
            <a:r>
              <a:rPr lang="en-US" sz="2400" dirty="0">
                <a:solidFill>
                  <a:schemeClr val="bg1">
                    <a:lumMod val="95000"/>
                  </a:schemeClr>
                </a:solidFill>
              </a:rPr>
              <a:t>asking everyone </a:t>
            </a:r>
            <a:r>
              <a:rPr lang="en-US" sz="2400" dirty="0">
                <a:solidFill>
                  <a:srgbClr val="FF0000"/>
                </a:solidFill>
              </a:rPr>
              <a:t>to take action </a:t>
            </a:r>
            <a:r>
              <a:rPr lang="en-US" sz="2400" dirty="0">
                <a:solidFill>
                  <a:schemeClr val="bg1">
                    <a:lumMod val="95000"/>
                  </a:schemeClr>
                </a:solidFill>
              </a:rPr>
              <a:t>to transform the world’s food systems</a:t>
            </a:r>
          </a:p>
          <a:p>
            <a:r>
              <a:rPr lang="en-US" sz="2400" dirty="0" smtClean="0">
                <a:solidFill>
                  <a:schemeClr val="bg1">
                    <a:lumMod val="95000"/>
                  </a:schemeClr>
                </a:solidFill>
              </a:rPr>
              <a:t>create </a:t>
            </a:r>
            <a:r>
              <a:rPr lang="en-US" sz="2400" dirty="0">
                <a:solidFill>
                  <a:schemeClr val="bg1">
                    <a:lumMod val="95000"/>
                  </a:schemeClr>
                </a:solidFill>
              </a:rPr>
              <a:t>a system of </a:t>
            </a:r>
            <a:r>
              <a:rPr lang="en-US" sz="2400" dirty="0">
                <a:solidFill>
                  <a:srgbClr val="FF0000"/>
                </a:solidFill>
              </a:rPr>
              <a:t>follow-up</a:t>
            </a:r>
            <a:r>
              <a:rPr lang="en-US" sz="2400" dirty="0">
                <a:solidFill>
                  <a:schemeClr val="bg1">
                    <a:lumMod val="95000"/>
                  </a:schemeClr>
                </a:solidFill>
              </a:rPr>
              <a:t> and review </a:t>
            </a:r>
            <a:r>
              <a:rPr lang="en-US" sz="2400" dirty="0" smtClean="0">
                <a:solidFill>
                  <a:schemeClr val="bg1">
                    <a:lumMod val="95000"/>
                  </a:schemeClr>
                </a:solidFill>
              </a:rPr>
              <a:t>to </a:t>
            </a:r>
            <a:r>
              <a:rPr lang="en-US" sz="2400" dirty="0">
                <a:solidFill>
                  <a:schemeClr val="bg1">
                    <a:lumMod val="95000"/>
                  </a:schemeClr>
                </a:solidFill>
              </a:rPr>
              <a:t>drive new actions and </a:t>
            </a:r>
            <a:r>
              <a:rPr lang="en-US" sz="2400" dirty="0" smtClean="0">
                <a:solidFill>
                  <a:schemeClr val="bg1">
                    <a:lumMod val="95000"/>
                  </a:schemeClr>
                </a:solidFill>
              </a:rPr>
              <a:t>progress</a:t>
            </a:r>
          </a:p>
        </p:txBody>
      </p:sp>
    </p:spTree>
    <p:extLst>
      <p:ext uri="{BB962C8B-B14F-4D97-AF65-F5344CB8AC3E}">
        <p14:creationId xmlns:p14="http://schemas.microsoft.com/office/powerpoint/2010/main" val="16638871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Inhoud</a:t>
            </a:r>
            <a:endParaRPr lang="nl-BE" dirty="0"/>
          </a:p>
        </p:txBody>
      </p:sp>
      <p:sp>
        <p:nvSpPr>
          <p:cNvPr id="3" name="Tijdelijke aanduiding voor inhoud 2"/>
          <p:cNvSpPr>
            <a:spLocks noGrp="1"/>
          </p:cNvSpPr>
          <p:nvPr>
            <p:ph idx="1"/>
          </p:nvPr>
        </p:nvSpPr>
        <p:spPr/>
        <p:txBody>
          <a:bodyPr>
            <a:normAutofit/>
          </a:bodyPr>
          <a:lstStyle/>
          <a:p>
            <a:pPr marL="514350" indent="-514350">
              <a:buFont typeface="+mj-lt"/>
              <a:buAutoNum type="arabicParenR"/>
            </a:pPr>
            <a:r>
              <a:rPr lang="nl-NL" dirty="0" smtClean="0"/>
              <a:t>De (systemische) uitdaging : duurzame voedselsystemen</a:t>
            </a:r>
          </a:p>
          <a:p>
            <a:pPr marL="514350" indent="-514350">
              <a:buFont typeface="+mj-lt"/>
              <a:buAutoNum type="arabicParenR"/>
            </a:pPr>
            <a:endParaRPr lang="nl-NL" dirty="0" smtClean="0"/>
          </a:p>
          <a:p>
            <a:pPr marL="571500" indent="-514350">
              <a:buFont typeface="+mj-lt"/>
              <a:buAutoNum type="arabicParenR"/>
            </a:pPr>
            <a:r>
              <a:rPr lang="nl-NL" dirty="0" smtClean="0"/>
              <a:t>Ongestructureerde problemen, systeemdenken en systeemverandering</a:t>
            </a:r>
          </a:p>
          <a:p>
            <a:pPr marL="571500" indent="-514350">
              <a:buFont typeface="+mj-lt"/>
              <a:buAutoNum type="arabicParenR"/>
            </a:pPr>
            <a:endParaRPr lang="nl-NL" dirty="0" smtClean="0"/>
          </a:p>
          <a:p>
            <a:pPr marL="514350" indent="-514350">
              <a:buFont typeface="+mj-lt"/>
              <a:buAutoNum type="arabicParenR"/>
            </a:pPr>
            <a:r>
              <a:rPr lang="nl-NL" dirty="0" smtClean="0"/>
              <a:t>Wat gebeurt er zoal bij ILVO?</a:t>
            </a:r>
          </a:p>
          <a:p>
            <a:pPr marL="0" indent="0">
              <a:buNone/>
            </a:pPr>
            <a:endParaRPr lang="nl-NL" dirty="0" smtClean="0"/>
          </a:p>
        </p:txBody>
      </p:sp>
      <p:sp>
        <p:nvSpPr>
          <p:cNvPr id="4" name="Tijdelijke aanduiding voor dianummer 3"/>
          <p:cNvSpPr>
            <a:spLocks noGrp="1"/>
          </p:cNvSpPr>
          <p:nvPr>
            <p:ph type="sldNum" sz="quarter" idx="12"/>
          </p:nvPr>
        </p:nvSpPr>
        <p:spPr/>
        <p:txBody>
          <a:bodyPr/>
          <a:lstStyle/>
          <a:p>
            <a:fld id="{BBF8B970-6066-488F-9E3E-042171767310}" type="slidenum">
              <a:rPr lang="nl-BE" smtClean="0"/>
              <a:t>9</a:t>
            </a:fld>
            <a:endParaRPr lang="nl-BE" dirty="0"/>
          </a:p>
        </p:txBody>
      </p:sp>
      <p:sp>
        <p:nvSpPr>
          <p:cNvPr id="5" name="Stroomdiagram: Alternatief proces 4"/>
          <p:cNvSpPr/>
          <p:nvPr/>
        </p:nvSpPr>
        <p:spPr>
          <a:xfrm>
            <a:off x="557348" y="2786321"/>
            <a:ext cx="11225349" cy="1058091"/>
          </a:xfrm>
          <a:prstGeom prst="flowChartAlternateProcess">
            <a:avLst/>
          </a:prstGeom>
          <a:noFill/>
          <a:ln w="635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683558398"/>
      </p:ext>
    </p:extLst>
  </p:cSld>
  <p:clrMapOvr>
    <a:masterClrMapping/>
  </p:clrMapOvr>
  <p:timing>
    <p:tnLst>
      <p:par>
        <p:cTn id="1" dur="indefinite" restart="never" nodeType="tmRoot"/>
      </p:par>
    </p:tnLst>
  </p:timing>
</p:sld>
</file>

<file path=ppt/theme/theme1.xml><?xml version="1.0" encoding="utf-8"?>
<a:theme xmlns:a="http://schemas.openxmlformats.org/drawingml/2006/main" name="1_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6981907C5BD2C4E9FEA6DD061AA5FEA" ma:contentTypeVersion="18" ma:contentTypeDescription="Een nieuw document maken." ma:contentTypeScope="" ma:versionID="87eb320f9f61cc02d7868810a9fe1b1c">
  <xsd:schema xmlns:xsd="http://www.w3.org/2001/XMLSchema" xmlns:xs="http://www.w3.org/2001/XMLSchema" xmlns:p="http://schemas.microsoft.com/office/2006/metadata/properties" xmlns:ns2="c8ac010d-6d17-47fa-a90c-275caea2cd4b" xmlns:ns3="12595aa8-730c-4d80-9849-ce69feb01600" targetNamespace="http://schemas.microsoft.com/office/2006/metadata/properties" ma:root="true" ma:fieldsID="7aeacd1fb879f3248096875931d87295" ns2:_="" ns3:_="">
    <xsd:import namespace="c8ac010d-6d17-47fa-a90c-275caea2cd4b"/>
    <xsd:import namespace="12595aa8-730c-4d80-9849-ce69feb0160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_dlc_DocId" minOccurs="0"/>
                <xsd:element ref="ns2:_dlc_DocIdUrl" minOccurs="0"/>
                <xsd:element ref="ns2:_dlc_DocIdPersistId" minOccurs="0"/>
                <xsd:element ref="ns2:MediaServiceAutoKeyPoints" minOccurs="0"/>
                <xsd:element ref="ns2:MediaServiceKeyPoints" minOccurs="0"/>
                <xsd:element ref="ns2:MediaServiceDateTaken" minOccurs="0"/>
                <xsd:element ref="ns2:MediaServiceLocation"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ac010d-6d17-47fa-a90c-275caea2cd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_dlc_DocId" ma:index="14" nillable="true" ma:displayName="Waarde van de document-id" ma:description="De waarde van de document-id die aan dit item is toegewezen." ma:internalName="_dlc_DocId" ma:readOnly="false">
      <xsd:simpleType>
        <xsd:restriction base="dms:Text"/>
      </xsd:simpleType>
    </xsd:element>
    <xsd:element name="_dlc_DocIdUrl" ma:index="15" nillable="true" ma:displayName="Document-id" ma:description="Permanente koppeling naar dit document." ma:format="Hyperlink" ma:hidden="true" ma:internalName="_dlc_DocIdUrl"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6" nillable="true" ma:displayName="Persist ID" ma:description="Keep ID on add." ma:hidden="true" ma:internalName="_dlc_DocIdPersistId" ma:readOnly="false">
      <xsd:simpleType>
        <xsd:restriction base="dms:Boolea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3"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2595aa8-730c-4d80-9849-ce69feb01600" elementFormDefault="qualified">
    <xsd:import namespace="http://schemas.microsoft.com/office/2006/documentManagement/types"/>
    <xsd:import namespace="http://schemas.microsoft.com/office/infopath/2007/PartnerControls"/>
    <xsd:element name="SharedWithUsers" ma:index="21"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dlc_DocIdUrl xmlns="c8ac010d-6d17-47fa-a90c-275caea2cd4b">
      <Url xsi:nil="true"/>
      <Description xsi:nil="true"/>
    </_dlc_DocIdUrl>
    <_dlc_DocIdPersistId xmlns="c8ac010d-6d17-47fa-a90c-275caea2cd4b" xsi:nil="true"/>
    <_dlc_DocId xmlns="c8ac010d-6d17-47fa-a90c-275caea2cd4b" xsi:nil="true"/>
  </documentManagement>
</p:properties>
</file>

<file path=customXml/itemProps1.xml><?xml version="1.0" encoding="utf-8"?>
<ds:datastoreItem xmlns:ds="http://schemas.openxmlformats.org/officeDocument/2006/customXml" ds:itemID="{0EC4BDC2-1DF1-4769-82DD-28DD9916EAC8}"/>
</file>

<file path=customXml/itemProps2.xml><?xml version="1.0" encoding="utf-8"?>
<ds:datastoreItem xmlns:ds="http://schemas.openxmlformats.org/officeDocument/2006/customXml" ds:itemID="{D75A7466-98B1-496D-B9EB-AACDFB589B6B}"/>
</file>

<file path=customXml/itemProps3.xml><?xml version="1.0" encoding="utf-8"?>
<ds:datastoreItem xmlns:ds="http://schemas.openxmlformats.org/officeDocument/2006/customXml" ds:itemID="{E82D9BBC-2017-4054-BF42-DE659CC666AA}"/>
</file>

<file path=docProps/app.xml><?xml version="1.0" encoding="utf-8"?>
<Properties xmlns="http://schemas.openxmlformats.org/officeDocument/2006/extended-properties" xmlns:vt="http://schemas.openxmlformats.org/officeDocument/2006/docPropsVTypes">
  <TotalTime>4872</TotalTime>
  <Words>851</Words>
  <Application>Microsoft Office PowerPoint</Application>
  <PresentationFormat>Breedbeeld</PresentationFormat>
  <Paragraphs>167</Paragraphs>
  <Slides>23</Slides>
  <Notes>22</Notes>
  <HiddenSlides>0</HiddenSlides>
  <MMClips>0</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23</vt:i4>
      </vt:variant>
    </vt:vector>
  </HeadingPairs>
  <TitlesOfParts>
    <vt:vector size="33" baseType="lpstr">
      <vt:lpstr>Arial</vt:lpstr>
      <vt:lpstr>Calibri</vt:lpstr>
      <vt:lpstr>Courier New</vt:lpstr>
      <vt:lpstr>Flanders Art Sans</vt:lpstr>
      <vt:lpstr>FlandersArtSans-Bold</vt:lpstr>
      <vt:lpstr>FlandersArtSans-Medium</vt:lpstr>
      <vt:lpstr>FlandersArtSans-Regular</vt:lpstr>
      <vt:lpstr>Symbol</vt:lpstr>
      <vt:lpstr>Verdana</vt:lpstr>
      <vt:lpstr>1_Kantoorthema</vt:lpstr>
      <vt:lpstr>Ervaringen met systeemdenken in landbouw en voeding</vt:lpstr>
      <vt:lpstr>PowerPoint-presentatie</vt:lpstr>
      <vt:lpstr>Inhoud</vt:lpstr>
      <vt:lpstr>PowerPoint-presentatie</vt:lpstr>
      <vt:lpstr>Grenzen overschreden – SDGs bedreigd</vt:lpstr>
      <vt:lpstr>EU kader voor actie &amp; samenwerking</vt:lpstr>
      <vt:lpstr>Breed gedragen Vlaams voedselbeleid</vt:lpstr>
      <vt:lpstr>PowerPoint-presentatie</vt:lpstr>
      <vt:lpstr>Inhoud</vt:lpstr>
      <vt:lpstr>Wanneer is systeemdenken vooral nuttig?</vt:lpstr>
      <vt:lpstr>https://www.idiagram.com/index.html</vt:lpstr>
      <vt:lpstr>PowerPoint-presentatie</vt:lpstr>
      <vt:lpstr>PowerPoint-presentatie</vt:lpstr>
      <vt:lpstr>“Oplossingen”? Of systeeminnovaties?</vt:lpstr>
      <vt:lpstr>PowerPoint-presentatie</vt:lpstr>
      <vt:lpstr>Aanpak, skills &amp; tools voor systeemdenken en voor systeemverandering</vt:lpstr>
      <vt:lpstr>Inhoud</vt:lpstr>
      <vt:lpstr>ZEROW-project Systemic Innovations Towards a Zero Food Waste Supply Chain</vt:lpstr>
      <vt:lpstr>PowerPoint-presentatie</vt:lpstr>
      <vt:lpstr>accelerator labs in 9 cities </vt:lpstr>
      <vt:lpstr>PowerPoint-presentatie</vt:lpstr>
      <vt:lpstr>PowerPoint-presentatie</vt:lpstr>
      <vt:lpstr>PowerPoint-presentatie</vt:lpstr>
    </vt:vector>
  </TitlesOfParts>
  <Company>ILVO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David De Pue &amp; Ludwig Lauwers 8 juni 2021</dc:title>
  <dc:creator>Wim HAENTJENS</dc:creator>
  <cp:lastModifiedBy>Wim Haentjens</cp:lastModifiedBy>
  <cp:revision>224</cp:revision>
  <dcterms:created xsi:type="dcterms:W3CDTF">2021-06-04T07:14:02Z</dcterms:created>
  <dcterms:modified xsi:type="dcterms:W3CDTF">2021-12-13T22:05:01Z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0x01010066981907C5BD2C4E9FEA6DD061AA5FEA</vt:lpwstr>
  </property>
</Properties>
</file>