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ink/ink1.xml" ContentType="application/inkml+xml"/>
  <Override PartName="/ppt/ink/ink2.xml" ContentType="application/inkml+xml"/>
  <Override PartName="/ppt/ink/ink3.xml" ContentType="application/inkml+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2" r:id="rId7"/>
    <p:sldId id="261" r:id="rId8"/>
    <p:sldId id="263" r:id="rId9"/>
    <p:sldId id="264" r:id="rId10"/>
    <p:sldId id="265" r:id="rId11"/>
    <p:sldId id="268" r:id="rId12"/>
    <p:sldId id="267" r:id="rId13"/>
    <p:sldId id="266" r:id="rId14"/>
    <p:sldId id="269" r:id="rId1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74426" autoAdjust="0"/>
  </p:normalViewPr>
  <p:slideViewPr>
    <p:cSldViewPr snapToGrid="0">
      <p:cViewPr varScale="1">
        <p:scale>
          <a:sx n="73" d="100"/>
          <a:sy n="73" d="100"/>
        </p:scale>
        <p:origin x="1238"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4T11:38:11.668"/>
    </inkml:context>
    <inkml:brush xml:id="br0">
      <inkml:brushProperty name="width" value="0.05" units="cm"/>
      <inkml:brushProperty name="height" value="0.05" units="cm"/>
      <inkml:brushProperty name="color" value="#FFC114"/>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4T11:37:39.444"/>
    </inkml:context>
    <inkml:brush xml:id="br0">
      <inkml:brushProperty name="width" value="0.05" units="cm"/>
      <inkml:brushProperty name="height" value="0.05" units="cm"/>
      <inkml:brushProperty name="color" value="#FFC114"/>
      <inkml:brushProperty name="ignorePressure" value="1"/>
    </inkml:brush>
  </inkml:definitions>
  <inkml:trace contextRef="#ctx0" brushRef="#br0">3119 376,'-34'-2,"0"-2,1-1,0-2,0-1,-50-20,-16-4,35 15,-262-64,208 53,73 16,-86-12,72 16,-92-25,94 18,-94-11,16 5,84 12,-61-5,-170 13,146 2,114 0,1 1,0 0,0 2,0 1,0 0,1 1,-37 17,-1 7,-67 45,48-27,49-29,0 3,1 0,1 1,2 2,0 1,-25 35,-5 5,-54 90,92-129,1 0,2 2,0 0,-8 32,8-20,6-22,1-1,1 1,1 0,-2 26,5-39,1 0,1 0,-1 0,1 0,0 0,1 0,-1 0,1 0,0 0,0-1,1 1,0-1,0 0,0 1,1-1,0-1,0 1,4 4,6 3,0 0,1-1,-1-1,2-1,31 15,-18-12,0-1,49 11,-21-11,1-3,75 1,119-12,-121 0,-118 3,354-18,-176-9,-56 7,152-4,-222 25,-1 2,1 3,123 27,-106-15,0-5,1-2,1-5,-1-3,107-10,-141 2,0-2,-1-2,86-28,-102 28,-21 6,0 0,-1-1,17-8,-24 10,1 0,-1 0,0 0,0-1,-1 1,1-1,0 0,-1 0,0 0,1 0,-1 0,0 0,-1-1,3-5,1-6,-2 1,0 0,0-1,-2 1,0-1,-1-17,-1 6,-1-1,-9-39,9 57,0 0,-1 0,0 1,-1-1,0 1,0 0,0 0,-1 0,-1 1,1 0,-1 0,0 0,-1 1,0-1,-7-4,-1-1,0 0,-1 1,0 1,-1 0,-31-12,31 16,1-1,0-1,0 0,1-1,0-1,-25-21,33 24,1 1,0-1,0-1,0 1,1-1,0 0,0 0,1 0,0-1,1 0,0 1,0-1,1-1,-2-13,1-15,2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14T11:37:43.186"/>
    </inkml:context>
    <inkml:brush xml:id="br0">
      <inkml:brushProperty name="width" value="0.05" units="cm"/>
      <inkml:brushProperty name="height" value="0.05" units="cm"/>
      <inkml:brushProperty name="color" value="#FFC114"/>
      <inkml:brushProperty name="ignorePressure" value="1"/>
    </inkml:brush>
  </inkml:definitions>
  <inkml:trace contextRef="#ctx0" brushRef="#br0">2135 210,'-1'-3,"0"-1,0 1,0-1,0 1,0 0,-1-1,1 1,-1 0,0 0,0 0,0 0,0 0,-4-3,-35-31,23 26,0 1,-1 1,0 1,0 1,-35-9,2 1,13 3,0 2,-1 1,-74-5,-122 11,175 4,16-2,16 1,0 0,0 1,1 2,-45 10,-109 30,72-16,-98 30,180-50,0 0,-1-2,0-1,-47 0,48-4,1 1,-1 2,1 1,0 1,-37 12,4 2,41-14,1 1,-1 0,-23 13,37-16,1 0,0 1,0-1,0 1,1 0,-1 0,1 0,0 0,0 1,0-1,1 1,-1 0,1 0,0 0,1 0,-1 0,1 0,-1 8,0 3,1 0,0 0,1 0,4 29,-2-37,1 0,0 0,0 0,1 0,0-1,0 1,1-1,-1 0,2-1,-1 1,1-1,0 0,7 5,22 28,-19-21,1-1,1 0,0-1,2-1,-1-1,2-1,-1 0,2-2,0 0,39 12,-9-5,1-4,1-1,1-3,-1-2,2-3,68-1,-64-4,253-5,-173-16,-93 12,50-3,290 10,-205 4,-155-3,-1 0,0-2,1-1,-1-1,-1-1,1-1,-1-2,0 0,-1-2,0 0,-1-2,0-1,-1 0,-1-2,28-25,-34 25,6-4,-2-1,31-41,-45 54,0-1,-1 1,0-1,0 0,-1 0,0-1,0 1,-1 0,-1-1,0 0,0 1,0-12,-2 16,0-1,0 0,0 0,0 1,-1-1,0 1,0 0,-1-1,0 1,0 0,0 0,0 1,-1-1,-3-4,-9-7,0 1,-24-17,25 20,5 5,0 0,-1 1,0 0,0 0,0 2,-1-1,1 2,-1-1,0 1,-24-2,-8 2,-77 6,53 0,-16-2,48-1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EA053-313B-46DA-B0C4-D0E87D432289}" type="datetimeFigureOut">
              <a:rPr lang="nl-BE" smtClean="0"/>
              <a:t>15/09/2020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B67C6-CEB5-40E6-BBC8-FF8B06312B42}" type="slidenum">
              <a:rPr lang="nl-BE" smtClean="0"/>
              <a:t>‹nr.›</a:t>
            </a:fld>
            <a:endParaRPr lang="nl-BE"/>
          </a:p>
        </p:txBody>
      </p:sp>
    </p:spTree>
    <p:extLst>
      <p:ext uri="{BB962C8B-B14F-4D97-AF65-F5344CB8AC3E}">
        <p14:creationId xmlns:p14="http://schemas.microsoft.com/office/powerpoint/2010/main" val="13491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Sustainable</a:t>
            </a:r>
            <a:r>
              <a:rPr lang="nl-NL" dirty="0"/>
              <a:t> Development Goals (</a:t>
            </a:r>
            <a:r>
              <a:rPr lang="nl-NL" dirty="0" err="1"/>
              <a:t>SDG’s</a:t>
            </a:r>
            <a:r>
              <a:rPr lang="nl-NL" dirty="0"/>
              <a:t>) of Duurzame Ontwikkelingsdoelstellingen =</a:t>
            </a:r>
            <a:r>
              <a:rPr lang="nl-NL" baseline="0" dirty="0"/>
              <a:t> 17 doelstellingen om van de wereld een meer duurzame plek te maken tegen 2030. Ondertekend door alle landen van de VN in 2015, als antwoord op mondiale uitdagingen zoals klimaatverandering, groeiende steden, toename in ongelijkheid, enzovoort. Ook Agenda 2030 genoemd. </a:t>
            </a:r>
          </a:p>
          <a:p>
            <a:endParaRPr lang="nl-NL" baseline="0" dirty="0"/>
          </a:p>
          <a:p>
            <a:r>
              <a:rPr lang="nl-NL" baseline="0" dirty="0"/>
              <a:t>Eenzelfde doelstelling omvat vaak zowel uitdagingen die verder van ons bed lijken, zoals het terugdringen van honger onder SDG 2, als uitdagingen die heel actueel en dichtbij een Vlaamse lokale context komen, zoals bij dezelfde SDG ondervoeding bij senioren, duurzame landbouw, korte keten, enzovoort.  </a:t>
            </a:r>
          </a:p>
          <a:p>
            <a:endParaRPr lang="nl-NL" baseline="0" dirty="0"/>
          </a:p>
          <a:p>
            <a:r>
              <a:rPr lang="nl-NL" baseline="0" dirty="0"/>
              <a:t>De meeste </a:t>
            </a:r>
            <a:r>
              <a:rPr lang="nl-NL" baseline="0" dirty="0" err="1"/>
              <a:t>SDG’s</a:t>
            </a:r>
            <a:r>
              <a:rPr lang="nl-NL" baseline="0" dirty="0"/>
              <a:t> spreken voor zich, een aantal zaken zijn misschien minder voor de hand liggend: zo gaat SDG 10 over thema’s als integratie en inburgering maar even goed over sociale rechten of gelijke toegang voor mindervaliden. SDG 16 spreekt van sterke publieke diensten en doelt daarmee op zaken als een efficiënt, transparant bestuur, met oog voor participatie. Elke doelstelling werd door de VN uitgebreid verduidelijkt in subdoelstellingen (169 in totaal).</a:t>
            </a:r>
          </a:p>
          <a:p>
            <a:endParaRPr lang="nl-NL" baseline="0" dirty="0"/>
          </a:p>
          <a:p>
            <a:r>
              <a:rPr lang="nl-NL" baseline="0" dirty="0"/>
              <a:t>Meer info:  Zie https://www.vvsg.be/kennisitem/vvsg/wat-zijn-de-duurzame-ontwikkelingsdoelstellingen </a:t>
            </a:r>
            <a:endParaRPr lang="nl-BE"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1</a:t>
            </a:fld>
            <a:endParaRPr lang="nl-BE"/>
          </a:p>
        </p:txBody>
      </p:sp>
    </p:spTree>
    <p:extLst>
      <p:ext uri="{BB962C8B-B14F-4D97-AF65-F5344CB8AC3E}">
        <p14:creationId xmlns:p14="http://schemas.microsoft.com/office/powerpoint/2010/main" val="2515711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baseline="0" dirty="0">
                <a:solidFill>
                  <a:srgbClr val="000000"/>
                </a:solidFill>
                <a:latin typeface="Wingdings" panose="05000000000000000000" pitchFamily="2" charset="2"/>
              </a:rPr>
              <a:t>Bedenk een </a:t>
            </a:r>
            <a:r>
              <a:rPr lang="nl-NL" sz="1200" b="0" i="0" u="none" strike="noStrike" baseline="0" dirty="0">
                <a:solidFill>
                  <a:srgbClr val="000000"/>
                </a:solidFill>
                <a:latin typeface="Calibri" panose="020F0502020204030204" pitchFamily="34" charset="0"/>
              </a:rPr>
              <a:t>voorbeeld van een bestaande actie op intern niveau en een voorbeeld op mondiaal niveau. Gebruik eventueel voorbeelden die daarnet al aan bod kwamen. Link ze ook weer aan één of meerdere </a:t>
            </a:r>
            <a:r>
              <a:rPr lang="nl-NL" sz="1200" b="0" i="0" u="none" strike="noStrike" baseline="0" dirty="0" err="1">
                <a:solidFill>
                  <a:srgbClr val="000000"/>
                </a:solidFill>
                <a:latin typeface="Calibri" panose="020F0502020204030204" pitchFamily="34" charset="0"/>
              </a:rPr>
              <a:t>SDG’s</a:t>
            </a:r>
            <a:r>
              <a:rPr lang="nl-NL" sz="1200" b="0" i="0" u="none" strike="noStrike" baseline="0" dirty="0">
                <a:solidFill>
                  <a:srgbClr val="000000"/>
                </a:solidFill>
                <a:latin typeface="Calibri" panose="020F0502020204030204" pitchFamily="34" charset="0"/>
              </a:rPr>
              <a:t>. </a:t>
            </a: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dirty="0">
              <a:effectLst/>
              <a:latin typeface="Calibri" panose="020F0502020204030204" pitchFamily="34" charset="0"/>
              <a:ea typeface="Calibri" panose="020F050202020403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10</a:t>
            </a:fld>
            <a:endParaRPr lang="nl-BE"/>
          </a:p>
        </p:txBody>
      </p:sp>
    </p:spTree>
    <p:extLst>
      <p:ext uri="{BB962C8B-B14F-4D97-AF65-F5344CB8AC3E}">
        <p14:creationId xmlns:p14="http://schemas.microsoft.com/office/powerpoint/2010/main" val="288946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baseline="0" dirty="0">
                <a:solidFill>
                  <a:srgbClr val="000000"/>
                </a:solidFill>
                <a:latin typeface="Calibri" panose="020F0502020204030204" pitchFamily="34" charset="0"/>
              </a:rPr>
              <a:t>STAP 3: Wat kan je nog doen in jouw gemeente? Hoe kan je het voedselbeleid in jouw gemeente verder verduurzamen?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solidFill>
                  <a:srgbClr val="000000"/>
                </a:solidFill>
                <a:latin typeface="Wingdings" panose="05000000000000000000" pitchFamily="2" charset="2"/>
              </a:rPr>
              <a:t>We kiezen </a:t>
            </a:r>
            <a:r>
              <a:rPr lang="nl-NL" sz="1200" b="0" i="0" u="none" strike="noStrike" baseline="0" dirty="0">
                <a:solidFill>
                  <a:srgbClr val="000000"/>
                </a:solidFill>
                <a:latin typeface="Calibri" panose="020F0502020204030204" pitchFamily="34" charset="0"/>
              </a:rPr>
              <a:t>een voorbeeld uit stap 1 of 2 en plaatsen het in de kern van de cirkel. We bekijken voor elke SDG of deze actie er aan kan bijdragen. </a:t>
            </a:r>
            <a:r>
              <a:rPr lang="nl-NL" sz="1200" b="1" i="0" u="none" strike="noStrike" baseline="0" dirty="0">
                <a:solidFill>
                  <a:srgbClr val="000000"/>
                </a:solidFill>
                <a:latin typeface="Calibri" panose="020F0502020204030204" pitchFamily="34" charset="0"/>
              </a:rPr>
              <a:t>Zo proberen we de oorspronkelijke actie verder te verduurzamen.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nl-NL" sz="1200" b="1" i="0" u="none" strike="noStrike" baseline="0" dirty="0">
                <a:solidFill>
                  <a:srgbClr val="000000"/>
                </a:solidFill>
                <a:latin typeface="Calibri" panose="020F0502020204030204" pitchFamily="34" charset="0"/>
              </a:rPr>
              <a:t>Bijvoorbeeld</a:t>
            </a:r>
            <a:r>
              <a:rPr lang="nl-NL" sz="1200" b="0" i="0" u="none" strike="noStrike" baseline="0" dirty="0">
                <a:solidFill>
                  <a:srgbClr val="000000"/>
                </a:solidFill>
                <a:latin typeface="Calibri" panose="020F0502020204030204" pitchFamily="34" charset="0"/>
              </a:rPr>
              <a:t>: Voorzie grond voor volkstuinen </a:t>
            </a:r>
            <a:r>
              <a:rPr lang="nl-NL" sz="1200" b="1" i="0" u="none" strike="noStrike" baseline="0" dirty="0">
                <a:solidFill>
                  <a:srgbClr val="000000"/>
                </a:solidFill>
                <a:latin typeface="Calibri" panose="020F0502020204030204" pitchFamily="34" charset="0"/>
              </a:rPr>
              <a:t>=&gt; </a:t>
            </a:r>
            <a:r>
              <a:rPr lang="nl-NL" sz="1200" b="0" i="0" u="none" strike="noStrike" baseline="0" dirty="0">
                <a:solidFill>
                  <a:srgbClr val="000000"/>
                </a:solidFill>
                <a:latin typeface="Calibri" panose="020F0502020204030204" pitchFamily="34" charset="0"/>
              </a:rPr>
              <a:t>De voor de hand liggende </a:t>
            </a:r>
            <a:r>
              <a:rPr lang="nl-NL" sz="1200" b="0" i="0" u="none" strike="noStrike" baseline="0" dirty="0" err="1">
                <a:solidFill>
                  <a:srgbClr val="000000"/>
                </a:solidFill>
                <a:latin typeface="Calibri" panose="020F0502020204030204" pitchFamily="34" charset="0"/>
              </a:rPr>
              <a:t>SDG’s</a:t>
            </a:r>
            <a:r>
              <a:rPr lang="nl-NL" sz="1200" b="0" i="0" u="none" strike="noStrike" baseline="0" dirty="0">
                <a:solidFill>
                  <a:srgbClr val="000000"/>
                </a:solidFill>
                <a:latin typeface="Calibri" panose="020F0502020204030204" pitchFamily="34" charset="0"/>
              </a:rPr>
              <a:t> staan links. Hoe kan deze actie </a:t>
            </a:r>
            <a:r>
              <a:rPr lang="nl-NL" sz="1200" b="1" i="0" u="none" strike="noStrike" baseline="0" dirty="0">
                <a:solidFill>
                  <a:srgbClr val="000000"/>
                </a:solidFill>
                <a:latin typeface="Calibri" panose="020F0502020204030204" pitchFamily="34" charset="0"/>
              </a:rPr>
              <a:t>aangepast of uitgebreid worden zodat ze ook nog aan andere </a:t>
            </a:r>
            <a:r>
              <a:rPr lang="nl-NL" sz="1200" b="1" i="0" u="none" strike="noStrike" baseline="0" dirty="0" err="1">
                <a:solidFill>
                  <a:srgbClr val="000000"/>
                </a:solidFill>
                <a:latin typeface="Calibri" panose="020F0502020204030204" pitchFamily="34" charset="0"/>
              </a:rPr>
              <a:t>SDG’s</a:t>
            </a:r>
            <a:r>
              <a:rPr lang="nl-NL" sz="1200" b="1" i="0" u="none" strike="noStrike" baseline="0" dirty="0">
                <a:solidFill>
                  <a:srgbClr val="000000"/>
                </a:solidFill>
                <a:latin typeface="Calibri" panose="020F0502020204030204" pitchFamily="34" charset="0"/>
              </a:rPr>
              <a:t> bijdraagt?</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nl-NL" sz="1200" b="0" i="0" u="none" strike="noStrike" baseline="0" dirty="0">
                <a:solidFill>
                  <a:srgbClr val="000000"/>
                </a:solidFill>
                <a:latin typeface="Calibri" panose="020F0502020204030204" pitchFamily="34" charset="0"/>
              </a:rPr>
              <a:t>Hoe kan deze actie ook of meer bijdragen aan SDG 6?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sz="1200" b="0" i="0" u="none" strike="noStrike" baseline="0" dirty="0">
                <a:solidFill>
                  <a:srgbClr val="000000"/>
                </a:solidFill>
                <a:latin typeface="Calibri" panose="020F0502020204030204" pitchFamily="34" charset="0"/>
              </a:rPr>
              <a:t>Zorg dat de burgers in de volkstuinen geen pesticiden of chemische gewasbescherming gebruiken. Zo wordt het grondwater beschermd.</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sz="1200" b="0" i="0" u="none" strike="noStrike" baseline="0" dirty="0">
                <a:solidFill>
                  <a:srgbClr val="000000"/>
                </a:solidFill>
                <a:latin typeface="Calibri" panose="020F0502020204030204" pitchFamily="34" charset="0"/>
              </a:rPr>
              <a:t>Vang regenwater op.</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sz="1200" b="0" i="0" u="none" strike="noStrike" baseline="0" dirty="0">
                <a:solidFill>
                  <a:srgbClr val="000000"/>
                </a:solidFill>
                <a:latin typeface="Calibri" panose="020F0502020204030204" pitchFamily="34" charset="0"/>
              </a:rPr>
              <a:t>Zorg voor groene daken.</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nl-NL" sz="1200" b="0" i="0" u="none" strike="noStrike" baseline="0" dirty="0">
                <a:solidFill>
                  <a:srgbClr val="000000"/>
                </a:solidFill>
                <a:latin typeface="Calibri" panose="020F0502020204030204" pitchFamily="34" charset="0"/>
              </a:rPr>
              <a:t>Aan SDG 7?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sz="1200" b="0" i="0" u="none" strike="noStrike" baseline="0" dirty="0">
                <a:solidFill>
                  <a:srgbClr val="000000"/>
                </a:solidFill>
                <a:latin typeface="Calibri" panose="020F0502020204030204" pitchFamily="34" charset="0"/>
              </a:rPr>
              <a:t>Probeer met een groepje </a:t>
            </a:r>
            <a:r>
              <a:rPr lang="nl-NL" sz="1200" b="0" i="0" u="none" strike="noStrike" baseline="0" dirty="0" err="1">
                <a:solidFill>
                  <a:srgbClr val="000000"/>
                </a:solidFill>
                <a:latin typeface="Calibri" panose="020F0502020204030204" pitchFamily="34" charset="0"/>
              </a:rPr>
              <a:t>volkstuiners</a:t>
            </a:r>
            <a:r>
              <a:rPr lang="nl-NL" sz="1200" b="0" i="0" u="none" strike="noStrike" baseline="0" dirty="0">
                <a:solidFill>
                  <a:srgbClr val="000000"/>
                </a:solidFill>
                <a:latin typeface="Calibri" panose="020F0502020204030204" pitchFamily="34" charset="0"/>
              </a:rPr>
              <a:t> een proefproject rond kringlooplandbouw te doen, waarbij brandstof wordt gemaakt uit landbouwafval. (ook SDG 9)</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sz="1200" b="0" i="0" u="none" strike="noStrike" baseline="0" dirty="0">
                <a:solidFill>
                  <a:srgbClr val="000000"/>
                </a:solidFill>
                <a:latin typeface="Calibri" panose="020F0502020204030204" pitchFamily="34" charset="0"/>
              </a:rPr>
              <a:t>Voorzie zonnepanelen op tuinhuisjes.</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sz="1200" b="0" i="0" u="none" strike="noStrike" baseline="0" dirty="0">
                <a:solidFill>
                  <a:srgbClr val="000000"/>
                </a:solidFill>
                <a:latin typeface="Calibri" panose="020F0502020204030204" pitchFamily="34" charset="0"/>
              </a:rPr>
              <a:t>Vergist compost voor warmte. (ook SDG 9)</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nl-BE" sz="1200" b="0" i="0" u="none" strike="noStrike" baseline="0" dirty="0">
                <a:solidFill>
                  <a:srgbClr val="000000"/>
                </a:solidFill>
                <a:latin typeface="Calibri" panose="020F0502020204030204" pitchFamily="34" charset="0"/>
              </a:rPr>
              <a:t>Aan SDG 8?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nl-BE" sz="1200" b="0" i="0" u="none" strike="noStrike" baseline="0" dirty="0">
                <a:solidFill>
                  <a:srgbClr val="000000"/>
                </a:solidFill>
                <a:latin typeface="Calibri" panose="020F0502020204030204" pitchFamily="34" charset="0"/>
              </a:rPr>
              <a:t>=&gt; Stel kansengroepen tewerk voor het onderhoud en de organisatie van de volkstuinen. (ook SDG 10)</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nl-NL" sz="1200" b="0" i="0" u="none" strike="noStrike" baseline="0" dirty="0">
                <a:solidFill>
                  <a:srgbClr val="000000"/>
                </a:solidFill>
                <a:latin typeface="Calibri" panose="020F0502020204030204" pitchFamily="34" charset="0"/>
              </a:rPr>
              <a:t>Aan SDG 12?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sz="1200" b="0" i="0" u="none" strike="noStrike" baseline="0" dirty="0">
                <a:solidFill>
                  <a:srgbClr val="000000"/>
                </a:solidFill>
                <a:latin typeface="Calibri" panose="020F0502020204030204" pitchFamily="34" charset="0"/>
              </a:rPr>
              <a:t>Denk in je intern aankoopbeleid aan producten uit de volkstuinen (bijvoorbeeld fruit voor het personeel).</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sz="1200" b="0" i="0" u="none" strike="noStrike" baseline="0" dirty="0">
                <a:solidFill>
                  <a:srgbClr val="000000"/>
                </a:solidFill>
                <a:latin typeface="Calibri" panose="020F0502020204030204" pitchFamily="34" charset="0"/>
              </a:rPr>
              <a:t>Organiseer kookworkshops met voedselrestjes in de volkstuinen.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sz="1200" b="0" i="0" u="none" strike="noStrike" baseline="0" dirty="0">
                <a:solidFill>
                  <a:srgbClr val="000000"/>
                </a:solidFill>
                <a:latin typeface="Calibri" panose="020F0502020204030204" pitchFamily="34" charset="0"/>
              </a:rPr>
              <a:t>Laat voedseloverschotten verwerken door het sociaal restaurant. (ook SDG 1)</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nl-NL" sz="1200" b="0" i="0" u="none" strike="noStrike" baseline="0" dirty="0">
                <a:solidFill>
                  <a:srgbClr val="000000"/>
                </a:solidFill>
                <a:latin typeface="Calibri" panose="020F0502020204030204" pitchFamily="34" charset="0"/>
              </a:rPr>
              <a:t>Promoot picknickmanden met lokale producten.</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nl-NL"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nl-NL" sz="1200" b="0" i="0" u="none" strike="noStrike" baseline="0" dirty="0">
                <a:solidFill>
                  <a:srgbClr val="000000"/>
                </a:solidFill>
                <a:latin typeface="Calibri" panose="020F0502020204030204" pitchFamily="34" charset="0"/>
              </a:rPr>
              <a:t>Let ook op de </a:t>
            </a:r>
            <a:r>
              <a:rPr lang="nl-NL" sz="1200" b="1" i="0" u="none" strike="noStrike" baseline="0" dirty="0">
                <a:solidFill>
                  <a:srgbClr val="000000"/>
                </a:solidFill>
                <a:latin typeface="Calibri" panose="020F0502020204030204" pitchFamily="34" charset="0"/>
              </a:rPr>
              <a:t>eventuele negatieve gevolgen van je actie op andere </a:t>
            </a:r>
            <a:r>
              <a:rPr lang="nl-NL" sz="1200" b="1" i="0" u="none" strike="noStrike" baseline="0" dirty="0" err="1">
                <a:solidFill>
                  <a:srgbClr val="000000"/>
                </a:solidFill>
                <a:latin typeface="Calibri" panose="020F0502020204030204" pitchFamily="34" charset="0"/>
              </a:rPr>
              <a:t>SDG’s</a:t>
            </a:r>
            <a:r>
              <a:rPr lang="nl-NL" sz="1200" b="1" i="0" u="none" strike="noStrike" baseline="0" dirty="0">
                <a:solidFill>
                  <a:srgbClr val="000000"/>
                </a:solidFill>
                <a:latin typeface="Calibri" panose="020F0502020204030204" pitchFamily="34" charset="0"/>
              </a:rPr>
              <a:t>.</a:t>
            </a:r>
          </a:p>
          <a:p>
            <a:pPr>
              <a:lnSpc>
                <a:spcPct val="107000"/>
              </a:lnSpc>
              <a:spcAft>
                <a:spcPts val="800"/>
              </a:spcAft>
            </a:pPr>
            <a:r>
              <a:rPr lang="nl-BE" sz="1800" dirty="0">
                <a:effectLst/>
                <a:latin typeface="Calibri" panose="020F0502020204030204" pitchFamily="34" charset="0"/>
                <a:ea typeface="Calibri" panose="020F0502020204030204" pitchFamily="34" charset="0"/>
              </a:rPr>
              <a:t>Zo kan landbouw een negatief effect hebben op het </a:t>
            </a:r>
            <a:r>
              <a:rPr lang="nl-BE" sz="1800" u="none" dirty="0">
                <a:effectLst/>
                <a:latin typeface="Calibri" panose="020F0502020204030204" pitchFamily="34" charset="0"/>
                <a:ea typeface="Calibri" panose="020F0502020204030204" pitchFamily="34" charset="0"/>
              </a:rPr>
              <a:t>natuurlijk leefmilieu (SDG 15), o.a. via ontbossing, gebruik pesticiden en bodemuitputting. </a:t>
            </a:r>
            <a:r>
              <a:rPr lang="nl-BE" sz="1800" u="none" dirty="0">
                <a:solidFill>
                  <a:srgbClr val="008080"/>
                </a:solidFill>
                <a:effectLst/>
                <a:latin typeface="Calibri" panose="020F0502020204030204" pitchFamily="34" charset="0"/>
                <a:ea typeface="Calibri" panose="020F0502020204030204" pitchFamily="34" charset="0"/>
              </a:rPr>
              <a:t>Houd hiermee rekening en sensibiliseer rond agro-ecologische manieren van landbouw en tuinieren. </a:t>
            </a:r>
          </a:p>
          <a:p>
            <a:pPr>
              <a:lnSpc>
                <a:spcPct val="107000"/>
              </a:lnSpc>
              <a:spcAft>
                <a:spcPts val="800"/>
              </a:spcAft>
            </a:pPr>
            <a:r>
              <a:rPr lang="nl-BE" sz="1800" u="none" dirty="0">
                <a:solidFill>
                  <a:srgbClr val="008080"/>
                </a:solidFill>
                <a:effectLst/>
                <a:latin typeface="Calibri" panose="020F0502020204030204" pitchFamily="34" charset="0"/>
                <a:ea typeface="Calibri" panose="020F0502020204030204" pitchFamily="34" charset="0"/>
              </a:rPr>
              <a:t>Een focus op lokale voeding kan ook kritiek tegenover </a:t>
            </a:r>
            <a:r>
              <a:rPr lang="nl-BE" sz="1800" u="none" dirty="0" err="1">
                <a:solidFill>
                  <a:srgbClr val="008080"/>
                </a:solidFill>
                <a:effectLst/>
                <a:latin typeface="Calibri" panose="020F0502020204030204" pitchFamily="34" charset="0"/>
                <a:ea typeface="Calibri" panose="020F0502020204030204" pitchFamily="34" charset="0"/>
              </a:rPr>
              <a:t>fairtradeproducten</a:t>
            </a:r>
            <a:r>
              <a:rPr lang="nl-BE" sz="1800" u="none" dirty="0">
                <a:solidFill>
                  <a:srgbClr val="008080"/>
                </a:solidFill>
                <a:effectLst/>
                <a:latin typeface="Calibri" panose="020F0502020204030204" pitchFamily="34" charset="0"/>
                <a:ea typeface="Calibri" panose="020F0502020204030204" pitchFamily="34" charset="0"/>
              </a:rPr>
              <a:t> op gang brengen (omdat deze vaak uit andere continenten komen). Wees hierop voorbereid en sensibiliseer rond het belang van een goede mix tussen lokaal en fair </a:t>
            </a:r>
            <a:r>
              <a:rPr lang="nl-BE" sz="1800" u="none" dirty="0" err="1">
                <a:solidFill>
                  <a:srgbClr val="008080"/>
                </a:solidFill>
                <a:effectLst/>
                <a:latin typeface="Calibri" panose="020F0502020204030204" pitchFamily="34" charset="0"/>
                <a:ea typeface="Calibri" panose="020F0502020204030204" pitchFamily="34" charset="0"/>
              </a:rPr>
              <a:t>trade</a:t>
            </a:r>
            <a:r>
              <a:rPr lang="nl-BE" sz="1800" u="none" dirty="0">
                <a:solidFill>
                  <a:srgbClr val="008080"/>
                </a:solidFill>
                <a:effectLst/>
                <a:latin typeface="Calibri" panose="020F0502020204030204" pitchFamily="34" charset="0"/>
                <a:ea typeface="Calibri" panose="020F0502020204030204" pitchFamily="34" charset="0"/>
              </a:rPr>
              <a:t> (de meeste </a:t>
            </a:r>
            <a:r>
              <a:rPr lang="nl-BE" sz="1800" u="none" dirty="0" err="1">
                <a:solidFill>
                  <a:srgbClr val="008080"/>
                </a:solidFill>
                <a:effectLst/>
                <a:latin typeface="Calibri" panose="020F0502020204030204" pitchFamily="34" charset="0"/>
                <a:ea typeface="Calibri" panose="020F0502020204030204" pitchFamily="34" charset="0"/>
              </a:rPr>
              <a:t>fairtradeproducten</a:t>
            </a:r>
            <a:r>
              <a:rPr lang="nl-BE" sz="1800" u="none" dirty="0">
                <a:solidFill>
                  <a:srgbClr val="008080"/>
                </a:solidFill>
                <a:effectLst/>
                <a:latin typeface="Calibri" panose="020F0502020204030204" pitchFamily="34" charset="0"/>
                <a:ea typeface="Calibri" panose="020F0502020204030204" pitchFamily="34" charset="0"/>
              </a:rPr>
              <a:t> zijn immers producten die hier bij ons niet geteeld kunnen worden, zoals koffie, thee, chocolade, rijst, …). </a:t>
            </a:r>
          </a:p>
          <a:p>
            <a:pPr>
              <a:lnSpc>
                <a:spcPct val="107000"/>
              </a:lnSpc>
              <a:spcAft>
                <a:spcPts val="800"/>
              </a:spcAft>
            </a:pPr>
            <a:endParaRPr lang="nl-BE" sz="1800" u="none"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nl-NL" sz="1200" b="0" i="0" u="none" strike="noStrike" baseline="0" dirty="0">
              <a:solidFill>
                <a:srgbClr val="000000"/>
              </a:solidFill>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11</a:t>
            </a:fld>
            <a:endParaRPr lang="nl-BE"/>
          </a:p>
        </p:txBody>
      </p:sp>
    </p:spTree>
    <p:extLst>
      <p:ext uri="{BB962C8B-B14F-4D97-AF65-F5344CB8AC3E}">
        <p14:creationId xmlns:p14="http://schemas.microsoft.com/office/powerpoint/2010/main" val="1731287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baseline="0" dirty="0">
                <a:solidFill>
                  <a:srgbClr val="000000"/>
                </a:solidFill>
                <a:latin typeface="Wingdings" panose="05000000000000000000" pitchFamily="2" charset="2"/>
              </a:rPr>
              <a:t>We keren nog een laatste keer terug naar de cirkel met drie niveaus.</a:t>
            </a:r>
          </a:p>
          <a:p>
            <a:r>
              <a:rPr lang="nl-NL" sz="1200" b="0" i="0" u="none" strike="noStrike" baseline="0" dirty="0">
                <a:solidFill>
                  <a:srgbClr val="000000"/>
                </a:solidFill>
                <a:latin typeface="Calibri" panose="020F0502020204030204" pitchFamily="34" charset="0"/>
              </a:rPr>
              <a:t>Kies een SDG waaraan nog geen of weinig acties gelinkt werden, of die jij prioritair vindt voor jouw gemeente. Bedenk een actie die volgens jou zou moeten gerealiseerd worden in het toekomstig voedselbeleid van jouw gemeente. Link met betrokken SDG(s) en geef ook mee of het een interne, externe of mondiale actie is. </a:t>
            </a:r>
            <a:endParaRPr lang="nl-NL" sz="1200" b="0" i="0" u="none" strike="noStrike" baseline="0" dirty="0">
              <a:solidFill>
                <a:srgbClr val="000000"/>
              </a:solidFill>
              <a:latin typeface="Wingdings" panose="05000000000000000000" pitchFamily="2" charset="2"/>
            </a:endParaRPr>
          </a:p>
          <a:p>
            <a:endParaRPr lang="nl-BE"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12</a:t>
            </a:fld>
            <a:endParaRPr lang="nl-BE"/>
          </a:p>
        </p:txBody>
      </p:sp>
    </p:spTree>
    <p:extLst>
      <p:ext uri="{BB962C8B-B14F-4D97-AF65-F5344CB8AC3E}">
        <p14:creationId xmlns:p14="http://schemas.microsoft.com/office/powerpoint/2010/main" val="429904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Tx/>
              <a:buChar char="-"/>
            </a:pPr>
            <a:r>
              <a:rPr lang="nl-NL" sz="1800" b="0" i="0" u="none" strike="noStrike" baseline="0" dirty="0">
                <a:solidFill>
                  <a:srgbClr val="000000"/>
                </a:solidFill>
                <a:latin typeface="Calibri" panose="020F0502020204030204" pitchFamily="34" charset="0"/>
              </a:rPr>
              <a:t>Je kan deze oefening makkelijk aanpassen aan jouw situatie: Je kan je lokale voedselstrategie in de kern van de cirkel plaatsen, maar even goed een specifieke dienst, een project, een partnerorganisatie, … om van daaruit zoveel mogelijke nieuwe invalshoeken voor verduurzaming te zoeken. </a:t>
            </a:r>
          </a:p>
          <a:p>
            <a:pPr marL="285750" indent="-285750">
              <a:buFontTx/>
              <a:buChar char="-"/>
            </a:pPr>
            <a:r>
              <a:rPr lang="nl-NL" sz="1800" b="0" i="0" u="none" strike="noStrike" baseline="0" dirty="0">
                <a:solidFill>
                  <a:srgbClr val="000000"/>
                </a:solidFill>
                <a:latin typeface="Calibri" panose="020F0502020204030204" pitchFamily="34" charset="0"/>
              </a:rPr>
              <a:t>Je kan het spelbord downloaden op onze website. Je vindt het spelbord met en zonder de drie niveaus, in het NL, ENG en FR. Ook handleiding. </a:t>
            </a:r>
          </a:p>
          <a:p>
            <a:pPr marL="285750" indent="-285750">
              <a:buFontTx/>
              <a:buChar char="-"/>
            </a:pPr>
            <a:endParaRPr lang="nl-NL" sz="1800" b="0" i="0" u="none" strike="noStrike" baseline="0" dirty="0">
              <a:solidFill>
                <a:srgbClr val="000000"/>
              </a:solidFill>
              <a:latin typeface="Calibri" panose="020F0502020204030204" pitchFamily="34" charset="0"/>
            </a:endParaRPr>
          </a:p>
          <a:p>
            <a:pPr marL="285750" indent="-285750">
              <a:buFontTx/>
              <a:buChar char="-"/>
            </a:pPr>
            <a:endParaRPr lang="nl-BE" sz="1800" b="0" i="0" u="none" strike="noStrike" baseline="0" dirty="0">
              <a:solidFill>
                <a:srgbClr val="000000"/>
              </a:solidFill>
              <a:latin typeface="Calibri" panose="020F0502020204030204" pitchFamily="34" charset="0"/>
            </a:endParaRPr>
          </a:p>
          <a:p>
            <a:endParaRPr lang="nl-BE"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13</a:t>
            </a:fld>
            <a:endParaRPr lang="nl-BE"/>
          </a:p>
        </p:txBody>
      </p:sp>
    </p:spTree>
    <p:extLst>
      <p:ext uri="{BB962C8B-B14F-4D97-AF65-F5344CB8AC3E}">
        <p14:creationId xmlns:p14="http://schemas.microsoft.com/office/powerpoint/2010/main" val="822865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Indicatoren: In deze lijst kan je onder </a:t>
            </a:r>
            <a:r>
              <a:rPr lang="nl-NL" dirty="0" err="1"/>
              <a:t>SDG’s</a:t>
            </a:r>
            <a:r>
              <a:rPr lang="nl-NL" dirty="0"/>
              <a:t> 2 en 12 zeker indicatoren terugvinden om je lokale voedselbeleid mee te monitoren.</a:t>
            </a:r>
          </a:p>
          <a:p>
            <a:endParaRPr lang="nl-NL" dirty="0"/>
          </a:p>
          <a:p>
            <a:r>
              <a:rPr lang="nl-NL" dirty="0"/>
              <a:t>Meer info:</a:t>
            </a:r>
          </a:p>
          <a:p>
            <a:r>
              <a:rPr lang="nl-NL" dirty="0" err="1"/>
              <a:t>internationaal</a:t>
            </a:r>
            <a:r>
              <a:rPr lang="nl-NL" err="1"/>
              <a:t>@</a:t>
            </a:r>
            <a:r>
              <a:rPr lang="nl-NL"/>
              <a:t>vvsg.be</a:t>
            </a:r>
          </a:p>
          <a:p>
            <a:endParaRPr lang="nl-NL" dirty="0"/>
          </a:p>
          <a:p>
            <a:endParaRPr lang="nl-NL" dirty="0"/>
          </a:p>
          <a:p>
            <a:endParaRPr lang="nl-BE"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14</a:t>
            </a:fld>
            <a:endParaRPr lang="nl-BE"/>
          </a:p>
        </p:txBody>
      </p:sp>
    </p:spTree>
    <p:extLst>
      <p:ext uri="{BB962C8B-B14F-4D97-AF65-F5344CB8AC3E}">
        <p14:creationId xmlns:p14="http://schemas.microsoft.com/office/powerpoint/2010/main" val="129038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t>
            </a:r>
            <a:r>
              <a:rPr lang="nl-NL" dirty="0" err="1"/>
              <a:t>SDG’s</a:t>
            </a:r>
            <a:r>
              <a:rPr lang="nl-NL" dirty="0"/>
              <a:t> beschouwen duurzaamheid in de brede zin van het woord: het gaat niet enkel</a:t>
            </a:r>
            <a:r>
              <a:rPr lang="nl-NL" baseline="0" dirty="0"/>
              <a:t> om ecologische duurzaamheid maar even goed om sociale en economische uitdagingen. Er wordt daarom vaak gesproken van de 5 P’s van duurzame ontwikkeling, waarin </a:t>
            </a:r>
            <a:r>
              <a:rPr lang="nl-NL" baseline="0" dirty="0" err="1"/>
              <a:t>planet</a:t>
            </a:r>
            <a:r>
              <a:rPr lang="nl-NL" baseline="0" dirty="0"/>
              <a:t>, </a:t>
            </a:r>
            <a:r>
              <a:rPr lang="nl-NL" baseline="0" dirty="0" err="1"/>
              <a:t>people</a:t>
            </a:r>
            <a:r>
              <a:rPr lang="nl-NL" baseline="0" dirty="0"/>
              <a:t> en </a:t>
            </a:r>
            <a:r>
              <a:rPr lang="nl-NL" baseline="0" dirty="0" err="1"/>
              <a:t>prosperity</a:t>
            </a:r>
            <a:r>
              <a:rPr lang="nl-NL" baseline="0" dirty="0"/>
              <a:t> even belangrijk zijn en daarnaast enkel gerealiseerd kunnen worden als er ook partnerschappen (partnership pijler) en vredevolle, stabiele samenlevingen zijn (</a:t>
            </a:r>
            <a:r>
              <a:rPr lang="nl-NL" baseline="0" dirty="0" err="1"/>
              <a:t>peace</a:t>
            </a:r>
            <a:r>
              <a:rPr lang="nl-NL" baseline="0" dirty="0"/>
              <a:t> pijler). </a:t>
            </a:r>
            <a:endParaRPr lang="nl-BE"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2</a:t>
            </a:fld>
            <a:endParaRPr lang="nl-BE"/>
          </a:p>
        </p:txBody>
      </p:sp>
    </p:spTree>
    <p:extLst>
      <p:ext uri="{BB962C8B-B14F-4D97-AF65-F5344CB8AC3E}">
        <p14:creationId xmlns:p14="http://schemas.microsoft.com/office/powerpoint/2010/main" val="67444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a:t>
            </a:r>
            <a:r>
              <a:rPr lang="nl-NL" baseline="0" dirty="0"/>
              <a:t> 17 </a:t>
            </a:r>
            <a:r>
              <a:rPr lang="nl-NL" baseline="0" dirty="0" err="1"/>
              <a:t>SDG’s</a:t>
            </a:r>
            <a:r>
              <a:rPr lang="nl-NL" baseline="0" dirty="0"/>
              <a:t> kunnen allemaal onder één van de 5 P’s geschoven worden, al is dat niet altijd helemaal zwart-wit (SDG 11 rond duurzame steden en gemeenschappen wordt bijvoorbeeld traditioneel onder </a:t>
            </a:r>
            <a:r>
              <a:rPr lang="nl-NL" baseline="0" dirty="0" err="1"/>
              <a:t>prosperity</a:t>
            </a:r>
            <a:r>
              <a:rPr lang="nl-NL" baseline="0" dirty="0"/>
              <a:t> geplaatst omdat het gaat over veerkrachtige welvarende gemeenschappen, maar gaat heel concreet ook over thema’s als woonbeleid of samenlevingsopbouw (</a:t>
            </a:r>
            <a:r>
              <a:rPr lang="nl-NL" baseline="0" dirty="0" err="1"/>
              <a:t>people</a:t>
            </a:r>
            <a:r>
              <a:rPr lang="nl-NL" baseline="0" dirty="0"/>
              <a:t>) en afvalbeleid of openbaar vervoer (</a:t>
            </a:r>
            <a:r>
              <a:rPr lang="nl-NL" baseline="0" dirty="0" err="1"/>
              <a:t>planet</a:t>
            </a:r>
            <a:r>
              <a:rPr lang="nl-NL" baseline="0" dirty="0"/>
              <a:t>)). </a:t>
            </a:r>
            <a:endParaRPr lang="nl-BE" dirty="0"/>
          </a:p>
        </p:txBody>
      </p:sp>
      <p:sp>
        <p:nvSpPr>
          <p:cNvPr id="4" name="Tijdelijke aanduiding voor dianummer 3"/>
          <p:cNvSpPr>
            <a:spLocks noGrp="1"/>
          </p:cNvSpPr>
          <p:nvPr>
            <p:ph type="sldNum" sz="quarter" idx="10"/>
          </p:nvPr>
        </p:nvSpPr>
        <p:spPr/>
        <p:txBody>
          <a:bodyPr/>
          <a:lstStyle/>
          <a:p>
            <a:fld id="{4FFD738E-35DE-4E43-968F-2FAB00A48388}" type="slidenum">
              <a:rPr lang="nl-BE" smtClean="0"/>
              <a:t>3</a:t>
            </a:fld>
            <a:endParaRPr lang="nl-BE"/>
          </a:p>
        </p:txBody>
      </p:sp>
    </p:spTree>
    <p:extLst>
      <p:ext uri="{BB962C8B-B14F-4D97-AF65-F5344CB8AC3E}">
        <p14:creationId xmlns:p14="http://schemas.microsoft.com/office/powerpoint/2010/main" val="881279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4</a:t>
            </a:fld>
            <a:endParaRPr lang="nl-BE"/>
          </a:p>
        </p:txBody>
      </p:sp>
    </p:spTree>
    <p:extLst>
      <p:ext uri="{BB962C8B-B14F-4D97-AF65-F5344CB8AC3E}">
        <p14:creationId xmlns:p14="http://schemas.microsoft.com/office/powerpoint/2010/main" val="2276315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opwarmer:</a:t>
            </a:r>
            <a:r>
              <a:rPr lang="nl-NL" baseline="0" dirty="0"/>
              <a:t> we plaatsen deze actie in het midden van de SDG-cirkel. Aan welke SDG draagt deze actie bij volgens jou? </a:t>
            </a:r>
            <a:endParaRPr lang="nl-NL" i="1" baseline="0"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5</a:t>
            </a:fld>
            <a:endParaRPr lang="nl-BE"/>
          </a:p>
        </p:txBody>
      </p:sp>
    </p:spTree>
    <p:extLst>
      <p:ext uri="{BB962C8B-B14F-4D97-AF65-F5344CB8AC3E}">
        <p14:creationId xmlns:p14="http://schemas.microsoft.com/office/powerpoint/2010/main" val="388898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SDG 12: duurzame consumptie</a:t>
            </a:r>
          </a:p>
          <a:p>
            <a:r>
              <a:rPr lang="nl-NL" dirty="0"/>
              <a:t>SDG 2: geen honger</a:t>
            </a:r>
          </a:p>
          <a:p>
            <a:r>
              <a:rPr lang="nl-NL" dirty="0"/>
              <a:t>SDG</a:t>
            </a:r>
            <a:r>
              <a:rPr lang="nl-NL" baseline="0" dirty="0"/>
              <a:t> 1: voedseloverschotten voor mensen in armoede, voedseldistributieplatformen</a:t>
            </a:r>
          </a:p>
          <a:p>
            <a:r>
              <a:rPr lang="nl-NL" baseline="0" dirty="0"/>
              <a:t>SDG 13: minder voedselverspilling is minder CO2-uitstoot </a:t>
            </a:r>
          </a:p>
          <a:p>
            <a:pPr marL="171450" indent="-171450">
              <a:buFont typeface="Symbol" panose="05050102010706020507" pitchFamily="18" charset="2"/>
              <a:buChar char="Þ"/>
            </a:pPr>
            <a:r>
              <a:rPr lang="nl-NL" baseline="0" dirty="0"/>
              <a:t>Samenhang van de Agenda 2030: bijdragen aan 1 SDG betekent vaak vooruitgang boeken op andere SDG. </a:t>
            </a:r>
          </a:p>
          <a:p>
            <a:pPr marL="0" indent="0">
              <a:buFont typeface="Symbol" panose="05050102010706020507" pitchFamily="18" charset="2"/>
              <a:buNone/>
            </a:pPr>
            <a:endParaRPr lang="nl-NL" baseline="0" dirty="0"/>
          </a:p>
          <a:p>
            <a:pPr marL="0" indent="0">
              <a:buFont typeface="Symbol" panose="05050102010706020507" pitchFamily="18" charset="2"/>
              <a:buNone/>
            </a:pPr>
            <a:r>
              <a:rPr lang="nl-NL" baseline="0" dirty="0"/>
              <a:t>De specifieke aanpak van een actie kan er zelfs voor zorgen dat je aan nog meer doelstellingen bijdraagt. Als je de actie bijvoorbeeld laat uitvoeren door scholen en je maakt van de gelegenheid gebruik om hen te vormen rond duurzaamheid, dan draag je ook bij aan </a:t>
            </a:r>
            <a:r>
              <a:rPr lang="nl-NL" baseline="0" dirty="0" err="1"/>
              <a:t>SDG’s</a:t>
            </a:r>
            <a:r>
              <a:rPr lang="nl-NL" baseline="0" dirty="0"/>
              <a:t> 4 en 17. Als je de actie koppelt aan een vorm van sociale tewerkstelling draag je bij aan SDG 8, enzovoort. </a:t>
            </a:r>
            <a:endParaRPr lang="nl-BE"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6</a:t>
            </a:fld>
            <a:endParaRPr lang="nl-BE"/>
          </a:p>
        </p:txBody>
      </p:sp>
    </p:spTree>
    <p:extLst>
      <p:ext uri="{BB962C8B-B14F-4D97-AF65-F5344CB8AC3E}">
        <p14:creationId xmlns:p14="http://schemas.microsoft.com/office/powerpoint/2010/main" val="344198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STAP</a:t>
            </a:r>
            <a:r>
              <a:rPr lang="nl-BE" b="1" baseline="0" dirty="0"/>
              <a:t> 1: link tussen de </a:t>
            </a:r>
            <a:r>
              <a:rPr lang="nl-BE" b="1" baseline="0" dirty="0" err="1"/>
              <a:t>SDG’s</a:t>
            </a:r>
            <a:r>
              <a:rPr lang="nl-BE" b="1" baseline="0" dirty="0"/>
              <a:t> en wat je in jouw gemeente al doet</a:t>
            </a:r>
          </a:p>
          <a:p>
            <a:r>
              <a:rPr lang="nl-NL" dirty="0"/>
              <a:t>Bedenk een voorbeeld van een concrete voedselbeleidsactie uit jouw gemeente waar je trots op bent, en die gelinkt kan worden aan het streven naar een bepaalde SDG. </a:t>
            </a:r>
          </a:p>
          <a:p>
            <a:pPr marL="0" indent="0">
              <a:buFont typeface="Symbol" panose="05050102010706020507" pitchFamily="18" charset="2"/>
              <a:buNone/>
            </a:pPr>
            <a:endParaRPr lang="nl-NL" b="1" dirty="0"/>
          </a:p>
          <a:p>
            <a:endParaRPr lang="nl-NL" dirty="0"/>
          </a:p>
          <a:p>
            <a:endParaRPr lang="nl-BE"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7</a:t>
            </a:fld>
            <a:endParaRPr lang="nl-BE"/>
          </a:p>
        </p:txBody>
      </p:sp>
    </p:spTree>
    <p:extLst>
      <p:ext uri="{BB962C8B-B14F-4D97-AF65-F5344CB8AC3E}">
        <p14:creationId xmlns:p14="http://schemas.microsoft.com/office/powerpoint/2010/main" val="145301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Beelden van de SDG-cirkeloefening ‘in real life’</a:t>
            </a:r>
            <a:endParaRPr lang="nl-BE" dirty="0"/>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8</a:t>
            </a:fld>
            <a:endParaRPr lang="nl-BE"/>
          </a:p>
        </p:txBody>
      </p:sp>
    </p:spTree>
    <p:extLst>
      <p:ext uri="{BB962C8B-B14F-4D97-AF65-F5344CB8AC3E}">
        <p14:creationId xmlns:p14="http://schemas.microsoft.com/office/powerpoint/2010/main" val="40928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i="0" u="none" strike="noStrike" baseline="0" dirty="0">
                <a:solidFill>
                  <a:srgbClr val="000000"/>
                </a:solidFill>
                <a:latin typeface="Calibri" panose="020F0502020204030204" pitchFamily="34" charset="0"/>
              </a:rPr>
              <a:t>STAP 2: Vergeet de interne en mondiale focus niet</a:t>
            </a:r>
            <a:endParaRPr lang="nl-NL" sz="1800" b="0" i="0" u="none" strike="noStrike" baseline="0" dirty="0">
              <a:solidFill>
                <a:srgbClr val="000000"/>
              </a:solidFill>
              <a:latin typeface="Calibri" panose="020F0502020204030204" pitchFamily="34" charset="0"/>
            </a:endParaRPr>
          </a:p>
          <a:p>
            <a:r>
              <a:rPr lang="nl-NL" sz="1800" b="0" i="0" u="none" strike="noStrike" baseline="0" dirty="0">
                <a:solidFill>
                  <a:srgbClr val="000000"/>
                </a:solidFill>
                <a:latin typeface="Calibri" panose="020F0502020204030204" pitchFamily="34" charset="0"/>
              </a:rPr>
              <a:t>Als we denken aan lokale beleidsacties denken we meestal meteen aan acties in de gemeente: op scholen, in bedrijven, voor de burgers, enz. We vergeten soms de focus op het </a:t>
            </a:r>
            <a:r>
              <a:rPr lang="nl-NL" sz="1800" b="1" i="0" u="none" strike="noStrike" baseline="0" dirty="0">
                <a:solidFill>
                  <a:srgbClr val="000000"/>
                </a:solidFill>
                <a:latin typeface="Calibri" panose="020F0502020204030204" pitchFamily="34" charset="0"/>
              </a:rPr>
              <a:t>interne bestuur</a:t>
            </a:r>
            <a:r>
              <a:rPr lang="nl-NL" sz="1800" b="0" i="0" u="none" strike="noStrike" baseline="0" dirty="0">
                <a:solidFill>
                  <a:srgbClr val="000000"/>
                </a:solidFill>
                <a:latin typeface="Calibri" panose="020F0502020204030204" pitchFamily="34" charset="0"/>
              </a:rPr>
              <a:t>. Ook binnen de gemeentelijke organisatie kan actie ondernomen worden op het vlak van personeelsbeleid, aankoopbeleid, gebouwen, enz.  </a:t>
            </a:r>
            <a:r>
              <a:rPr lang="nl-NL" sz="1800" b="1" i="0" u="none" strike="noStrike" baseline="0" dirty="0">
                <a:solidFill>
                  <a:srgbClr val="000000"/>
                </a:solidFill>
                <a:latin typeface="Calibri" panose="020F0502020204030204" pitchFamily="34" charset="0"/>
              </a:rPr>
              <a:t>Idem voor het mondiale niveau</a:t>
            </a:r>
            <a:r>
              <a:rPr lang="nl-NL" sz="1800" b="0" i="0" u="none" strike="noStrike" baseline="0" dirty="0">
                <a:solidFill>
                  <a:srgbClr val="000000"/>
                </a:solidFill>
                <a:latin typeface="Calibri" panose="020F0502020204030204" pitchFamily="34" charset="0"/>
              </a:rPr>
              <a:t>: Gemeentelijke acties kunnen ook weerklank hebben op internationaal niveau: Dat hoeft zelfs niet in het kader van een stedenband of ontwikkelingssamenwerking te zijn. Ook wanneer de gemeente kiest voor bijvoorbeeld ethisch bankieren of het ondertekenen van een Europees convenant, hebben haar acties gevolgen voor andere burgers in de wereld. </a:t>
            </a:r>
          </a:p>
          <a:p>
            <a:pPr algn="l"/>
            <a:endParaRPr lang="nl-BE" sz="1800" b="0" i="0" u="none" strike="noStrike" baseline="0" dirty="0">
              <a:solidFill>
                <a:srgbClr val="000000"/>
              </a:solidFill>
              <a:latin typeface="Wingdings" panose="05000000000000000000" pitchFamily="2" charset="2"/>
            </a:endParaRPr>
          </a:p>
        </p:txBody>
      </p:sp>
      <p:sp>
        <p:nvSpPr>
          <p:cNvPr id="4" name="Tijdelijke aanduiding voor dianummer 3"/>
          <p:cNvSpPr>
            <a:spLocks noGrp="1"/>
          </p:cNvSpPr>
          <p:nvPr>
            <p:ph type="sldNum" sz="quarter" idx="5"/>
          </p:nvPr>
        </p:nvSpPr>
        <p:spPr/>
        <p:txBody>
          <a:bodyPr/>
          <a:lstStyle/>
          <a:p>
            <a:fld id="{0ABB67C6-CEB5-40E6-BBC8-FF8B06312B42}" type="slidenum">
              <a:rPr lang="nl-BE" smtClean="0"/>
              <a:t>9</a:t>
            </a:fld>
            <a:endParaRPr lang="nl-BE"/>
          </a:p>
        </p:txBody>
      </p:sp>
    </p:spTree>
    <p:extLst>
      <p:ext uri="{BB962C8B-B14F-4D97-AF65-F5344CB8AC3E}">
        <p14:creationId xmlns:p14="http://schemas.microsoft.com/office/powerpoint/2010/main" val="302100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A2051-39D7-4BA6-9BD1-6756EE98B67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27729499-2887-4C0D-A875-BEFCF0A15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23B79E7C-16B8-4B74-944D-B5C60E1E6C97}"/>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5" name="Tijdelijke aanduiding voor voettekst 4">
            <a:extLst>
              <a:ext uri="{FF2B5EF4-FFF2-40B4-BE49-F238E27FC236}">
                <a16:creationId xmlns:a16="http://schemas.microsoft.com/office/drawing/2014/main" id="{1EF36D2A-43F5-417F-8AE5-6DE557CB1AC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B2D6E82-27C2-45D2-AE4B-1BA64CB2E91B}"/>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1849876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EE118-E442-424F-8B85-AF2E3028DE9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2065D32-3B3E-4935-BC25-0033E58EAB1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81B88F2-0A04-4EDB-BE28-8AA5F73908F8}"/>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5" name="Tijdelijke aanduiding voor voettekst 4">
            <a:extLst>
              <a:ext uri="{FF2B5EF4-FFF2-40B4-BE49-F238E27FC236}">
                <a16:creationId xmlns:a16="http://schemas.microsoft.com/office/drawing/2014/main" id="{672C90E8-BF09-4680-809E-BC2C55F91D3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FAF418-0084-4791-BF73-69E11A43D10A}"/>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395595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AC49201-67EF-4AB7-A99E-335D42991C96}"/>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A2AD1CB-13DA-4966-93FB-661865C7339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7D398B2-AB68-4A64-B911-4DD9A897FCB2}"/>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5" name="Tijdelijke aanduiding voor voettekst 4">
            <a:extLst>
              <a:ext uri="{FF2B5EF4-FFF2-40B4-BE49-F238E27FC236}">
                <a16:creationId xmlns:a16="http://schemas.microsoft.com/office/drawing/2014/main" id="{FE99FA99-99B6-499F-851E-6B275630DE9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48282F-AD7C-4379-BA54-EFFDB1400CDB}"/>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297253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AF046-20C4-4CFA-B117-262134971C6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305D29B-2A5C-4080-8143-CCEBBFB1D7E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53DB8E8-7E8E-405F-B4FA-60BC9556440F}"/>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5" name="Tijdelijke aanduiding voor voettekst 4">
            <a:extLst>
              <a:ext uri="{FF2B5EF4-FFF2-40B4-BE49-F238E27FC236}">
                <a16:creationId xmlns:a16="http://schemas.microsoft.com/office/drawing/2014/main" id="{D8C61765-9A84-4F4C-AE59-45BABC90BDF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D5CD262-E92A-452C-9702-4EF19261BC87}"/>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172219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19FEA-301C-495F-82E7-41A945CD2BB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6095243-F95B-4B49-A981-17FC6FFF93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9082E46-8232-44A3-9D9B-6813065046BF}"/>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5" name="Tijdelijke aanduiding voor voettekst 4">
            <a:extLst>
              <a:ext uri="{FF2B5EF4-FFF2-40B4-BE49-F238E27FC236}">
                <a16:creationId xmlns:a16="http://schemas.microsoft.com/office/drawing/2014/main" id="{3ABF117C-4551-45E6-90FB-B794B92F687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F41B844-220A-4438-BF52-4993C9693CD0}"/>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396623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5ABC4-0FA0-4902-BCDD-66E19AFFDE3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6B2475E-280F-4305-84F2-4D456207326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82174E2-6C24-4F8A-BC90-62256FB090A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5AF614E-CE45-4D01-976F-2351A797F5D5}"/>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6" name="Tijdelijke aanduiding voor voettekst 5">
            <a:extLst>
              <a:ext uri="{FF2B5EF4-FFF2-40B4-BE49-F238E27FC236}">
                <a16:creationId xmlns:a16="http://schemas.microsoft.com/office/drawing/2014/main" id="{D62D16F4-6A1F-4ED7-8891-F5892E7529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7309EF9-9C04-41D9-A03C-3F1C02B6CF34}"/>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221889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7F0E22-B95A-4D10-A944-115B4C5BB60D}"/>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40EDA5A-EEC3-447D-A4AC-56B4319DBF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15CE1C1-6906-4998-AAF8-692CAFD7D5A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0188264-5920-4684-B6A1-4193F822A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1AC9BCD-6C48-43B9-A6A6-05F58913CE5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D425EED1-78F4-47AD-A187-2A4671A5795A}"/>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8" name="Tijdelijke aanduiding voor voettekst 7">
            <a:extLst>
              <a:ext uri="{FF2B5EF4-FFF2-40B4-BE49-F238E27FC236}">
                <a16:creationId xmlns:a16="http://schemas.microsoft.com/office/drawing/2014/main" id="{1165693C-B459-4188-A4C5-B98984514AEF}"/>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DFCB0163-7ECB-4E02-B70A-F1781481518B}"/>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311418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7B733-A7EF-49AB-B986-6B17C4AD99A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62350E19-C6E2-4911-887F-2FBD0E0FEDD4}"/>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4" name="Tijdelijke aanduiding voor voettekst 3">
            <a:extLst>
              <a:ext uri="{FF2B5EF4-FFF2-40B4-BE49-F238E27FC236}">
                <a16:creationId xmlns:a16="http://schemas.microsoft.com/office/drawing/2014/main" id="{57229DA1-0265-489E-A4C3-6982FDDA65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7075A9FC-5AED-43BD-B147-07DBF32B2FB2}"/>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328430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090956B-4BFB-48E2-9DF0-45279E953E78}"/>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3" name="Tijdelijke aanduiding voor voettekst 2">
            <a:extLst>
              <a:ext uri="{FF2B5EF4-FFF2-40B4-BE49-F238E27FC236}">
                <a16:creationId xmlns:a16="http://schemas.microsoft.com/office/drawing/2014/main" id="{FAAB0DB3-5439-4A21-A03B-ECF34969AA99}"/>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ADEB95F-5D5B-4F9F-8433-1E27E99BC641}"/>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418633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FB2CA-4FA6-4300-9589-ED0CB43C8F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F993029-0727-441C-9DB4-686D42B902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7166AE0-4015-485B-AEDD-060C6A1C4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1189DCC-35B1-4CA5-A9E0-E001C70F10E9}"/>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6" name="Tijdelijke aanduiding voor voettekst 5">
            <a:extLst>
              <a:ext uri="{FF2B5EF4-FFF2-40B4-BE49-F238E27FC236}">
                <a16:creationId xmlns:a16="http://schemas.microsoft.com/office/drawing/2014/main" id="{2AB958B9-63F8-4599-A21C-5861AC5EBFB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530CAA30-A89A-4B1C-B51C-E7E506CDD1F4}"/>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378399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F484A-70E6-4316-A084-58F0CC72C55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52E65846-3A6E-41A2-BFE6-FA7F7191F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BD105347-D19D-4000-82B6-120AC6BF2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FCC60F4-8467-40CA-8FDE-55EB72550782}"/>
              </a:ext>
            </a:extLst>
          </p:cNvPr>
          <p:cNvSpPr>
            <a:spLocks noGrp="1"/>
          </p:cNvSpPr>
          <p:nvPr>
            <p:ph type="dt" sz="half" idx="10"/>
          </p:nvPr>
        </p:nvSpPr>
        <p:spPr/>
        <p:txBody>
          <a:bodyPr/>
          <a:lstStyle/>
          <a:p>
            <a:fld id="{370172E8-5FE9-49EB-AAFA-9596516CCEFD}" type="datetimeFigureOut">
              <a:rPr lang="nl-BE" smtClean="0"/>
              <a:t>15/09/2020</a:t>
            </a:fld>
            <a:endParaRPr lang="nl-BE"/>
          </a:p>
        </p:txBody>
      </p:sp>
      <p:sp>
        <p:nvSpPr>
          <p:cNvPr id="6" name="Tijdelijke aanduiding voor voettekst 5">
            <a:extLst>
              <a:ext uri="{FF2B5EF4-FFF2-40B4-BE49-F238E27FC236}">
                <a16:creationId xmlns:a16="http://schemas.microsoft.com/office/drawing/2014/main" id="{479EDA68-3D12-44F6-9AE1-D10AFBC29889}"/>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B72612B7-60F2-4E19-A1BB-75A003DDD2B2}"/>
              </a:ext>
            </a:extLst>
          </p:cNvPr>
          <p:cNvSpPr>
            <a:spLocks noGrp="1"/>
          </p:cNvSpPr>
          <p:nvPr>
            <p:ph type="sldNum" sz="quarter" idx="12"/>
          </p:nvPr>
        </p:nvSpPr>
        <p:spPr/>
        <p:txBody>
          <a:bodyPr/>
          <a:lstStyle/>
          <a:p>
            <a:fld id="{3E63A16D-2B4C-46FB-898D-5E2ADD5AD88F}" type="slidenum">
              <a:rPr lang="nl-BE" smtClean="0"/>
              <a:t>‹nr.›</a:t>
            </a:fld>
            <a:endParaRPr lang="nl-BE"/>
          </a:p>
        </p:txBody>
      </p:sp>
    </p:spTree>
    <p:extLst>
      <p:ext uri="{BB962C8B-B14F-4D97-AF65-F5344CB8AC3E}">
        <p14:creationId xmlns:p14="http://schemas.microsoft.com/office/powerpoint/2010/main" val="296409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B2231E6-71FC-42EF-BB6C-48107EB872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C73AC93-B390-4CF5-BA94-CBA0DF58E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470CCC7-C09F-4119-9EDB-6D0A46290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172E8-5FE9-49EB-AAFA-9596516CCEFD}" type="datetimeFigureOut">
              <a:rPr lang="nl-BE" smtClean="0"/>
              <a:t>15/09/2020</a:t>
            </a:fld>
            <a:endParaRPr lang="nl-BE"/>
          </a:p>
        </p:txBody>
      </p:sp>
      <p:sp>
        <p:nvSpPr>
          <p:cNvPr id="5" name="Tijdelijke aanduiding voor voettekst 4">
            <a:extLst>
              <a:ext uri="{FF2B5EF4-FFF2-40B4-BE49-F238E27FC236}">
                <a16:creationId xmlns:a16="http://schemas.microsoft.com/office/drawing/2014/main" id="{DA8A99E3-85EE-46B1-A5C7-D1F7514D8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23284297-6C77-4B61-88FA-9EC2054B01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3A16D-2B4C-46FB-898D-5E2ADD5AD88F}" type="slidenum">
              <a:rPr lang="nl-BE" smtClean="0"/>
              <a:t>‹nr.›</a:t>
            </a:fld>
            <a:endParaRPr lang="nl-BE"/>
          </a:p>
        </p:txBody>
      </p:sp>
    </p:spTree>
    <p:extLst>
      <p:ext uri="{BB962C8B-B14F-4D97-AF65-F5344CB8AC3E}">
        <p14:creationId xmlns:p14="http://schemas.microsoft.com/office/powerpoint/2010/main" val="240777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1.png"/><Relationship Id="rId7"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vsg.be/kennisitem/vvsg/sdg-materia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vvsg.be/kennisitem/vvsg/aftoetsing-beleidsdomeinen" TargetMode="External"/><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fao.org/3/I9900EN/i9900en.pdf" TargetMode="External"/><Relationship Id="rId5" Type="http://schemas.openxmlformats.org/officeDocument/2006/relationships/hyperlink" Target="https://www.vvsg.be/kennisitem/vvsg/interessante-bronnen" TargetMode="External"/><Relationship Id="rId4" Type="http://schemas.openxmlformats.org/officeDocument/2006/relationships/hyperlink" Target="https://www.vvsg.be/kennisitem/vvsg/sdgs-en-belei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3.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30.png"/><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91E7502E-DEA3-446F-A49F-F61A150479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108" y="365125"/>
            <a:ext cx="9905784" cy="6409625"/>
          </a:xfrm>
        </p:spPr>
      </p:pic>
    </p:spTree>
    <p:extLst>
      <p:ext uri="{BB962C8B-B14F-4D97-AF65-F5344CB8AC3E}">
        <p14:creationId xmlns:p14="http://schemas.microsoft.com/office/powerpoint/2010/main" val="169732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4A01A9C-11E2-4E83-B31F-50FC0B76BC05}"/>
              </a:ext>
            </a:extLst>
          </p:cNvPr>
          <p:cNvPicPr>
            <a:picLocks noGrp="1" noChangeAspect="1"/>
          </p:cNvPicPr>
          <p:nvPr>
            <p:ph idx="1"/>
          </p:nvPr>
        </p:nvPicPr>
        <p:blipFill>
          <a:blip r:embed="rId3"/>
          <a:stretch>
            <a:fillRect/>
          </a:stretch>
        </p:blipFill>
        <p:spPr>
          <a:xfrm>
            <a:off x="105922" y="919817"/>
            <a:ext cx="5086222" cy="4818832"/>
          </a:xfrm>
        </p:spPr>
      </p:pic>
      <p:graphicFrame>
        <p:nvGraphicFramePr>
          <p:cNvPr id="3" name="Tabel 5">
            <a:extLst>
              <a:ext uri="{FF2B5EF4-FFF2-40B4-BE49-F238E27FC236}">
                <a16:creationId xmlns:a16="http://schemas.microsoft.com/office/drawing/2014/main" id="{28923235-F41F-498D-A71A-2FC04219CA52}"/>
              </a:ext>
            </a:extLst>
          </p:cNvPr>
          <p:cNvGraphicFramePr>
            <a:graphicFrameLocks noGrp="1"/>
          </p:cNvGraphicFramePr>
          <p:nvPr>
            <p:extLst>
              <p:ext uri="{D42A27DB-BD31-4B8C-83A1-F6EECF244321}">
                <p14:modId xmlns:p14="http://schemas.microsoft.com/office/powerpoint/2010/main" val="1109000355"/>
              </p:ext>
            </p:extLst>
          </p:nvPr>
        </p:nvGraphicFramePr>
        <p:xfrm>
          <a:off x="5023944" y="94594"/>
          <a:ext cx="7062133" cy="6661096"/>
        </p:xfrm>
        <a:graphic>
          <a:graphicData uri="http://schemas.openxmlformats.org/drawingml/2006/table">
            <a:tbl>
              <a:tblPr firstRow="1" bandRow="1">
                <a:tableStyleId>{5C22544A-7EE6-4342-B048-85BDC9FD1C3A}</a:tableStyleId>
              </a:tblPr>
              <a:tblGrid>
                <a:gridCol w="5635703">
                  <a:extLst>
                    <a:ext uri="{9D8B030D-6E8A-4147-A177-3AD203B41FA5}">
                      <a16:colId xmlns:a16="http://schemas.microsoft.com/office/drawing/2014/main" val="2284377275"/>
                    </a:ext>
                  </a:extLst>
                </a:gridCol>
                <a:gridCol w="1426430">
                  <a:extLst>
                    <a:ext uri="{9D8B030D-6E8A-4147-A177-3AD203B41FA5}">
                      <a16:colId xmlns:a16="http://schemas.microsoft.com/office/drawing/2014/main" val="906021926"/>
                    </a:ext>
                  </a:extLst>
                </a:gridCol>
              </a:tblGrid>
              <a:tr h="635541">
                <a:tc>
                  <a:txBody>
                    <a:bodyPr/>
                    <a:lstStyle/>
                    <a:p>
                      <a:r>
                        <a:rPr lang="nl-NL" sz="2400" dirty="0"/>
                        <a:t>Interne of mondiale actie</a:t>
                      </a:r>
                      <a:endParaRPr lang="nl-BE" sz="2400" dirty="0"/>
                    </a:p>
                  </a:txBody>
                  <a:tcPr/>
                </a:tc>
                <a:tc>
                  <a:txBody>
                    <a:bodyPr/>
                    <a:lstStyle/>
                    <a:p>
                      <a:r>
                        <a:rPr lang="nl-NL" sz="2400" dirty="0"/>
                        <a:t>SDG</a:t>
                      </a:r>
                      <a:endParaRPr lang="nl-BE" sz="2400" dirty="0"/>
                    </a:p>
                  </a:txBody>
                  <a:tcPr/>
                </a:tc>
                <a:extLst>
                  <a:ext uri="{0D108BD9-81ED-4DB2-BD59-A6C34878D82A}">
                    <a16:rowId xmlns:a16="http://schemas.microsoft.com/office/drawing/2014/main" val="3086184008"/>
                  </a:ext>
                </a:extLst>
              </a:tr>
              <a:tr h="635541">
                <a:tc>
                  <a:txBody>
                    <a:bodyPr/>
                    <a:lstStyle/>
                    <a:p>
                      <a:r>
                        <a:rPr lang="nl-NL" dirty="0"/>
                        <a:t>Sensibiliseer gemeentelijk personeel rond voedselverspilling (</a:t>
                      </a:r>
                      <a:r>
                        <a:rPr lang="nl-NL" b="1" dirty="0"/>
                        <a:t>intern</a:t>
                      </a:r>
                      <a:r>
                        <a:rPr lang="nl-NL" dirty="0"/>
                        <a:t>)</a:t>
                      </a:r>
                      <a:endParaRPr lang="nl-BE" dirty="0"/>
                    </a:p>
                  </a:txBody>
                  <a:tcPr/>
                </a:tc>
                <a:tc>
                  <a:txBody>
                    <a:bodyPr/>
                    <a:lstStyle/>
                    <a:p>
                      <a:r>
                        <a:rPr lang="nl-NL" dirty="0"/>
                        <a:t>12</a:t>
                      </a:r>
                      <a:endParaRPr lang="nl-BE" dirty="0"/>
                    </a:p>
                  </a:txBody>
                  <a:tcPr/>
                </a:tc>
                <a:extLst>
                  <a:ext uri="{0D108BD9-81ED-4DB2-BD59-A6C34878D82A}">
                    <a16:rowId xmlns:a16="http://schemas.microsoft.com/office/drawing/2014/main" val="1940566405"/>
                  </a:ext>
                </a:extLst>
              </a:tr>
              <a:tr h="820487">
                <a:tc>
                  <a:txBody>
                    <a:bodyPr/>
                    <a:lstStyle/>
                    <a:p>
                      <a:r>
                        <a:rPr lang="nl-NL" dirty="0"/>
                        <a:t>Steun projecten in het Zuiden die vrouwen in de landbouw versterken (</a:t>
                      </a:r>
                      <a:r>
                        <a:rPr lang="nl-NL" b="1" dirty="0"/>
                        <a:t>mondiaal</a:t>
                      </a:r>
                      <a:r>
                        <a:rPr lang="nl-NL" dirty="0"/>
                        <a:t>)</a:t>
                      </a:r>
                      <a:endParaRPr lang="nl-BE" dirty="0"/>
                    </a:p>
                  </a:txBody>
                  <a:tcPr/>
                </a:tc>
                <a:tc>
                  <a:txBody>
                    <a:bodyPr/>
                    <a:lstStyle/>
                    <a:p>
                      <a:r>
                        <a:rPr lang="nl-NL" dirty="0"/>
                        <a:t>2, 5, 17</a:t>
                      </a:r>
                      <a:endParaRPr lang="nl-BE" dirty="0"/>
                    </a:p>
                  </a:txBody>
                  <a:tcPr/>
                </a:tc>
                <a:extLst>
                  <a:ext uri="{0D108BD9-81ED-4DB2-BD59-A6C34878D82A}">
                    <a16:rowId xmlns:a16="http://schemas.microsoft.com/office/drawing/2014/main" val="37946310"/>
                  </a:ext>
                </a:extLst>
              </a:tr>
              <a:tr h="635541">
                <a:tc>
                  <a:txBody>
                    <a:bodyPr/>
                    <a:lstStyle/>
                    <a:p>
                      <a:r>
                        <a:rPr lang="nl-NL" dirty="0"/>
                        <a:t>Lokale bio voeding in eigen </a:t>
                      </a:r>
                      <a:r>
                        <a:rPr lang="nl-NL" dirty="0" err="1"/>
                        <a:t>ocmw</a:t>
                      </a:r>
                      <a:r>
                        <a:rPr lang="nl-NL" dirty="0"/>
                        <a:t> restaurants (</a:t>
                      </a:r>
                      <a:r>
                        <a:rPr lang="nl-NL" b="1" dirty="0"/>
                        <a:t>intern</a:t>
                      </a:r>
                      <a:r>
                        <a:rPr lang="nl-NL" dirty="0"/>
                        <a:t>)</a:t>
                      </a:r>
                      <a:endParaRPr lang="nl-BE" dirty="0"/>
                    </a:p>
                  </a:txBody>
                  <a:tcPr/>
                </a:tc>
                <a:tc>
                  <a:txBody>
                    <a:bodyPr/>
                    <a:lstStyle/>
                    <a:p>
                      <a:r>
                        <a:rPr lang="nl-NL" dirty="0"/>
                        <a:t>1, 3</a:t>
                      </a:r>
                      <a:endParaRPr lang="nl-BE" dirty="0"/>
                    </a:p>
                  </a:txBody>
                  <a:tcPr/>
                </a:tc>
                <a:extLst>
                  <a:ext uri="{0D108BD9-81ED-4DB2-BD59-A6C34878D82A}">
                    <a16:rowId xmlns:a16="http://schemas.microsoft.com/office/drawing/2014/main" val="2788076620"/>
                  </a:ext>
                </a:extLst>
              </a:tr>
              <a:tr h="820487">
                <a:tc>
                  <a:txBody>
                    <a:bodyPr/>
                    <a:lstStyle/>
                    <a:p>
                      <a:r>
                        <a:rPr lang="nl-NL" dirty="0"/>
                        <a:t>Sociale en ecologische voorwaarden in bestekken, samenwerken met lokale voedselproducenten (</a:t>
                      </a:r>
                      <a:r>
                        <a:rPr lang="nl-NL" b="1" dirty="0"/>
                        <a:t>intern</a:t>
                      </a:r>
                      <a:r>
                        <a:rPr lang="nl-NL" dirty="0"/>
                        <a:t>)</a:t>
                      </a:r>
                      <a:endParaRPr lang="nl-BE" dirty="0"/>
                    </a:p>
                  </a:txBody>
                  <a:tcPr/>
                </a:tc>
                <a:tc>
                  <a:txBody>
                    <a:bodyPr/>
                    <a:lstStyle/>
                    <a:p>
                      <a:r>
                        <a:rPr lang="nl-NL" dirty="0"/>
                        <a:t>8</a:t>
                      </a:r>
                      <a:endParaRPr lang="nl-BE" dirty="0"/>
                    </a:p>
                  </a:txBody>
                  <a:tcPr/>
                </a:tc>
                <a:extLst>
                  <a:ext uri="{0D108BD9-81ED-4DB2-BD59-A6C34878D82A}">
                    <a16:rowId xmlns:a16="http://schemas.microsoft.com/office/drawing/2014/main" val="157175435"/>
                  </a:ext>
                </a:extLst>
              </a:tr>
              <a:tr h="635541">
                <a:tc>
                  <a:txBody>
                    <a:bodyPr/>
                    <a:lstStyle/>
                    <a:p>
                      <a:r>
                        <a:rPr lang="nl-NL" dirty="0"/>
                        <a:t>lokale en biologische voeding in OCMW restaurants (</a:t>
                      </a:r>
                      <a:r>
                        <a:rPr lang="nl-NL" b="1" dirty="0"/>
                        <a:t>intern</a:t>
                      </a:r>
                      <a:r>
                        <a:rPr lang="nl-NL" dirty="0"/>
                        <a:t>)</a:t>
                      </a:r>
                      <a:endParaRPr lang="nl-BE" dirty="0"/>
                    </a:p>
                  </a:txBody>
                  <a:tcPr/>
                </a:tc>
                <a:tc>
                  <a:txBody>
                    <a:bodyPr/>
                    <a:lstStyle/>
                    <a:p>
                      <a:r>
                        <a:rPr lang="nl-NL" dirty="0"/>
                        <a:t>1, 2, 3, 12</a:t>
                      </a:r>
                      <a:endParaRPr lang="nl-BE" dirty="0"/>
                    </a:p>
                  </a:txBody>
                  <a:tcPr/>
                </a:tc>
                <a:extLst>
                  <a:ext uri="{0D108BD9-81ED-4DB2-BD59-A6C34878D82A}">
                    <a16:rowId xmlns:a16="http://schemas.microsoft.com/office/drawing/2014/main" val="1771146174"/>
                  </a:ext>
                </a:extLst>
              </a:tr>
              <a:tr h="875142">
                <a:tc>
                  <a:txBody>
                    <a:bodyPr/>
                    <a:lstStyle/>
                    <a:p>
                      <a:r>
                        <a:rPr lang="nl-NL" dirty="0"/>
                        <a:t>Creëer een voedselraad waar ook de andere lokale actoren in het voedselveld (</a:t>
                      </a:r>
                      <a:r>
                        <a:rPr lang="nl-NL" dirty="0" err="1"/>
                        <a:t>incl</a:t>
                      </a:r>
                      <a:r>
                        <a:rPr lang="nl-NL" dirty="0"/>
                        <a:t> burgerplatformen) deel van uitmaken (</a:t>
                      </a:r>
                      <a:r>
                        <a:rPr lang="nl-NL" b="1" dirty="0"/>
                        <a:t>intern</a:t>
                      </a:r>
                      <a:r>
                        <a:rPr lang="nl-NL" dirty="0"/>
                        <a:t>)</a:t>
                      </a:r>
                      <a:endParaRPr lang="nl-BE" dirty="0"/>
                    </a:p>
                  </a:txBody>
                  <a:tcPr/>
                </a:tc>
                <a:tc>
                  <a:txBody>
                    <a:bodyPr/>
                    <a:lstStyle/>
                    <a:p>
                      <a:r>
                        <a:rPr lang="nl-NL" dirty="0"/>
                        <a:t>16</a:t>
                      </a:r>
                      <a:endParaRPr lang="nl-BE" dirty="0"/>
                    </a:p>
                  </a:txBody>
                  <a:tcPr/>
                </a:tc>
                <a:extLst>
                  <a:ext uri="{0D108BD9-81ED-4DB2-BD59-A6C34878D82A}">
                    <a16:rowId xmlns:a16="http://schemas.microsoft.com/office/drawing/2014/main" val="810214219"/>
                  </a:ext>
                </a:extLst>
              </a:tr>
              <a:tr h="875142">
                <a:tc>
                  <a:txBody>
                    <a:bodyPr/>
                    <a:lstStyle/>
                    <a:p>
                      <a:r>
                        <a:rPr lang="nl-NL" dirty="0"/>
                        <a:t>Neem deel aan internationale netwerken, </a:t>
                      </a:r>
                      <a:r>
                        <a:rPr lang="nl-NL" dirty="0" err="1"/>
                        <a:t>bijv</a:t>
                      </a:r>
                      <a:r>
                        <a:rPr lang="nl-NL" dirty="0"/>
                        <a:t> Smart </a:t>
                      </a:r>
                      <a:r>
                        <a:rPr lang="nl-NL" dirty="0" err="1"/>
                        <a:t>Cities</a:t>
                      </a:r>
                      <a:r>
                        <a:rPr lang="nl-NL" dirty="0"/>
                        <a:t>, </a:t>
                      </a:r>
                      <a:r>
                        <a:rPr lang="nl-NL" dirty="0" err="1"/>
                        <a:t>Let’s</a:t>
                      </a:r>
                      <a:r>
                        <a:rPr lang="nl-NL" dirty="0"/>
                        <a:t> food </a:t>
                      </a:r>
                      <a:r>
                        <a:rPr lang="nl-NL" dirty="0" err="1"/>
                        <a:t>Cities</a:t>
                      </a:r>
                      <a:r>
                        <a:rPr lang="nl-NL" dirty="0"/>
                        <a:t>, </a:t>
                      </a:r>
                      <a:r>
                        <a:rPr lang="nl-NL" dirty="0" err="1"/>
                        <a:t>Eurocities</a:t>
                      </a:r>
                      <a:r>
                        <a:rPr lang="nl-NL" dirty="0"/>
                        <a:t>, MUFPP, C40, … (</a:t>
                      </a:r>
                      <a:r>
                        <a:rPr lang="nl-NL" b="1" dirty="0"/>
                        <a:t>mondiaal</a:t>
                      </a:r>
                      <a:r>
                        <a:rPr lang="nl-NL" dirty="0"/>
                        <a:t>)</a:t>
                      </a:r>
                      <a:endParaRPr lang="nl-BE" dirty="0"/>
                    </a:p>
                  </a:txBody>
                  <a:tcPr/>
                </a:tc>
                <a:tc>
                  <a:txBody>
                    <a:bodyPr/>
                    <a:lstStyle/>
                    <a:p>
                      <a:r>
                        <a:rPr lang="nl-NL" dirty="0"/>
                        <a:t>17</a:t>
                      </a:r>
                      <a:endParaRPr lang="nl-BE" dirty="0"/>
                    </a:p>
                  </a:txBody>
                  <a:tcPr/>
                </a:tc>
                <a:extLst>
                  <a:ext uri="{0D108BD9-81ED-4DB2-BD59-A6C34878D82A}">
                    <a16:rowId xmlns:a16="http://schemas.microsoft.com/office/drawing/2014/main" val="929025381"/>
                  </a:ext>
                </a:extLst>
              </a:tr>
              <a:tr h="635541">
                <a:tc>
                  <a:txBody>
                    <a:bodyPr/>
                    <a:lstStyle/>
                    <a:p>
                      <a:r>
                        <a:rPr lang="nl-NL" dirty="0"/>
                        <a:t>Voorzie </a:t>
                      </a:r>
                      <a:r>
                        <a:rPr lang="nl-NL" dirty="0" err="1"/>
                        <a:t>restorest</a:t>
                      </a:r>
                      <a:r>
                        <a:rPr lang="nl-NL" dirty="0"/>
                        <a:t>-bakjes op vergaderingen en gemeentelijke evenementen (</a:t>
                      </a:r>
                      <a:r>
                        <a:rPr lang="nl-NL" b="1" dirty="0"/>
                        <a:t>intern</a:t>
                      </a:r>
                      <a:r>
                        <a:rPr lang="nl-NL" dirty="0"/>
                        <a:t>)</a:t>
                      </a:r>
                      <a:endParaRPr lang="nl-BE" dirty="0"/>
                    </a:p>
                  </a:txBody>
                  <a:tcPr/>
                </a:tc>
                <a:tc>
                  <a:txBody>
                    <a:bodyPr/>
                    <a:lstStyle/>
                    <a:p>
                      <a:r>
                        <a:rPr lang="nl-NL" dirty="0"/>
                        <a:t>12</a:t>
                      </a:r>
                      <a:endParaRPr lang="nl-BE" dirty="0"/>
                    </a:p>
                  </a:txBody>
                  <a:tcPr/>
                </a:tc>
                <a:extLst>
                  <a:ext uri="{0D108BD9-81ED-4DB2-BD59-A6C34878D82A}">
                    <a16:rowId xmlns:a16="http://schemas.microsoft.com/office/drawing/2014/main" val="1414846638"/>
                  </a:ext>
                </a:extLst>
              </a:tr>
            </a:tbl>
          </a:graphicData>
        </a:graphic>
      </p:graphicFrame>
    </p:spTree>
    <p:extLst>
      <p:ext uri="{BB962C8B-B14F-4D97-AF65-F5344CB8AC3E}">
        <p14:creationId xmlns:p14="http://schemas.microsoft.com/office/powerpoint/2010/main" val="23690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EB0FE4E1-10CC-42A6-83EE-7635D9B8DBFF}"/>
              </a:ext>
            </a:extLst>
          </p:cNvPr>
          <p:cNvSpPr txBox="1"/>
          <p:nvPr/>
        </p:nvSpPr>
        <p:spPr>
          <a:xfrm>
            <a:off x="4619897" y="3202671"/>
            <a:ext cx="2952206" cy="954107"/>
          </a:xfrm>
          <a:prstGeom prst="rect">
            <a:avLst/>
          </a:prstGeom>
          <a:noFill/>
        </p:spPr>
        <p:txBody>
          <a:bodyPr wrap="square" rtlCol="0">
            <a:spAutoFit/>
          </a:bodyPr>
          <a:lstStyle/>
          <a:p>
            <a:pPr algn="ctr"/>
            <a:r>
              <a:rPr lang="nl-NL" sz="2800" b="1" dirty="0"/>
              <a:t>Acties tegen voedselverspilling</a:t>
            </a:r>
            <a:endParaRPr lang="nl-BE" sz="2800" b="1" dirty="0"/>
          </a:p>
        </p:txBody>
      </p:sp>
      <p:pic>
        <p:nvPicPr>
          <p:cNvPr id="9" name="Tijdelijke aanduiding voor inhoud 8">
            <a:extLst>
              <a:ext uri="{FF2B5EF4-FFF2-40B4-BE49-F238E27FC236}">
                <a16:creationId xmlns:a16="http://schemas.microsoft.com/office/drawing/2014/main" id="{D52AB7DE-9E1B-457E-B496-A7F2DB5CFCEE}"/>
              </a:ext>
            </a:extLst>
          </p:cNvPr>
          <p:cNvPicPr>
            <a:picLocks noGrp="1" noChangeAspect="1"/>
          </p:cNvPicPr>
          <p:nvPr>
            <p:ph idx="1"/>
          </p:nvPr>
        </p:nvPicPr>
        <p:blipFill>
          <a:blip r:embed="rId3"/>
          <a:stretch>
            <a:fillRect/>
          </a:stretch>
        </p:blipFill>
        <p:spPr>
          <a:xfrm>
            <a:off x="1881050" y="-124810"/>
            <a:ext cx="8228150" cy="6982810"/>
          </a:xfrm>
        </p:spPr>
      </p:pic>
      <p:sp>
        <p:nvSpPr>
          <p:cNvPr id="10" name="Tekstvak 9">
            <a:extLst>
              <a:ext uri="{FF2B5EF4-FFF2-40B4-BE49-F238E27FC236}">
                <a16:creationId xmlns:a16="http://schemas.microsoft.com/office/drawing/2014/main" id="{A38F60A5-DEB9-4BD3-9B81-4E6D6275ABC3}"/>
              </a:ext>
            </a:extLst>
          </p:cNvPr>
          <p:cNvSpPr txBox="1"/>
          <p:nvPr/>
        </p:nvSpPr>
        <p:spPr>
          <a:xfrm>
            <a:off x="4619897" y="2889541"/>
            <a:ext cx="2952206" cy="954107"/>
          </a:xfrm>
          <a:prstGeom prst="rect">
            <a:avLst/>
          </a:prstGeom>
          <a:noFill/>
        </p:spPr>
        <p:txBody>
          <a:bodyPr wrap="square" rtlCol="0">
            <a:spAutoFit/>
          </a:bodyPr>
          <a:lstStyle/>
          <a:p>
            <a:pPr algn="ctr"/>
            <a:r>
              <a:rPr lang="nl-NL" sz="2800" b="1" dirty="0"/>
              <a:t>Voorzie grond voor volkstuinen </a:t>
            </a:r>
            <a:endParaRPr lang="nl-BE" sz="2800" b="1" dirty="0"/>
          </a:p>
        </p:txBody>
      </p:sp>
      <p:pic>
        <p:nvPicPr>
          <p:cNvPr id="7" name="Afbeelding 6" descr="Afbeelding met teken, tekening&#10;&#10;Automatisch gegenereerde beschrijving">
            <a:extLst>
              <a:ext uri="{FF2B5EF4-FFF2-40B4-BE49-F238E27FC236}">
                <a16:creationId xmlns:a16="http://schemas.microsoft.com/office/drawing/2014/main" id="{09039F83-9AE1-47E7-8647-4FA42E5D3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73" y="2634284"/>
            <a:ext cx="972705" cy="972705"/>
          </a:xfrm>
          <a:prstGeom prst="rect">
            <a:avLst/>
          </a:prstGeom>
        </p:spPr>
      </p:pic>
      <p:pic>
        <p:nvPicPr>
          <p:cNvPr id="11" name="Afbeelding 10" descr="Afbeelding met tekening&#10;&#10;Automatisch gegenereerde beschrijving">
            <a:extLst>
              <a:ext uri="{FF2B5EF4-FFF2-40B4-BE49-F238E27FC236}">
                <a16:creationId xmlns:a16="http://schemas.microsoft.com/office/drawing/2014/main" id="{7348F5E4-180A-4542-B801-642E91FA1F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571" y="1419410"/>
            <a:ext cx="1020929" cy="1020929"/>
          </a:xfrm>
          <a:prstGeom prst="rect">
            <a:avLst/>
          </a:prstGeom>
        </p:spPr>
      </p:pic>
      <p:pic>
        <p:nvPicPr>
          <p:cNvPr id="5" name="Afbeelding 4" descr="Afbeelding met tekening, teken&#10;&#10;Automatisch gegenereerde beschrijving">
            <a:extLst>
              <a:ext uri="{FF2B5EF4-FFF2-40B4-BE49-F238E27FC236}">
                <a16:creationId xmlns:a16="http://schemas.microsoft.com/office/drawing/2014/main" id="{333DB72D-D352-4607-B3AA-2BA5ABF030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583" y="3768861"/>
            <a:ext cx="972705" cy="972705"/>
          </a:xfrm>
          <a:prstGeom prst="rect">
            <a:avLst/>
          </a:prstGeom>
        </p:spPr>
      </p:pic>
      <p:pic>
        <p:nvPicPr>
          <p:cNvPr id="12" name="Afbeelding 11" descr="Afbeelding met teken, voedsel, tekening&#10;&#10;Automatisch gegenereerde beschrijving">
            <a:extLst>
              <a:ext uri="{FF2B5EF4-FFF2-40B4-BE49-F238E27FC236}">
                <a16:creationId xmlns:a16="http://schemas.microsoft.com/office/drawing/2014/main" id="{621B364C-9DA5-4DB1-8F18-0F7F8A4111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571" y="235131"/>
            <a:ext cx="1020929" cy="1020929"/>
          </a:xfrm>
          <a:prstGeom prst="rect">
            <a:avLst/>
          </a:prstGeom>
        </p:spPr>
      </p:pic>
      <p:pic>
        <p:nvPicPr>
          <p:cNvPr id="15" name="Afbeelding 14" descr="Afbeelding met tekening, teken&#10;&#10;Automatisch gegenereerde beschrijving">
            <a:extLst>
              <a:ext uri="{FF2B5EF4-FFF2-40B4-BE49-F238E27FC236}">
                <a16:creationId xmlns:a16="http://schemas.microsoft.com/office/drawing/2014/main" id="{BC44DCEC-EB7A-4C03-A975-6CC54CC3C8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393" y="5195059"/>
            <a:ext cx="1362169" cy="1362169"/>
          </a:xfrm>
          <a:prstGeom prst="rect">
            <a:avLst/>
          </a:prstGeom>
        </p:spPr>
      </p:pic>
      <p:cxnSp>
        <p:nvCxnSpPr>
          <p:cNvPr id="18" name="Rechte verbindingslijn 17">
            <a:extLst>
              <a:ext uri="{FF2B5EF4-FFF2-40B4-BE49-F238E27FC236}">
                <a16:creationId xmlns:a16="http://schemas.microsoft.com/office/drawing/2014/main" id="{25EF4EB0-3FF3-4093-B4CE-1490368C71E4}"/>
              </a:ext>
            </a:extLst>
          </p:cNvPr>
          <p:cNvCxnSpPr>
            <a:cxnSpLocks/>
          </p:cNvCxnSpPr>
          <p:nvPr/>
        </p:nvCxnSpPr>
        <p:spPr>
          <a:xfrm>
            <a:off x="355600" y="5091445"/>
            <a:ext cx="1752600" cy="1531424"/>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Rechte verbindingslijn 19">
            <a:extLst>
              <a:ext uri="{FF2B5EF4-FFF2-40B4-BE49-F238E27FC236}">
                <a16:creationId xmlns:a16="http://schemas.microsoft.com/office/drawing/2014/main" id="{4934500E-F6B0-4E07-A9BA-BA2FB2A652BF}"/>
              </a:ext>
            </a:extLst>
          </p:cNvPr>
          <p:cNvCxnSpPr>
            <a:cxnSpLocks/>
          </p:cNvCxnSpPr>
          <p:nvPr/>
        </p:nvCxnSpPr>
        <p:spPr>
          <a:xfrm flipH="1">
            <a:off x="455087" y="5091445"/>
            <a:ext cx="1502825" cy="14110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Ovaal 54">
            <a:extLst>
              <a:ext uri="{FF2B5EF4-FFF2-40B4-BE49-F238E27FC236}">
                <a16:creationId xmlns:a16="http://schemas.microsoft.com/office/drawing/2014/main" id="{43F95E80-233B-476B-9910-C86C89F7E428}"/>
              </a:ext>
            </a:extLst>
          </p:cNvPr>
          <p:cNvSpPr/>
          <p:nvPr/>
        </p:nvSpPr>
        <p:spPr>
          <a:xfrm>
            <a:off x="4941285" y="5857157"/>
            <a:ext cx="800100" cy="8397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Ovaal 57">
            <a:extLst>
              <a:ext uri="{FF2B5EF4-FFF2-40B4-BE49-F238E27FC236}">
                <a16:creationId xmlns:a16="http://schemas.microsoft.com/office/drawing/2014/main" id="{A49F7EF1-0176-4C5E-B428-76F6F27F9813}"/>
              </a:ext>
            </a:extLst>
          </p:cNvPr>
          <p:cNvSpPr/>
          <p:nvPr/>
        </p:nvSpPr>
        <p:spPr>
          <a:xfrm>
            <a:off x="3990897" y="5380103"/>
            <a:ext cx="800100" cy="9541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9" name="Ovaal 58">
            <a:extLst>
              <a:ext uri="{FF2B5EF4-FFF2-40B4-BE49-F238E27FC236}">
                <a16:creationId xmlns:a16="http://schemas.microsoft.com/office/drawing/2014/main" id="{0A3A1153-5FBC-42F8-B5BE-BF450115ED04}"/>
              </a:ext>
            </a:extLst>
          </p:cNvPr>
          <p:cNvSpPr/>
          <p:nvPr/>
        </p:nvSpPr>
        <p:spPr>
          <a:xfrm>
            <a:off x="3050668" y="4673369"/>
            <a:ext cx="976682" cy="825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Ovaal 59">
            <a:extLst>
              <a:ext uri="{FF2B5EF4-FFF2-40B4-BE49-F238E27FC236}">
                <a16:creationId xmlns:a16="http://schemas.microsoft.com/office/drawing/2014/main" id="{C5596F4F-BDEB-42D3-9DF7-8DD82A44D4DE}"/>
              </a:ext>
            </a:extLst>
          </p:cNvPr>
          <p:cNvSpPr/>
          <p:nvPr/>
        </p:nvSpPr>
        <p:spPr>
          <a:xfrm>
            <a:off x="2739831" y="3768861"/>
            <a:ext cx="819689" cy="7904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1" name="Ovaal 60">
            <a:extLst>
              <a:ext uri="{FF2B5EF4-FFF2-40B4-BE49-F238E27FC236}">
                <a16:creationId xmlns:a16="http://schemas.microsoft.com/office/drawing/2014/main" id="{78F64B88-28AF-44FD-9D73-E3AB2C5D8CCF}"/>
              </a:ext>
            </a:extLst>
          </p:cNvPr>
          <p:cNvSpPr/>
          <p:nvPr/>
        </p:nvSpPr>
        <p:spPr>
          <a:xfrm>
            <a:off x="2614506" y="2623855"/>
            <a:ext cx="819689" cy="9541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2" name="Ovaal 61">
            <a:extLst>
              <a:ext uri="{FF2B5EF4-FFF2-40B4-BE49-F238E27FC236}">
                <a16:creationId xmlns:a16="http://schemas.microsoft.com/office/drawing/2014/main" id="{AA3691C1-9CBB-40E3-862E-2B49B4C7640B}"/>
              </a:ext>
            </a:extLst>
          </p:cNvPr>
          <p:cNvSpPr/>
          <p:nvPr/>
        </p:nvSpPr>
        <p:spPr>
          <a:xfrm>
            <a:off x="3371686" y="788908"/>
            <a:ext cx="1107051" cy="9678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374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4A01A9C-11E2-4E83-B31F-50FC0B76BC05}"/>
              </a:ext>
            </a:extLst>
          </p:cNvPr>
          <p:cNvPicPr>
            <a:picLocks noGrp="1" noChangeAspect="1"/>
          </p:cNvPicPr>
          <p:nvPr>
            <p:ph idx="1"/>
          </p:nvPr>
        </p:nvPicPr>
        <p:blipFill>
          <a:blip r:embed="rId3"/>
          <a:stretch>
            <a:fillRect/>
          </a:stretch>
        </p:blipFill>
        <p:spPr>
          <a:xfrm>
            <a:off x="0" y="441515"/>
            <a:ext cx="6306511" cy="5974969"/>
          </a:xfrm>
        </p:spPr>
      </p:pic>
      <p:graphicFrame>
        <p:nvGraphicFramePr>
          <p:cNvPr id="3" name="Tabel 5">
            <a:extLst>
              <a:ext uri="{FF2B5EF4-FFF2-40B4-BE49-F238E27FC236}">
                <a16:creationId xmlns:a16="http://schemas.microsoft.com/office/drawing/2014/main" id="{28923235-F41F-498D-A71A-2FC04219CA52}"/>
              </a:ext>
            </a:extLst>
          </p:cNvPr>
          <p:cNvGraphicFramePr>
            <a:graphicFrameLocks noGrp="1"/>
          </p:cNvGraphicFramePr>
          <p:nvPr>
            <p:extLst>
              <p:ext uri="{D42A27DB-BD31-4B8C-83A1-F6EECF244321}">
                <p14:modId xmlns:p14="http://schemas.microsoft.com/office/powerpoint/2010/main" val="3148288191"/>
              </p:ext>
            </p:extLst>
          </p:nvPr>
        </p:nvGraphicFramePr>
        <p:xfrm>
          <a:off x="6306512" y="584617"/>
          <a:ext cx="5727834" cy="5866019"/>
        </p:xfrm>
        <a:graphic>
          <a:graphicData uri="http://schemas.openxmlformats.org/drawingml/2006/table">
            <a:tbl>
              <a:tblPr firstRow="1" bandRow="1">
                <a:tableStyleId>{5C22544A-7EE6-4342-B048-85BDC9FD1C3A}</a:tableStyleId>
              </a:tblPr>
              <a:tblGrid>
                <a:gridCol w="4377085">
                  <a:extLst>
                    <a:ext uri="{9D8B030D-6E8A-4147-A177-3AD203B41FA5}">
                      <a16:colId xmlns:a16="http://schemas.microsoft.com/office/drawing/2014/main" val="2284377275"/>
                    </a:ext>
                  </a:extLst>
                </a:gridCol>
                <a:gridCol w="1350749">
                  <a:extLst>
                    <a:ext uri="{9D8B030D-6E8A-4147-A177-3AD203B41FA5}">
                      <a16:colId xmlns:a16="http://schemas.microsoft.com/office/drawing/2014/main" val="906021926"/>
                    </a:ext>
                  </a:extLst>
                </a:gridCol>
              </a:tblGrid>
              <a:tr h="623004">
                <a:tc>
                  <a:txBody>
                    <a:bodyPr/>
                    <a:lstStyle/>
                    <a:p>
                      <a:r>
                        <a:rPr lang="nl-NL" sz="2400" dirty="0"/>
                        <a:t>Actie voedselbeleid</a:t>
                      </a:r>
                      <a:endParaRPr lang="nl-BE" sz="2400" dirty="0"/>
                    </a:p>
                  </a:txBody>
                  <a:tcPr/>
                </a:tc>
                <a:tc>
                  <a:txBody>
                    <a:bodyPr/>
                    <a:lstStyle/>
                    <a:p>
                      <a:r>
                        <a:rPr lang="nl-NL" sz="2400" dirty="0"/>
                        <a:t>SDG</a:t>
                      </a:r>
                      <a:endParaRPr lang="nl-BE" sz="2400" dirty="0"/>
                    </a:p>
                  </a:txBody>
                  <a:tcPr/>
                </a:tc>
                <a:extLst>
                  <a:ext uri="{0D108BD9-81ED-4DB2-BD59-A6C34878D82A}">
                    <a16:rowId xmlns:a16="http://schemas.microsoft.com/office/drawing/2014/main" val="3086184008"/>
                  </a:ext>
                </a:extLst>
              </a:tr>
              <a:tr h="847835">
                <a:tc>
                  <a:txBody>
                    <a:bodyPr/>
                    <a:lstStyle/>
                    <a:p>
                      <a:r>
                        <a:rPr lang="nl-NL" dirty="0"/>
                        <a:t>Meer gemeentelijke gronden ter beschikking stellen van lokale boeren &amp; landbouw</a:t>
                      </a:r>
                      <a:endParaRPr lang="nl-BE" dirty="0"/>
                    </a:p>
                  </a:txBody>
                  <a:tcPr/>
                </a:tc>
                <a:tc>
                  <a:txBody>
                    <a:bodyPr/>
                    <a:lstStyle/>
                    <a:p>
                      <a:r>
                        <a:rPr lang="nl-NL" dirty="0"/>
                        <a:t>2, 11, 12, 13</a:t>
                      </a:r>
                      <a:endParaRPr lang="nl-BE" dirty="0"/>
                    </a:p>
                  </a:txBody>
                  <a:tcPr/>
                </a:tc>
                <a:extLst>
                  <a:ext uri="{0D108BD9-81ED-4DB2-BD59-A6C34878D82A}">
                    <a16:rowId xmlns:a16="http://schemas.microsoft.com/office/drawing/2014/main" val="1940566405"/>
                  </a:ext>
                </a:extLst>
              </a:tr>
              <a:tr h="623004">
                <a:tc>
                  <a:txBody>
                    <a:bodyPr/>
                    <a:lstStyle/>
                    <a:p>
                      <a:r>
                        <a:rPr lang="nl-NL" dirty="0" err="1"/>
                        <a:t>Vertical</a:t>
                      </a:r>
                      <a:r>
                        <a:rPr lang="nl-NL" dirty="0"/>
                        <a:t> </a:t>
                      </a:r>
                      <a:r>
                        <a:rPr lang="nl-NL" dirty="0" err="1"/>
                        <a:t>farming</a:t>
                      </a:r>
                      <a:endParaRPr lang="nl-BE" dirty="0"/>
                    </a:p>
                  </a:txBody>
                  <a:tcPr/>
                </a:tc>
                <a:tc>
                  <a:txBody>
                    <a:bodyPr/>
                    <a:lstStyle/>
                    <a:p>
                      <a:r>
                        <a:rPr lang="nl-NL" dirty="0"/>
                        <a:t>2, 11, 13</a:t>
                      </a:r>
                      <a:endParaRPr lang="nl-BE" dirty="0"/>
                    </a:p>
                  </a:txBody>
                  <a:tcPr/>
                </a:tc>
                <a:extLst>
                  <a:ext uri="{0D108BD9-81ED-4DB2-BD59-A6C34878D82A}">
                    <a16:rowId xmlns:a16="http://schemas.microsoft.com/office/drawing/2014/main" val="37946310"/>
                  </a:ext>
                </a:extLst>
              </a:tr>
              <a:tr h="623004">
                <a:tc>
                  <a:txBody>
                    <a:bodyPr/>
                    <a:lstStyle/>
                    <a:p>
                      <a:endParaRPr lang="nl-BE"/>
                    </a:p>
                  </a:txBody>
                  <a:tcPr/>
                </a:tc>
                <a:tc>
                  <a:txBody>
                    <a:bodyPr/>
                    <a:lstStyle/>
                    <a:p>
                      <a:endParaRPr lang="nl-BE"/>
                    </a:p>
                  </a:txBody>
                  <a:tcPr/>
                </a:tc>
                <a:extLst>
                  <a:ext uri="{0D108BD9-81ED-4DB2-BD59-A6C34878D82A}">
                    <a16:rowId xmlns:a16="http://schemas.microsoft.com/office/drawing/2014/main" val="2788076620"/>
                  </a:ext>
                </a:extLst>
              </a:tr>
              <a:tr h="623004">
                <a:tc>
                  <a:txBody>
                    <a:bodyPr/>
                    <a:lstStyle/>
                    <a:p>
                      <a:endParaRPr lang="nl-BE" dirty="0"/>
                    </a:p>
                  </a:txBody>
                  <a:tcPr/>
                </a:tc>
                <a:tc>
                  <a:txBody>
                    <a:bodyPr/>
                    <a:lstStyle/>
                    <a:p>
                      <a:endParaRPr lang="nl-BE"/>
                    </a:p>
                  </a:txBody>
                  <a:tcPr/>
                </a:tc>
                <a:extLst>
                  <a:ext uri="{0D108BD9-81ED-4DB2-BD59-A6C34878D82A}">
                    <a16:rowId xmlns:a16="http://schemas.microsoft.com/office/drawing/2014/main" val="157175435"/>
                  </a:ext>
                </a:extLst>
              </a:tr>
              <a:tr h="623004">
                <a:tc>
                  <a:txBody>
                    <a:bodyPr/>
                    <a:lstStyle/>
                    <a:p>
                      <a:endParaRPr lang="nl-BE"/>
                    </a:p>
                  </a:txBody>
                  <a:tcPr/>
                </a:tc>
                <a:tc>
                  <a:txBody>
                    <a:bodyPr/>
                    <a:lstStyle/>
                    <a:p>
                      <a:endParaRPr lang="nl-BE"/>
                    </a:p>
                  </a:txBody>
                  <a:tcPr/>
                </a:tc>
                <a:extLst>
                  <a:ext uri="{0D108BD9-81ED-4DB2-BD59-A6C34878D82A}">
                    <a16:rowId xmlns:a16="http://schemas.microsoft.com/office/drawing/2014/main" val="1771146174"/>
                  </a:ext>
                </a:extLst>
              </a:tr>
              <a:tr h="623004">
                <a:tc>
                  <a:txBody>
                    <a:bodyPr/>
                    <a:lstStyle/>
                    <a:p>
                      <a:endParaRPr lang="nl-BE"/>
                    </a:p>
                  </a:txBody>
                  <a:tcPr/>
                </a:tc>
                <a:tc>
                  <a:txBody>
                    <a:bodyPr/>
                    <a:lstStyle/>
                    <a:p>
                      <a:endParaRPr lang="nl-BE"/>
                    </a:p>
                  </a:txBody>
                  <a:tcPr/>
                </a:tc>
                <a:extLst>
                  <a:ext uri="{0D108BD9-81ED-4DB2-BD59-A6C34878D82A}">
                    <a16:rowId xmlns:a16="http://schemas.microsoft.com/office/drawing/2014/main" val="810214219"/>
                  </a:ext>
                </a:extLst>
              </a:tr>
              <a:tr h="623004">
                <a:tc>
                  <a:txBody>
                    <a:bodyPr/>
                    <a:lstStyle/>
                    <a:p>
                      <a:endParaRPr lang="nl-BE" dirty="0"/>
                    </a:p>
                  </a:txBody>
                  <a:tcPr/>
                </a:tc>
                <a:tc>
                  <a:txBody>
                    <a:bodyPr/>
                    <a:lstStyle/>
                    <a:p>
                      <a:endParaRPr lang="nl-NL" dirty="0"/>
                    </a:p>
                    <a:p>
                      <a:endParaRPr lang="nl-BE" dirty="0"/>
                    </a:p>
                  </a:txBody>
                  <a:tcPr/>
                </a:tc>
                <a:extLst>
                  <a:ext uri="{0D108BD9-81ED-4DB2-BD59-A6C34878D82A}">
                    <a16:rowId xmlns:a16="http://schemas.microsoft.com/office/drawing/2014/main" val="929025381"/>
                  </a:ext>
                </a:extLst>
              </a:tr>
              <a:tr h="623004">
                <a:tc>
                  <a:txBody>
                    <a:bodyPr/>
                    <a:lstStyle/>
                    <a:p>
                      <a:endParaRPr lang="nl-NL" dirty="0"/>
                    </a:p>
                    <a:p>
                      <a:endParaRPr lang="nl-BE" dirty="0"/>
                    </a:p>
                  </a:txBody>
                  <a:tcPr/>
                </a:tc>
                <a:tc>
                  <a:txBody>
                    <a:bodyPr/>
                    <a:lstStyle/>
                    <a:p>
                      <a:endParaRPr lang="nl-BE" dirty="0"/>
                    </a:p>
                  </a:txBody>
                  <a:tcPr/>
                </a:tc>
                <a:extLst>
                  <a:ext uri="{0D108BD9-81ED-4DB2-BD59-A6C34878D82A}">
                    <a16:rowId xmlns:a16="http://schemas.microsoft.com/office/drawing/2014/main" val="337705556"/>
                  </a:ext>
                </a:extLst>
              </a:tr>
            </a:tbl>
          </a:graphicData>
        </a:graphic>
      </p:graphicFrame>
      <p:sp>
        <p:nvSpPr>
          <p:cNvPr id="2" name="Tekstvak 1">
            <a:extLst>
              <a:ext uri="{FF2B5EF4-FFF2-40B4-BE49-F238E27FC236}">
                <a16:creationId xmlns:a16="http://schemas.microsoft.com/office/drawing/2014/main" id="{AC699266-9DF2-466A-BC46-2EBB8BFEC8D7}"/>
              </a:ext>
            </a:extLst>
          </p:cNvPr>
          <p:cNvSpPr txBox="1"/>
          <p:nvPr/>
        </p:nvSpPr>
        <p:spPr>
          <a:xfrm>
            <a:off x="6805535" y="119921"/>
            <a:ext cx="4572000" cy="461665"/>
          </a:xfrm>
          <a:prstGeom prst="rect">
            <a:avLst/>
          </a:prstGeom>
          <a:noFill/>
        </p:spPr>
        <p:txBody>
          <a:bodyPr wrap="square" rtlCol="0">
            <a:spAutoFit/>
          </a:bodyPr>
          <a:lstStyle/>
          <a:p>
            <a:r>
              <a:rPr lang="nl-NL" sz="2400" dirty="0"/>
              <a:t>Wat jouw gemeente nog kan doen</a:t>
            </a:r>
            <a:r>
              <a:rPr lang="nl-NL" dirty="0"/>
              <a:t>: </a:t>
            </a:r>
            <a:endParaRPr lang="nl-BE" dirty="0"/>
          </a:p>
        </p:txBody>
      </p:sp>
    </p:spTree>
    <p:extLst>
      <p:ext uri="{BB962C8B-B14F-4D97-AF65-F5344CB8AC3E}">
        <p14:creationId xmlns:p14="http://schemas.microsoft.com/office/powerpoint/2010/main" val="333796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55760-C409-48A0-89C0-7ED1A0B4F028}"/>
              </a:ext>
            </a:extLst>
          </p:cNvPr>
          <p:cNvSpPr>
            <a:spLocks noGrp="1"/>
          </p:cNvSpPr>
          <p:nvPr>
            <p:ph type="title"/>
          </p:nvPr>
        </p:nvSpPr>
        <p:spPr/>
        <p:txBody>
          <a:bodyPr/>
          <a:lstStyle/>
          <a:p>
            <a:r>
              <a:rPr lang="nl-NL" dirty="0"/>
              <a:t>Zelf aan de slag?</a:t>
            </a:r>
            <a:endParaRPr lang="nl-BE" dirty="0"/>
          </a:p>
        </p:txBody>
      </p:sp>
      <p:sp>
        <p:nvSpPr>
          <p:cNvPr id="3" name="Tijdelijke aanduiding voor inhoud 2">
            <a:extLst>
              <a:ext uri="{FF2B5EF4-FFF2-40B4-BE49-F238E27FC236}">
                <a16:creationId xmlns:a16="http://schemas.microsoft.com/office/drawing/2014/main" id="{A4F8DCF7-7DCA-4210-AD32-E621837E986B}"/>
              </a:ext>
            </a:extLst>
          </p:cNvPr>
          <p:cNvSpPr>
            <a:spLocks noGrp="1"/>
          </p:cNvSpPr>
          <p:nvPr>
            <p:ph idx="1"/>
          </p:nvPr>
        </p:nvSpPr>
        <p:spPr/>
        <p:txBody>
          <a:bodyPr/>
          <a:lstStyle/>
          <a:p>
            <a:r>
              <a:rPr lang="nl-NL" dirty="0"/>
              <a:t>Aanpassen aan de context</a:t>
            </a:r>
          </a:p>
          <a:p>
            <a:r>
              <a:rPr lang="nl-NL" dirty="0">
                <a:hlinkClick r:id="rId3"/>
              </a:rPr>
              <a:t>https://www.vvsg.be/kennisitem/vvsg/sdg-materiaal</a:t>
            </a:r>
            <a:r>
              <a:rPr lang="nl-NL" dirty="0"/>
              <a:t> </a:t>
            </a:r>
          </a:p>
        </p:txBody>
      </p:sp>
      <p:pic>
        <p:nvPicPr>
          <p:cNvPr id="7" name="Picture 2" descr="VVSG Kennisnetwerk">
            <a:extLst>
              <a:ext uri="{FF2B5EF4-FFF2-40B4-BE49-F238E27FC236}">
                <a16:creationId xmlns:a16="http://schemas.microsoft.com/office/drawing/2014/main" id="{52C09F38-1E5D-4D8D-8510-6612DDD68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049" y="4756999"/>
            <a:ext cx="3419475" cy="178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26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E9EB1-51EB-4344-95AE-3E1F5A853A5B}"/>
              </a:ext>
            </a:extLst>
          </p:cNvPr>
          <p:cNvSpPr>
            <a:spLocks noGrp="1"/>
          </p:cNvSpPr>
          <p:nvPr>
            <p:ph type="title"/>
          </p:nvPr>
        </p:nvSpPr>
        <p:spPr>
          <a:xfrm>
            <a:off x="165100" y="177801"/>
            <a:ext cx="11188700" cy="1117599"/>
          </a:xfrm>
        </p:spPr>
        <p:txBody>
          <a:bodyPr/>
          <a:lstStyle/>
          <a:p>
            <a:r>
              <a:rPr lang="nl-NL" dirty="0"/>
              <a:t>Interessante bronnen?</a:t>
            </a:r>
            <a:endParaRPr lang="nl-BE" dirty="0"/>
          </a:p>
        </p:txBody>
      </p:sp>
      <p:sp>
        <p:nvSpPr>
          <p:cNvPr id="3" name="Tijdelijke aanduiding voor inhoud 2">
            <a:extLst>
              <a:ext uri="{FF2B5EF4-FFF2-40B4-BE49-F238E27FC236}">
                <a16:creationId xmlns:a16="http://schemas.microsoft.com/office/drawing/2014/main" id="{DBC72AD0-D06E-4BB4-ABEE-7D15CC39323A}"/>
              </a:ext>
            </a:extLst>
          </p:cNvPr>
          <p:cNvSpPr>
            <a:spLocks noGrp="1"/>
          </p:cNvSpPr>
          <p:nvPr>
            <p:ph idx="1"/>
          </p:nvPr>
        </p:nvSpPr>
        <p:spPr>
          <a:xfrm>
            <a:off x="165100" y="1295400"/>
            <a:ext cx="11188700" cy="4881563"/>
          </a:xfrm>
        </p:spPr>
        <p:txBody>
          <a:bodyPr>
            <a:normAutofit/>
          </a:bodyPr>
          <a:lstStyle/>
          <a:p>
            <a:r>
              <a:rPr lang="nl-BE" dirty="0">
                <a:hlinkClick r:id="rId3"/>
              </a:rPr>
              <a:t>https://www.vvsg.be/kennisitem/vvsg/aftoetsing-beleidsdomeinen</a:t>
            </a:r>
            <a:endParaRPr lang="nl-BE" dirty="0"/>
          </a:p>
          <a:p>
            <a:pPr marL="0" indent="0">
              <a:buNone/>
            </a:pPr>
            <a:r>
              <a:rPr lang="nl-BE" dirty="0"/>
              <a:t>Fiches met duurzame acties per beleidsdomein. Ook fiche over lokale voedselstrategie en </a:t>
            </a:r>
            <a:r>
              <a:rPr lang="nl-BE" dirty="0" err="1"/>
              <a:t>SDG’s</a:t>
            </a:r>
            <a:endParaRPr lang="nl-BE" dirty="0"/>
          </a:p>
          <a:p>
            <a:r>
              <a:rPr lang="nl-BE" dirty="0">
                <a:hlinkClick r:id="rId4"/>
              </a:rPr>
              <a:t>https://www.vvsg.be/kennisitem/vvsg/sdgs-en-beleid</a:t>
            </a:r>
            <a:endParaRPr lang="nl-BE" dirty="0"/>
          </a:p>
          <a:p>
            <a:pPr marL="0" indent="0">
              <a:buNone/>
            </a:pPr>
            <a:r>
              <a:rPr lang="nl-BE" dirty="0"/>
              <a:t>Lokale SDG-indicatoren </a:t>
            </a:r>
          </a:p>
          <a:p>
            <a:r>
              <a:rPr lang="nl-BE" dirty="0">
                <a:hlinkClick r:id="rId5"/>
              </a:rPr>
              <a:t>https://www.vvsg.be/kennisitem/vvsg/interessante-bronnen</a:t>
            </a:r>
            <a:r>
              <a:rPr lang="nl-BE" dirty="0"/>
              <a:t> </a:t>
            </a:r>
          </a:p>
          <a:p>
            <a:pPr marL="0" indent="0">
              <a:buNone/>
            </a:pPr>
            <a:r>
              <a:rPr lang="nl-BE" dirty="0" err="1"/>
              <a:t>Foodwin</a:t>
            </a:r>
            <a:r>
              <a:rPr lang="nl-BE" dirty="0"/>
              <a:t> over </a:t>
            </a:r>
            <a:r>
              <a:rPr lang="nl-BE" dirty="0" err="1"/>
              <a:t>SDG’s</a:t>
            </a:r>
            <a:r>
              <a:rPr lang="nl-BE" dirty="0"/>
              <a:t> en voedselverspilling</a:t>
            </a:r>
          </a:p>
          <a:p>
            <a:r>
              <a:rPr lang="nl-BE" dirty="0">
                <a:hlinkClick r:id="rId6"/>
              </a:rPr>
              <a:t>http://www.fao.org/3/I9900EN/i9900en.pdf</a:t>
            </a:r>
            <a:endParaRPr lang="nl-BE" dirty="0"/>
          </a:p>
          <a:p>
            <a:pPr marL="0" indent="0">
              <a:buNone/>
            </a:pPr>
            <a:r>
              <a:rPr lang="nl-BE" dirty="0" err="1"/>
              <a:t>Transforming</a:t>
            </a:r>
            <a:r>
              <a:rPr lang="nl-BE" dirty="0"/>
              <a:t> food </a:t>
            </a:r>
            <a:r>
              <a:rPr lang="nl-BE" dirty="0" err="1"/>
              <a:t>and</a:t>
            </a:r>
            <a:r>
              <a:rPr lang="nl-BE" dirty="0"/>
              <a:t> </a:t>
            </a:r>
            <a:r>
              <a:rPr lang="nl-BE" dirty="0" err="1"/>
              <a:t>agriculture</a:t>
            </a:r>
            <a:r>
              <a:rPr lang="nl-BE" dirty="0"/>
              <a:t> </a:t>
            </a:r>
            <a:r>
              <a:rPr lang="nl-BE" dirty="0" err="1"/>
              <a:t>to</a:t>
            </a:r>
            <a:r>
              <a:rPr lang="nl-BE" dirty="0"/>
              <a:t> </a:t>
            </a:r>
            <a:r>
              <a:rPr lang="nl-BE" dirty="0" err="1"/>
              <a:t>achieve</a:t>
            </a:r>
            <a:r>
              <a:rPr lang="nl-BE" dirty="0"/>
              <a:t> </a:t>
            </a:r>
            <a:r>
              <a:rPr lang="nl-BE" dirty="0" err="1"/>
              <a:t>the</a:t>
            </a:r>
            <a:r>
              <a:rPr lang="nl-BE" dirty="0"/>
              <a:t> </a:t>
            </a:r>
            <a:r>
              <a:rPr lang="nl-BE" dirty="0" err="1"/>
              <a:t>SDGs</a:t>
            </a:r>
            <a:endParaRPr lang="nl-BE" dirty="0"/>
          </a:p>
          <a:p>
            <a:pPr marL="0" indent="0">
              <a:buNone/>
            </a:pPr>
            <a:endParaRPr lang="nl-BE" dirty="0"/>
          </a:p>
        </p:txBody>
      </p:sp>
      <p:pic>
        <p:nvPicPr>
          <p:cNvPr id="7" name="Afbeelding 6">
            <a:extLst>
              <a:ext uri="{FF2B5EF4-FFF2-40B4-BE49-F238E27FC236}">
                <a16:creationId xmlns:a16="http://schemas.microsoft.com/office/drawing/2014/main" id="{3ACC0FCE-40F4-47DD-89D0-553DA8E424BB}"/>
              </a:ext>
            </a:extLst>
          </p:cNvPr>
          <p:cNvPicPr>
            <a:picLocks noChangeAspect="1"/>
          </p:cNvPicPr>
          <p:nvPr/>
        </p:nvPicPr>
        <p:blipFill>
          <a:blip r:embed="rId7"/>
          <a:stretch>
            <a:fillRect/>
          </a:stretch>
        </p:blipFill>
        <p:spPr>
          <a:xfrm>
            <a:off x="9559173" y="3784599"/>
            <a:ext cx="2467727" cy="2794000"/>
          </a:xfrm>
          <a:prstGeom prst="rect">
            <a:avLst/>
          </a:prstGeom>
        </p:spPr>
      </p:pic>
    </p:spTree>
    <p:extLst>
      <p:ext uri="{BB962C8B-B14F-4D97-AF65-F5344CB8AC3E}">
        <p14:creationId xmlns:p14="http://schemas.microsoft.com/office/powerpoint/2010/main" val="126354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apparaat&#10;&#10;Automatisch gegenereerde beschrijving">
            <a:extLst>
              <a:ext uri="{FF2B5EF4-FFF2-40B4-BE49-F238E27FC236}">
                <a16:creationId xmlns:a16="http://schemas.microsoft.com/office/drawing/2014/main" id="{D6C063A6-2410-4A7F-9E03-14972AB430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3151" y="320798"/>
            <a:ext cx="6715124" cy="6585657"/>
          </a:xfrm>
        </p:spPr>
      </p:pic>
    </p:spTree>
    <p:extLst>
      <p:ext uri="{BB962C8B-B14F-4D97-AF65-F5344CB8AC3E}">
        <p14:creationId xmlns:p14="http://schemas.microsoft.com/office/powerpoint/2010/main" val="285379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6509" y="2226469"/>
            <a:ext cx="3327661" cy="3263504"/>
          </a:xfr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5085" y="677801"/>
            <a:ext cx="1026075" cy="1026075"/>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4365" y="5566957"/>
            <a:ext cx="1026000" cy="1026000"/>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rcRect/>
          <a:stretch/>
        </p:blipFill>
        <p:spPr>
          <a:xfrm>
            <a:off x="7487119" y="5566957"/>
            <a:ext cx="1026000" cy="1026000"/>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4133" y="674188"/>
            <a:ext cx="1024826" cy="1024826"/>
          </a:xfrm>
          <a:prstGeom prst="rect">
            <a:avLst/>
          </a:prstGeom>
        </p:spPr>
      </p:pic>
      <p:pic>
        <p:nvPicPr>
          <p:cNvPr id="9" name="Afbeelding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83000" y="673014"/>
            <a:ext cx="1026000" cy="1026000"/>
          </a:xfrm>
          <a:prstGeom prst="rect">
            <a:avLst/>
          </a:prstGeom>
        </p:spPr>
      </p:pic>
      <p:pic>
        <p:nvPicPr>
          <p:cNvPr id="10" name="Afbeelding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98170" y="683441"/>
            <a:ext cx="1026000" cy="1026000"/>
          </a:xfrm>
          <a:prstGeom prst="rect">
            <a:avLst/>
          </a:prstGeom>
        </p:spPr>
      </p:pic>
      <p:pic>
        <p:nvPicPr>
          <p:cNvPr id="11" name="Afbeelding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7143" y="683525"/>
            <a:ext cx="1026000" cy="1026000"/>
          </a:xfrm>
          <a:prstGeom prst="rect">
            <a:avLst/>
          </a:prstGeom>
        </p:spPr>
      </p:pic>
      <p:pic>
        <p:nvPicPr>
          <p:cNvPr id="12" name="Afbeelding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3681" y="2428303"/>
            <a:ext cx="1026000" cy="1026000"/>
          </a:xfrm>
          <a:prstGeom prst="rect">
            <a:avLst/>
          </a:prstGeom>
        </p:spPr>
      </p:pic>
      <p:pic>
        <p:nvPicPr>
          <p:cNvPr id="13" name="Afbeelding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85061" y="2427617"/>
            <a:ext cx="1026000" cy="1026000"/>
          </a:xfrm>
          <a:prstGeom prst="rect">
            <a:avLst/>
          </a:prstGeom>
        </p:spPr>
      </p:pic>
      <p:pic>
        <p:nvPicPr>
          <p:cNvPr id="14" name="Afbeelding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29995" y="2422714"/>
            <a:ext cx="1026000" cy="1026000"/>
          </a:xfrm>
          <a:prstGeom prst="rect">
            <a:avLst/>
          </a:prstGeom>
        </p:spPr>
      </p:pic>
      <p:pic>
        <p:nvPicPr>
          <p:cNvPr id="15" name="Afbeelding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74929" y="2403000"/>
            <a:ext cx="1026000" cy="1026000"/>
          </a:xfrm>
          <a:prstGeom prst="rect">
            <a:avLst/>
          </a:prstGeom>
        </p:spPr>
      </p:pic>
      <p:pic>
        <p:nvPicPr>
          <p:cNvPr id="16" name="Afbeelding 15"/>
          <p:cNvPicPr>
            <a:picLocks noChangeAspect="1"/>
          </p:cNvPicPr>
          <p:nvPr/>
        </p:nvPicPr>
        <p:blipFill>
          <a:blip r:embed="rId15">
            <a:extLst>
              <a:ext uri="{28A0092B-C50C-407E-A947-70E740481C1C}">
                <a14:useLocalDpi xmlns:a14="http://schemas.microsoft.com/office/drawing/2010/main" val="0"/>
              </a:ext>
            </a:extLst>
          </a:blip>
          <a:srcRect/>
          <a:stretch/>
        </p:blipFill>
        <p:spPr>
          <a:xfrm>
            <a:off x="9229995" y="3551090"/>
            <a:ext cx="1026000" cy="1026000"/>
          </a:xfrm>
          <a:prstGeom prst="rect">
            <a:avLst/>
          </a:prstGeom>
        </p:spPr>
      </p:pic>
      <p:pic>
        <p:nvPicPr>
          <p:cNvPr id="17" name="Afbeelding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74929" y="3551090"/>
            <a:ext cx="1026000" cy="1026000"/>
          </a:xfrm>
          <a:prstGeom prst="rect">
            <a:avLst/>
          </a:prstGeom>
        </p:spPr>
      </p:pic>
      <p:pic>
        <p:nvPicPr>
          <p:cNvPr id="18" name="Afbeelding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21547" y="2428303"/>
            <a:ext cx="1026000" cy="1026000"/>
          </a:xfrm>
          <a:prstGeom prst="rect">
            <a:avLst/>
          </a:prstGeom>
        </p:spPr>
      </p:pic>
      <p:pic>
        <p:nvPicPr>
          <p:cNvPr id="19" name="Afbeelding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62997" y="2422714"/>
            <a:ext cx="1026000" cy="1026000"/>
          </a:xfrm>
          <a:prstGeom prst="rect">
            <a:avLst/>
          </a:prstGeom>
        </p:spPr>
      </p:pic>
      <p:pic>
        <p:nvPicPr>
          <p:cNvPr id="20" name="Afbeelding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23681" y="3551090"/>
            <a:ext cx="1026000" cy="1026000"/>
          </a:xfrm>
          <a:prstGeom prst="rect">
            <a:avLst/>
          </a:prstGeom>
        </p:spPr>
      </p:pic>
      <p:pic>
        <p:nvPicPr>
          <p:cNvPr id="21" name="Afbeelding 2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35103" y="3551090"/>
            <a:ext cx="1026000" cy="1026000"/>
          </a:xfrm>
          <a:prstGeom prst="rect">
            <a:avLst/>
          </a:prstGeom>
        </p:spPr>
      </p:pic>
      <p:sp>
        <p:nvSpPr>
          <p:cNvPr id="25" name="PIJL-RECHTS 24"/>
          <p:cNvSpPr/>
          <p:nvPr/>
        </p:nvSpPr>
        <p:spPr>
          <a:xfrm rot="10800000">
            <a:off x="3886507" y="3663041"/>
            <a:ext cx="486197" cy="49375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6" name="PIJL-RECHTS 24">
            <a:extLst>
              <a:ext uri="{FF2B5EF4-FFF2-40B4-BE49-F238E27FC236}">
                <a16:creationId xmlns:a16="http://schemas.microsoft.com/office/drawing/2014/main" id="{F4B9C7E0-0F05-471F-A411-28D97D648F11}"/>
              </a:ext>
            </a:extLst>
          </p:cNvPr>
          <p:cNvSpPr/>
          <p:nvPr/>
        </p:nvSpPr>
        <p:spPr>
          <a:xfrm rot="16200000">
            <a:off x="5817240" y="1736495"/>
            <a:ext cx="486197" cy="49375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PIJL-RECHTS 24">
            <a:extLst>
              <a:ext uri="{FF2B5EF4-FFF2-40B4-BE49-F238E27FC236}">
                <a16:creationId xmlns:a16="http://schemas.microsoft.com/office/drawing/2014/main" id="{C3AF9A14-A031-4CEB-BF3C-8B935AE966EE}"/>
              </a:ext>
            </a:extLst>
          </p:cNvPr>
          <p:cNvSpPr/>
          <p:nvPr/>
        </p:nvSpPr>
        <p:spPr>
          <a:xfrm>
            <a:off x="8031006" y="3611345"/>
            <a:ext cx="486197" cy="49375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8" name="PIJL-RECHTS 24">
            <a:extLst>
              <a:ext uri="{FF2B5EF4-FFF2-40B4-BE49-F238E27FC236}">
                <a16:creationId xmlns:a16="http://schemas.microsoft.com/office/drawing/2014/main" id="{13C31B36-DA8D-41F2-A4E5-E4091AE8E1A8}"/>
              </a:ext>
            </a:extLst>
          </p:cNvPr>
          <p:cNvSpPr/>
          <p:nvPr/>
        </p:nvSpPr>
        <p:spPr>
          <a:xfrm rot="8041197">
            <a:off x="4535531" y="4995664"/>
            <a:ext cx="486197" cy="49375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9" name="PIJL-RECHTS 24">
            <a:extLst>
              <a:ext uri="{FF2B5EF4-FFF2-40B4-BE49-F238E27FC236}">
                <a16:creationId xmlns:a16="http://schemas.microsoft.com/office/drawing/2014/main" id="{E9E364C4-F4DE-47A7-B9AF-14422FA31BE4}"/>
              </a:ext>
            </a:extLst>
          </p:cNvPr>
          <p:cNvSpPr/>
          <p:nvPr/>
        </p:nvSpPr>
        <p:spPr>
          <a:xfrm rot="2633031">
            <a:off x="7167862" y="4986582"/>
            <a:ext cx="486197" cy="49375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54084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D9164-FB10-493B-8522-3EF2CF9DA9C8}"/>
              </a:ext>
            </a:extLst>
          </p:cNvPr>
          <p:cNvSpPr>
            <a:spLocks noGrp="1"/>
          </p:cNvSpPr>
          <p:nvPr>
            <p:ph type="title"/>
          </p:nvPr>
        </p:nvSpPr>
        <p:spPr/>
        <p:txBody>
          <a:bodyPr/>
          <a:lstStyle/>
          <a:p>
            <a:r>
              <a:rPr lang="nl-NL" dirty="0"/>
              <a:t>SDG-cirkeloefening: waarom?</a:t>
            </a:r>
            <a:endParaRPr lang="nl-BE" dirty="0"/>
          </a:p>
        </p:txBody>
      </p:sp>
      <p:sp>
        <p:nvSpPr>
          <p:cNvPr id="3" name="Tijdelijke aanduiding voor inhoud 2">
            <a:extLst>
              <a:ext uri="{FF2B5EF4-FFF2-40B4-BE49-F238E27FC236}">
                <a16:creationId xmlns:a16="http://schemas.microsoft.com/office/drawing/2014/main" id="{ACA394A7-1F56-416A-A141-706F9C2DA23D}"/>
              </a:ext>
            </a:extLst>
          </p:cNvPr>
          <p:cNvSpPr>
            <a:spLocks noGrp="1"/>
          </p:cNvSpPr>
          <p:nvPr>
            <p:ph idx="1"/>
          </p:nvPr>
        </p:nvSpPr>
        <p:spPr/>
        <p:txBody>
          <a:bodyPr>
            <a:normAutofit/>
          </a:bodyPr>
          <a:lstStyle/>
          <a:p>
            <a:r>
              <a:rPr lang="nl-NL" sz="5400" dirty="0"/>
              <a:t> sensibiliseren</a:t>
            </a:r>
          </a:p>
          <a:p>
            <a:r>
              <a:rPr lang="nl-NL" sz="5400" dirty="0"/>
              <a:t> eigen maken </a:t>
            </a:r>
          </a:p>
          <a:p>
            <a:r>
              <a:rPr lang="nl-NL" sz="5400" dirty="0"/>
              <a:t> inspireren </a:t>
            </a:r>
            <a:endParaRPr lang="nl-BE" sz="5400" dirty="0"/>
          </a:p>
        </p:txBody>
      </p:sp>
      <p:pic>
        <p:nvPicPr>
          <p:cNvPr id="1026" name="Picture 2" descr="VVSG Kennisnetwerk">
            <a:extLst>
              <a:ext uri="{FF2B5EF4-FFF2-40B4-BE49-F238E27FC236}">
                <a16:creationId xmlns:a16="http://schemas.microsoft.com/office/drawing/2014/main" id="{3BE6299A-EAFF-4EE7-94F2-BE607CCAB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049" y="4756999"/>
            <a:ext cx="3419475" cy="178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46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EB0FE4E1-10CC-42A6-83EE-7635D9B8DBFF}"/>
              </a:ext>
            </a:extLst>
          </p:cNvPr>
          <p:cNvSpPr txBox="1"/>
          <p:nvPr/>
        </p:nvSpPr>
        <p:spPr>
          <a:xfrm>
            <a:off x="4619897" y="3202671"/>
            <a:ext cx="2952206" cy="954107"/>
          </a:xfrm>
          <a:prstGeom prst="rect">
            <a:avLst/>
          </a:prstGeom>
          <a:noFill/>
        </p:spPr>
        <p:txBody>
          <a:bodyPr wrap="square" rtlCol="0">
            <a:spAutoFit/>
          </a:bodyPr>
          <a:lstStyle/>
          <a:p>
            <a:pPr algn="ctr"/>
            <a:r>
              <a:rPr lang="nl-NL" sz="2800" b="1" dirty="0"/>
              <a:t>Acties tegen voedselverspilling</a:t>
            </a:r>
            <a:endParaRPr lang="nl-BE" sz="2800" b="1" dirty="0"/>
          </a:p>
        </p:txBody>
      </p:sp>
      <p:pic>
        <p:nvPicPr>
          <p:cNvPr id="9" name="Tijdelijke aanduiding voor inhoud 8">
            <a:extLst>
              <a:ext uri="{FF2B5EF4-FFF2-40B4-BE49-F238E27FC236}">
                <a16:creationId xmlns:a16="http://schemas.microsoft.com/office/drawing/2014/main" id="{D52AB7DE-9E1B-457E-B496-A7F2DB5CFCEE}"/>
              </a:ext>
            </a:extLst>
          </p:cNvPr>
          <p:cNvPicPr>
            <a:picLocks noGrp="1" noChangeAspect="1"/>
          </p:cNvPicPr>
          <p:nvPr>
            <p:ph idx="1"/>
          </p:nvPr>
        </p:nvPicPr>
        <p:blipFill>
          <a:blip r:embed="rId3"/>
          <a:stretch>
            <a:fillRect/>
          </a:stretch>
        </p:blipFill>
        <p:spPr>
          <a:xfrm>
            <a:off x="1881051" y="70733"/>
            <a:ext cx="7720668" cy="6552136"/>
          </a:xfrm>
        </p:spPr>
      </p:pic>
      <p:sp>
        <p:nvSpPr>
          <p:cNvPr id="10" name="Tekstvak 9">
            <a:extLst>
              <a:ext uri="{FF2B5EF4-FFF2-40B4-BE49-F238E27FC236}">
                <a16:creationId xmlns:a16="http://schemas.microsoft.com/office/drawing/2014/main" id="{A38F60A5-DEB9-4BD3-9B81-4E6D6275ABC3}"/>
              </a:ext>
            </a:extLst>
          </p:cNvPr>
          <p:cNvSpPr txBox="1"/>
          <p:nvPr/>
        </p:nvSpPr>
        <p:spPr>
          <a:xfrm>
            <a:off x="4265282" y="2869747"/>
            <a:ext cx="2952206" cy="954107"/>
          </a:xfrm>
          <a:prstGeom prst="rect">
            <a:avLst/>
          </a:prstGeom>
          <a:noFill/>
        </p:spPr>
        <p:txBody>
          <a:bodyPr wrap="square" rtlCol="0">
            <a:spAutoFit/>
          </a:bodyPr>
          <a:lstStyle/>
          <a:p>
            <a:pPr algn="ctr"/>
            <a:r>
              <a:rPr lang="nl-NL" sz="2800" b="1" dirty="0"/>
              <a:t>Acties tegen voedselverspilling</a:t>
            </a:r>
            <a:endParaRPr lang="nl-BE" sz="2800" b="1" dirty="0"/>
          </a:p>
        </p:txBody>
      </p:sp>
    </p:spTree>
    <p:extLst>
      <p:ext uri="{BB962C8B-B14F-4D97-AF65-F5344CB8AC3E}">
        <p14:creationId xmlns:p14="http://schemas.microsoft.com/office/powerpoint/2010/main" val="19566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EB0FE4E1-10CC-42A6-83EE-7635D9B8DBFF}"/>
              </a:ext>
            </a:extLst>
          </p:cNvPr>
          <p:cNvSpPr txBox="1"/>
          <p:nvPr/>
        </p:nvSpPr>
        <p:spPr>
          <a:xfrm>
            <a:off x="4619897" y="3202671"/>
            <a:ext cx="2952206" cy="954107"/>
          </a:xfrm>
          <a:prstGeom prst="rect">
            <a:avLst/>
          </a:prstGeom>
          <a:noFill/>
        </p:spPr>
        <p:txBody>
          <a:bodyPr wrap="square" rtlCol="0">
            <a:spAutoFit/>
          </a:bodyPr>
          <a:lstStyle/>
          <a:p>
            <a:pPr algn="ctr"/>
            <a:r>
              <a:rPr lang="nl-NL" sz="2800" b="1" dirty="0"/>
              <a:t>Acties tegen voedselverspilling</a:t>
            </a:r>
            <a:endParaRPr lang="nl-BE" sz="2800" b="1" dirty="0"/>
          </a:p>
        </p:txBody>
      </p:sp>
      <p:pic>
        <p:nvPicPr>
          <p:cNvPr id="9" name="Tijdelijke aanduiding voor inhoud 8">
            <a:extLst>
              <a:ext uri="{FF2B5EF4-FFF2-40B4-BE49-F238E27FC236}">
                <a16:creationId xmlns:a16="http://schemas.microsoft.com/office/drawing/2014/main" id="{D52AB7DE-9E1B-457E-B496-A7F2DB5CFCEE}"/>
              </a:ext>
            </a:extLst>
          </p:cNvPr>
          <p:cNvPicPr>
            <a:picLocks noGrp="1" noChangeAspect="1"/>
          </p:cNvPicPr>
          <p:nvPr>
            <p:ph idx="1"/>
          </p:nvPr>
        </p:nvPicPr>
        <p:blipFill>
          <a:blip r:embed="rId3"/>
          <a:stretch>
            <a:fillRect/>
          </a:stretch>
        </p:blipFill>
        <p:spPr>
          <a:xfrm>
            <a:off x="1881051" y="70733"/>
            <a:ext cx="7720668" cy="6552136"/>
          </a:xfrm>
        </p:spPr>
      </p:pic>
      <p:sp>
        <p:nvSpPr>
          <p:cNvPr id="10" name="Tekstvak 9">
            <a:extLst>
              <a:ext uri="{FF2B5EF4-FFF2-40B4-BE49-F238E27FC236}">
                <a16:creationId xmlns:a16="http://schemas.microsoft.com/office/drawing/2014/main" id="{A38F60A5-DEB9-4BD3-9B81-4E6D6275ABC3}"/>
              </a:ext>
            </a:extLst>
          </p:cNvPr>
          <p:cNvSpPr txBox="1"/>
          <p:nvPr/>
        </p:nvSpPr>
        <p:spPr>
          <a:xfrm>
            <a:off x="4265282" y="2869747"/>
            <a:ext cx="2952206" cy="954107"/>
          </a:xfrm>
          <a:prstGeom prst="rect">
            <a:avLst/>
          </a:prstGeom>
          <a:noFill/>
        </p:spPr>
        <p:txBody>
          <a:bodyPr wrap="square" rtlCol="0">
            <a:spAutoFit/>
          </a:bodyPr>
          <a:lstStyle/>
          <a:p>
            <a:pPr algn="ctr"/>
            <a:r>
              <a:rPr lang="nl-NL" sz="2800" b="1" dirty="0"/>
              <a:t>Acties tegen voedselverspilling</a:t>
            </a:r>
            <a:endParaRPr lang="nl-BE" sz="2800" b="1" dirty="0"/>
          </a:p>
        </p:txBody>
      </p:sp>
      <p:pic>
        <p:nvPicPr>
          <p:cNvPr id="4" name="Afbeelding 3">
            <a:extLst>
              <a:ext uri="{FF2B5EF4-FFF2-40B4-BE49-F238E27FC236}">
                <a16:creationId xmlns:a16="http://schemas.microsoft.com/office/drawing/2014/main" id="{A0C8DA5A-9FB8-4D87-9D9A-A3D7C1739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9098" y="3823854"/>
            <a:ext cx="1977322" cy="1977322"/>
          </a:xfrm>
          <a:prstGeom prst="rect">
            <a:avLst/>
          </a:prstGeom>
        </p:spPr>
      </p:pic>
      <p:pic>
        <p:nvPicPr>
          <p:cNvPr id="7" name="Afbeelding 6" descr="Afbeelding met teken, tekening&#10;&#10;Automatisch gegenereerde beschrijving">
            <a:extLst>
              <a:ext uri="{FF2B5EF4-FFF2-40B4-BE49-F238E27FC236}">
                <a16:creationId xmlns:a16="http://schemas.microsoft.com/office/drawing/2014/main" id="{09039F83-9AE1-47E7-8647-4FA42E5D3A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9098" y="806926"/>
            <a:ext cx="1977322" cy="1977322"/>
          </a:xfrm>
          <a:prstGeom prst="rect">
            <a:avLst/>
          </a:prstGeom>
        </p:spPr>
      </p:pic>
      <p:pic>
        <p:nvPicPr>
          <p:cNvPr id="11" name="Afbeelding 10" descr="Afbeelding met tekening&#10;&#10;Automatisch gegenereerde beschrijving">
            <a:extLst>
              <a:ext uri="{FF2B5EF4-FFF2-40B4-BE49-F238E27FC236}">
                <a16:creationId xmlns:a16="http://schemas.microsoft.com/office/drawing/2014/main" id="{7348F5E4-180A-4542-B801-642E91FA1F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347" y="4025581"/>
            <a:ext cx="1977322" cy="1977322"/>
          </a:xfrm>
          <a:prstGeom prst="rect">
            <a:avLst/>
          </a:prstGeom>
        </p:spPr>
      </p:pic>
      <p:pic>
        <p:nvPicPr>
          <p:cNvPr id="13" name="Afbeelding 12" descr="Afbeelding met tekening&#10;&#10;Automatisch gegenereerde beschrijving">
            <a:extLst>
              <a:ext uri="{FF2B5EF4-FFF2-40B4-BE49-F238E27FC236}">
                <a16:creationId xmlns:a16="http://schemas.microsoft.com/office/drawing/2014/main" id="{5FB272F5-F8A8-40F9-A2EA-A9F48993C0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347" y="855097"/>
            <a:ext cx="1977322" cy="1977322"/>
          </a:xfrm>
          <a:prstGeom prst="rect">
            <a:avLst/>
          </a:prstGeom>
        </p:spPr>
      </p:pic>
    </p:spTree>
    <p:extLst>
      <p:ext uri="{BB962C8B-B14F-4D97-AF65-F5344CB8AC3E}">
        <p14:creationId xmlns:p14="http://schemas.microsoft.com/office/powerpoint/2010/main" val="135576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3BB5361-DC07-4561-B46C-1E72F3CA76B2}"/>
              </a:ext>
            </a:extLst>
          </p:cNvPr>
          <p:cNvPicPr>
            <a:picLocks noGrp="1" noChangeAspect="1"/>
          </p:cNvPicPr>
          <p:nvPr>
            <p:ph idx="1"/>
          </p:nvPr>
        </p:nvPicPr>
        <p:blipFill>
          <a:blip r:embed="rId3"/>
          <a:stretch>
            <a:fillRect/>
          </a:stretch>
        </p:blipFill>
        <p:spPr>
          <a:xfrm>
            <a:off x="222738" y="1307805"/>
            <a:ext cx="4485313" cy="3806456"/>
          </a:xfrm>
        </p:spPr>
      </p:pic>
      <p:sp>
        <p:nvSpPr>
          <p:cNvPr id="3" name="Tekstvak 2">
            <a:extLst>
              <a:ext uri="{FF2B5EF4-FFF2-40B4-BE49-F238E27FC236}">
                <a16:creationId xmlns:a16="http://schemas.microsoft.com/office/drawing/2014/main" id="{F281FC3E-CB8B-4A74-BF37-2CD7BC566829}"/>
              </a:ext>
            </a:extLst>
          </p:cNvPr>
          <p:cNvSpPr txBox="1"/>
          <p:nvPr/>
        </p:nvSpPr>
        <p:spPr>
          <a:xfrm>
            <a:off x="7479323" y="257908"/>
            <a:ext cx="4407877" cy="738664"/>
          </a:xfrm>
          <a:prstGeom prst="rect">
            <a:avLst/>
          </a:prstGeom>
          <a:noFill/>
        </p:spPr>
        <p:txBody>
          <a:bodyPr wrap="square" rtlCol="0">
            <a:spAutoFit/>
          </a:bodyPr>
          <a:lstStyle/>
          <a:p>
            <a:r>
              <a:rPr lang="nl-NL" sz="2400" dirty="0"/>
              <a:t>Wat jouw gemeente al doet:</a:t>
            </a:r>
          </a:p>
          <a:p>
            <a:endParaRPr lang="nl-BE" dirty="0"/>
          </a:p>
        </p:txBody>
      </p:sp>
      <p:graphicFrame>
        <p:nvGraphicFramePr>
          <p:cNvPr id="4" name="Tabel 5">
            <a:extLst>
              <a:ext uri="{FF2B5EF4-FFF2-40B4-BE49-F238E27FC236}">
                <a16:creationId xmlns:a16="http://schemas.microsoft.com/office/drawing/2014/main" id="{141E9A49-BD47-4886-BB32-9A576EBF60A2}"/>
              </a:ext>
            </a:extLst>
          </p:cNvPr>
          <p:cNvGraphicFramePr>
            <a:graphicFrameLocks noGrp="1"/>
          </p:cNvGraphicFramePr>
          <p:nvPr>
            <p:extLst>
              <p:ext uri="{D42A27DB-BD31-4B8C-83A1-F6EECF244321}">
                <p14:modId xmlns:p14="http://schemas.microsoft.com/office/powerpoint/2010/main" val="4160959036"/>
              </p:ext>
            </p:extLst>
          </p:nvPr>
        </p:nvGraphicFramePr>
        <p:xfrm>
          <a:off x="4465675" y="127591"/>
          <a:ext cx="7503588" cy="6598025"/>
        </p:xfrm>
        <a:graphic>
          <a:graphicData uri="http://schemas.openxmlformats.org/drawingml/2006/table">
            <a:tbl>
              <a:tblPr firstRow="1" bandRow="1">
                <a:tableStyleId>{5C22544A-7EE6-4342-B048-85BDC9FD1C3A}</a:tableStyleId>
              </a:tblPr>
              <a:tblGrid>
                <a:gridCol w="5950077">
                  <a:extLst>
                    <a:ext uri="{9D8B030D-6E8A-4147-A177-3AD203B41FA5}">
                      <a16:colId xmlns:a16="http://schemas.microsoft.com/office/drawing/2014/main" val="2720346473"/>
                    </a:ext>
                  </a:extLst>
                </a:gridCol>
                <a:gridCol w="1553511">
                  <a:extLst>
                    <a:ext uri="{9D8B030D-6E8A-4147-A177-3AD203B41FA5}">
                      <a16:colId xmlns:a16="http://schemas.microsoft.com/office/drawing/2014/main" val="79489020"/>
                    </a:ext>
                  </a:extLst>
                </a:gridCol>
              </a:tblGrid>
              <a:tr h="514559">
                <a:tc>
                  <a:txBody>
                    <a:bodyPr/>
                    <a:lstStyle/>
                    <a:p>
                      <a:r>
                        <a:rPr lang="nl-NL" sz="2400" dirty="0"/>
                        <a:t>Actie voedselbeleid</a:t>
                      </a:r>
                      <a:endParaRPr lang="nl-BE" sz="2400" dirty="0"/>
                    </a:p>
                  </a:txBody>
                  <a:tcPr/>
                </a:tc>
                <a:tc>
                  <a:txBody>
                    <a:bodyPr/>
                    <a:lstStyle/>
                    <a:p>
                      <a:r>
                        <a:rPr lang="nl-NL" sz="2400" dirty="0"/>
                        <a:t>SDG(s)</a:t>
                      </a:r>
                      <a:endParaRPr lang="nl-BE" sz="2400" dirty="0"/>
                    </a:p>
                  </a:txBody>
                  <a:tcPr/>
                </a:tc>
                <a:extLst>
                  <a:ext uri="{0D108BD9-81ED-4DB2-BD59-A6C34878D82A}">
                    <a16:rowId xmlns:a16="http://schemas.microsoft.com/office/drawing/2014/main" val="277863487"/>
                  </a:ext>
                </a:extLst>
              </a:tr>
              <a:tr h="1130839">
                <a:tc>
                  <a:txBody>
                    <a:bodyPr/>
                    <a:lstStyle/>
                    <a:p>
                      <a:r>
                        <a:rPr lang="nl-NL" dirty="0"/>
                        <a:t>Traject met </a:t>
                      </a:r>
                      <a:r>
                        <a:rPr lang="nl-NL" dirty="0" err="1"/>
                        <a:t>foodwin</a:t>
                      </a:r>
                      <a:r>
                        <a:rPr lang="nl-NL" dirty="0"/>
                        <a:t> rond voedselverspilling – participatief proces – data verzamelen via calculator</a:t>
                      </a:r>
                      <a:endParaRPr lang="nl-BE" dirty="0"/>
                    </a:p>
                  </a:txBody>
                  <a:tcPr/>
                </a:tc>
                <a:tc>
                  <a:txBody>
                    <a:bodyPr/>
                    <a:lstStyle/>
                    <a:p>
                      <a:r>
                        <a:rPr lang="nl-NL" dirty="0"/>
                        <a:t>12, 16</a:t>
                      </a:r>
                      <a:endParaRPr lang="nl-BE" dirty="0"/>
                    </a:p>
                  </a:txBody>
                  <a:tcPr/>
                </a:tc>
                <a:extLst>
                  <a:ext uri="{0D108BD9-81ED-4DB2-BD59-A6C34878D82A}">
                    <a16:rowId xmlns:a16="http://schemas.microsoft.com/office/drawing/2014/main" val="2026018947"/>
                  </a:ext>
                </a:extLst>
              </a:tr>
              <a:tr h="869876">
                <a:tc>
                  <a:txBody>
                    <a:bodyPr/>
                    <a:lstStyle/>
                    <a:p>
                      <a:r>
                        <a:rPr lang="nl-NL" dirty="0" err="1"/>
                        <a:t>Ecowijzer</a:t>
                      </a:r>
                      <a:r>
                        <a:rPr lang="nl-NL" dirty="0"/>
                        <a:t> website = duurzame consumentengids voor burgers 4 gemeenten</a:t>
                      </a:r>
                      <a:endParaRPr lang="nl-BE" dirty="0"/>
                    </a:p>
                  </a:txBody>
                  <a:tcPr/>
                </a:tc>
                <a:tc>
                  <a:txBody>
                    <a:bodyPr/>
                    <a:lstStyle/>
                    <a:p>
                      <a:r>
                        <a:rPr lang="nl-NL" dirty="0"/>
                        <a:t>12, 2, 8, 17</a:t>
                      </a:r>
                      <a:endParaRPr lang="nl-BE" dirty="0"/>
                    </a:p>
                  </a:txBody>
                  <a:tcPr/>
                </a:tc>
                <a:extLst>
                  <a:ext uri="{0D108BD9-81ED-4DB2-BD59-A6C34878D82A}">
                    <a16:rowId xmlns:a16="http://schemas.microsoft.com/office/drawing/2014/main" val="2028448761"/>
                  </a:ext>
                </a:extLst>
              </a:tr>
              <a:tr h="869876">
                <a:tc>
                  <a:txBody>
                    <a:bodyPr/>
                    <a:lstStyle/>
                    <a:p>
                      <a:r>
                        <a:rPr lang="nl-NL" dirty="0" err="1"/>
                        <a:t>Deliveround</a:t>
                      </a:r>
                      <a:r>
                        <a:rPr lang="nl-NL" dirty="0"/>
                        <a:t> = proefproject rond herbruikbare verpakkingen voor thuisbezorgmaaltijden (</a:t>
                      </a:r>
                      <a:r>
                        <a:rPr lang="nl-NL" dirty="0" err="1"/>
                        <a:t>ism</a:t>
                      </a:r>
                      <a:r>
                        <a:rPr lang="nl-NL" dirty="0"/>
                        <a:t> </a:t>
                      </a:r>
                      <a:r>
                        <a:rPr lang="nl-NL" dirty="0" err="1"/>
                        <a:t>Deliveroo</a:t>
                      </a:r>
                      <a:r>
                        <a:rPr lang="nl-NL" dirty="0"/>
                        <a:t>)</a:t>
                      </a:r>
                      <a:endParaRPr lang="nl-BE" dirty="0"/>
                    </a:p>
                  </a:txBody>
                  <a:tcPr/>
                </a:tc>
                <a:tc>
                  <a:txBody>
                    <a:bodyPr/>
                    <a:lstStyle/>
                    <a:p>
                      <a:r>
                        <a:rPr lang="nl-NL" dirty="0"/>
                        <a:t>12, 9, 13</a:t>
                      </a:r>
                      <a:endParaRPr lang="nl-BE" dirty="0"/>
                    </a:p>
                  </a:txBody>
                  <a:tcPr/>
                </a:tc>
                <a:extLst>
                  <a:ext uri="{0D108BD9-81ED-4DB2-BD59-A6C34878D82A}">
                    <a16:rowId xmlns:a16="http://schemas.microsoft.com/office/drawing/2014/main" val="511982142"/>
                  </a:ext>
                </a:extLst>
              </a:tr>
              <a:tr h="514559">
                <a:tc>
                  <a:txBody>
                    <a:bodyPr/>
                    <a:lstStyle/>
                    <a:p>
                      <a:r>
                        <a:rPr lang="nl-NL" dirty="0"/>
                        <a:t>Foodsavers = sociaal aan de slag met voedseloverschotten</a:t>
                      </a:r>
                      <a:endParaRPr lang="nl-BE" dirty="0"/>
                    </a:p>
                  </a:txBody>
                  <a:tcPr/>
                </a:tc>
                <a:tc>
                  <a:txBody>
                    <a:bodyPr/>
                    <a:lstStyle/>
                    <a:p>
                      <a:r>
                        <a:rPr lang="nl-NL" dirty="0"/>
                        <a:t>1, 8, 12</a:t>
                      </a:r>
                      <a:endParaRPr lang="nl-BE" dirty="0"/>
                    </a:p>
                  </a:txBody>
                  <a:tcPr/>
                </a:tc>
                <a:extLst>
                  <a:ext uri="{0D108BD9-81ED-4DB2-BD59-A6C34878D82A}">
                    <a16:rowId xmlns:a16="http://schemas.microsoft.com/office/drawing/2014/main" val="1108719660"/>
                  </a:ext>
                </a:extLst>
              </a:tr>
              <a:tr h="514559">
                <a:tc>
                  <a:txBody>
                    <a:bodyPr/>
                    <a:lstStyle/>
                    <a:p>
                      <a:r>
                        <a:rPr lang="nl-NL" dirty="0"/>
                        <a:t>Sociale tewerkstelling binnen sociale kruidenier</a:t>
                      </a:r>
                      <a:endParaRPr lang="nl-BE" dirty="0"/>
                    </a:p>
                  </a:txBody>
                  <a:tcPr/>
                </a:tc>
                <a:tc>
                  <a:txBody>
                    <a:bodyPr/>
                    <a:lstStyle/>
                    <a:p>
                      <a:r>
                        <a:rPr lang="nl-NL" dirty="0"/>
                        <a:t>8</a:t>
                      </a:r>
                      <a:endParaRPr lang="nl-BE" dirty="0"/>
                    </a:p>
                  </a:txBody>
                  <a:tcPr/>
                </a:tc>
                <a:extLst>
                  <a:ext uri="{0D108BD9-81ED-4DB2-BD59-A6C34878D82A}">
                    <a16:rowId xmlns:a16="http://schemas.microsoft.com/office/drawing/2014/main" val="3671931161"/>
                  </a:ext>
                </a:extLst>
              </a:tr>
              <a:tr h="514559">
                <a:tc>
                  <a:txBody>
                    <a:bodyPr/>
                    <a:lstStyle/>
                    <a:p>
                      <a:r>
                        <a:rPr lang="nl-NL" dirty="0"/>
                        <a:t>Grond voorzien voor volkstuinen en </a:t>
                      </a:r>
                      <a:r>
                        <a:rPr lang="nl-NL" dirty="0" err="1"/>
                        <a:t>samentuinen</a:t>
                      </a:r>
                      <a:endParaRPr lang="nl-BE" dirty="0"/>
                    </a:p>
                  </a:txBody>
                  <a:tcPr/>
                </a:tc>
                <a:tc>
                  <a:txBody>
                    <a:bodyPr/>
                    <a:lstStyle/>
                    <a:p>
                      <a:r>
                        <a:rPr lang="nl-NL" dirty="0"/>
                        <a:t>1, 2, 3, 11</a:t>
                      </a:r>
                      <a:endParaRPr lang="nl-BE" dirty="0"/>
                    </a:p>
                  </a:txBody>
                  <a:tcPr/>
                </a:tc>
                <a:extLst>
                  <a:ext uri="{0D108BD9-81ED-4DB2-BD59-A6C34878D82A}">
                    <a16:rowId xmlns:a16="http://schemas.microsoft.com/office/drawing/2014/main" val="332193858"/>
                  </a:ext>
                </a:extLst>
              </a:tr>
              <a:tr h="514559">
                <a:tc>
                  <a:txBody>
                    <a:bodyPr/>
                    <a:lstStyle/>
                    <a:p>
                      <a:r>
                        <a:rPr lang="nl-NL" dirty="0"/>
                        <a:t>Sensibiliseren rond agro-ecologische landbouw</a:t>
                      </a:r>
                      <a:endParaRPr lang="nl-BE" dirty="0"/>
                    </a:p>
                  </a:txBody>
                  <a:tcPr/>
                </a:tc>
                <a:tc>
                  <a:txBody>
                    <a:bodyPr/>
                    <a:lstStyle/>
                    <a:p>
                      <a:r>
                        <a:rPr lang="nl-NL" dirty="0"/>
                        <a:t>2, 6, 13, 15</a:t>
                      </a:r>
                      <a:endParaRPr lang="nl-BE" dirty="0"/>
                    </a:p>
                  </a:txBody>
                  <a:tcPr/>
                </a:tc>
                <a:extLst>
                  <a:ext uri="{0D108BD9-81ED-4DB2-BD59-A6C34878D82A}">
                    <a16:rowId xmlns:a16="http://schemas.microsoft.com/office/drawing/2014/main" val="2345231351"/>
                  </a:ext>
                </a:extLst>
              </a:tr>
              <a:tr h="514559">
                <a:tc>
                  <a:txBody>
                    <a:bodyPr/>
                    <a:lstStyle/>
                    <a:p>
                      <a:r>
                        <a:rPr lang="nl-NL" dirty="0"/>
                        <a:t>Burgers en horeca tot bij lokale boeren brengen via boerenmarkten, samenwerkingen met horeca, …</a:t>
                      </a:r>
                      <a:endParaRPr lang="nl-BE" dirty="0"/>
                    </a:p>
                  </a:txBody>
                  <a:tcPr/>
                </a:tc>
                <a:tc>
                  <a:txBody>
                    <a:bodyPr/>
                    <a:lstStyle/>
                    <a:p>
                      <a:r>
                        <a:rPr lang="nl-NL" dirty="0"/>
                        <a:t>8, 11, 12</a:t>
                      </a:r>
                      <a:endParaRPr lang="nl-BE" dirty="0"/>
                    </a:p>
                  </a:txBody>
                  <a:tcPr/>
                </a:tc>
                <a:extLst>
                  <a:ext uri="{0D108BD9-81ED-4DB2-BD59-A6C34878D82A}">
                    <a16:rowId xmlns:a16="http://schemas.microsoft.com/office/drawing/2014/main" val="1962530671"/>
                  </a:ext>
                </a:extLst>
              </a:tr>
              <a:tr h="514559">
                <a:tc>
                  <a:txBody>
                    <a:bodyPr/>
                    <a:lstStyle/>
                    <a:p>
                      <a:r>
                        <a:rPr lang="nl-NL" dirty="0"/>
                        <a:t>Samenwerking met verenigingen voor voedselinzameling</a:t>
                      </a:r>
                      <a:endParaRPr lang="nl-BE" dirty="0"/>
                    </a:p>
                  </a:txBody>
                  <a:tcPr/>
                </a:tc>
                <a:tc>
                  <a:txBody>
                    <a:bodyPr/>
                    <a:lstStyle/>
                    <a:p>
                      <a:r>
                        <a:rPr lang="nl-NL" dirty="0"/>
                        <a:t>1, 2, 10, 12, 17</a:t>
                      </a:r>
                      <a:endParaRPr lang="nl-BE" dirty="0"/>
                    </a:p>
                  </a:txBody>
                  <a:tcPr/>
                </a:tc>
                <a:extLst>
                  <a:ext uri="{0D108BD9-81ED-4DB2-BD59-A6C34878D82A}">
                    <a16:rowId xmlns:a16="http://schemas.microsoft.com/office/drawing/2014/main" val="2831396318"/>
                  </a:ext>
                </a:extLst>
              </a:tr>
            </a:tbl>
          </a:graphicData>
        </a:graphic>
      </p:graphicFrame>
      <mc:AlternateContent xmlns:mc="http://schemas.openxmlformats.org/markup-compatibility/2006" xmlns:p14="http://schemas.microsoft.com/office/powerpoint/2010/main">
        <mc:Choice Requires="p14">
          <p:contentPart p14:bwMode="auto" r:id="rId4">
            <p14:nvContentPartPr>
              <p14:cNvPr id="2" name="Inkt 1">
                <a:extLst>
                  <a:ext uri="{FF2B5EF4-FFF2-40B4-BE49-F238E27FC236}">
                    <a16:creationId xmlns:a16="http://schemas.microsoft.com/office/drawing/2014/main" id="{86B9149F-6170-418F-A88F-5FAC7AAF11E4}"/>
                  </a:ext>
                </a:extLst>
              </p14:cNvPr>
              <p14:cNvContentPartPr/>
              <p14:nvPr/>
            </p14:nvContentPartPr>
            <p14:xfrm>
              <a:off x="7090182" y="959028"/>
              <a:ext cx="360" cy="360"/>
            </p14:xfrm>
          </p:contentPart>
        </mc:Choice>
        <mc:Fallback xmlns="">
          <p:pic>
            <p:nvPicPr>
              <p:cNvPr id="2" name="Inkt 1">
                <a:extLst>
                  <a:ext uri="{FF2B5EF4-FFF2-40B4-BE49-F238E27FC236}">
                    <a16:creationId xmlns:a16="http://schemas.microsoft.com/office/drawing/2014/main" id="{86B9149F-6170-418F-A88F-5FAC7AAF11E4}"/>
                  </a:ext>
                </a:extLst>
              </p:cNvPr>
              <p:cNvPicPr/>
              <p:nvPr/>
            </p:nvPicPr>
            <p:blipFill>
              <a:blip r:embed="rId5"/>
              <a:stretch>
                <a:fillRect/>
              </a:stretch>
            </p:blipFill>
            <p:spPr>
              <a:xfrm>
                <a:off x="7081182" y="950388"/>
                <a:ext cx="18000" cy="18000"/>
              </a:xfrm>
              <a:prstGeom prst="rect">
                <a:avLst/>
              </a:prstGeom>
            </p:spPr>
          </p:pic>
        </mc:Fallback>
      </mc:AlternateContent>
    </p:spTree>
    <p:extLst>
      <p:ext uri="{BB962C8B-B14F-4D97-AF65-F5344CB8AC3E}">
        <p14:creationId xmlns:p14="http://schemas.microsoft.com/office/powerpoint/2010/main" val="143870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Tijdelijke aanduiding voor inhoud 4" descr="Afbeelding met tafel, persoon, binnen, zitten&#10;&#10;Automatisch gegenereerde beschrijving">
            <a:extLst>
              <a:ext uri="{FF2B5EF4-FFF2-40B4-BE49-F238E27FC236}">
                <a16:creationId xmlns:a16="http://schemas.microsoft.com/office/drawing/2014/main" id="{CDA622B3-671C-4DD4-A4D5-8A2D2F90CFE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 b="10362"/>
          <a:stretch/>
        </p:blipFill>
        <p:spPr>
          <a:xfrm>
            <a:off x="196111" y="692102"/>
            <a:ext cx="4276956" cy="5743616"/>
          </a:xfrm>
          <a:prstGeom prst="rect">
            <a:avLst/>
          </a:prstGeom>
        </p:spPr>
      </p:pic>
      <p:pic>
        <p:nvPicPr>
          <p:cNvPr id="13" name="Afbeelding 12" descr="Afbeelding met persoon, binnen, tafel, vrouw&#10;&#10;Automatisch gegenereerde beschrijving">
            <a:extLst>
              <a:ext uri="{FF2B5EF4-FFF2-40B4-BE49-F238E27FC236}">
                <a16:creationId xmlns:a16="http://schemas.microsoft.com/office/drawing/2014/main" id="{72102B8F-DE09-40DC-B12D-4327D5EE4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653" y="1079291"/>
            <a:ext cx="7453859" cy="4969239"/>
          </a:xfrm>
          <a:prstGeom prst="rect">
            <a:avLst/>
          </a:prstGeom>
        </p:spPr>
      </p:pic>
    </p:spTree>
    <p:extLst>
      <p:ext uri="{BB962C8B-B14F-4D97-AF65-F5344CB8AC3E}">
        <p14:creationId xmlns:p14="http://schemas.microsoft.com/office/powerpoint/2010/main" val="89519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4A01A9C-11E2-4E83-B31F-50FC0B76BC05}"/>
              </a:ext>
            </a:extLst>
          </p:cNvPr>
          <p:cNvPicPr>
            <a:picLocks noGrp="1" noChangeAspect="1"/>
          </p:cNvPicPr>
          <p:nvPr>
            <p:ph idx="1"/>
          </p:nvPr>
        </p:nvPicPr>
        <p:blipFill>
          <a:blip r:embed="rId3"/>
          <a:stretch>
            <a:fillRect/>
          </a:stretch>
        </p:blipFill>
        <p:spPr>
          <a:xfrm>
            <a:off x="2233534" y="-28954"/>
            <a:ext cx="7435232" cy="7044351"/>
          </a:xfrm>
        </p:spPr>
      </p:pic>
      <mc:AlternateContent xmlns:mc="http://schemas.openxmlformats.org/markup-compatibility/2006" xmlns:p14="http://schemas.microsoft.com/office/powerpoint/2010/main">
        <mc:Choice Requires="p14">
          <p:contentPart p14:bwMode="auto" r:id="rId4">
            <p14:nvContentPartPr>
              <p14:cNvPr id="2" name="Inkt 1">
                <a:extLst>
                  <a:ext uri="{FF2B5EF4-FFF2-40B4-BE49-F238E27FC236}">
                    <a16:creationId xmlns:a16="http://schemas.microsoft.com/office/drawing/2014/main" id="{5CD95D21-16CF-43DE-A518-C5842D6B52CA}"/>
                  </a:ext>
                </a:extLst>
              </p14:cNvPr>
              <p14:cNvContentPartPr/>
              <p14:nvPr/>
            </p14:nvContentPartPr>
            <p14:xfrm>
              <a:off x="5397462" y="2292439"/>
              <a:ext cx="1201680" cy="438480"/>
            </p14:xfrm>
          </p:contentPart>
        </mc:Choice>
        <mc:Fallback xmlns="">
          <p:pic>
            <p:nvPicPr>
              <p:cNvPr id="2" name="Inkt 1">
                <a:extLst>
                  <a:ext uri="{FF2B5EF4-FFF2-40B4-BE49-F238E27FC236}">
                    <a16:creationId xmlns:a16="http://schemas.microsoft.com/office/drawing/2014/main" id="{5CD95D21-16CF-43DE-A518-C5842D6B52CA}"/>
                  </a:ext>
                </a:extLst>
              </p:cNvPr>
              <p:cNvPicPr/>
              <p:nvPr/>
            </p:nvPicPr>
            <p:blipFill>
              <a:blip r:embed="rId5"/>
              <a:stretch>
                <a:fillRect/>
              </a:stretch>
            </p:blipFill>
            <p:spPr>
              <a:xfrm>
                <a:off x="5388462" y="2283799"/>
                <a:ext cx="121932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t 2">
                <a:extLst>
                  <a:ext uri="{FF2B5EF4-FFF2-40B4-BE49-F238E27FC236}">
                    <a16:creationId xmlns:a16="http://schemas.microsoft.com/office/drawing/2014/main" id="{2CC6783D-54F4-406B-B319-B90BE78684DF}"/>
                  </a:ext>
                </a:extLst>
              </p14:cNvPr>
              <p14:cNvContentPartPr/>
              <p14:nvPr/>
            </p14:nvContentPartPr>
            <p14:xfrm>
              <a:off x="5452182" y="1243039"/>
              <a:ext cx="934560" cy="302760"/>
            </p14:xfrm>
          </p:contentPart>
        </mc:Choice>
        <mc:Fallback xmlns="">
          <p:pic>
            <p:nvPicPr>
              <p:cNvPr id="3" name="Inkt 2">
                <a:extLst>
                  <a:ext uri="{FF2B5EF4-FFF2-40B4-BE49-F238E27FC236}">
                    <a16:creationId xmlns:a16="http://schemas.microsoft.com/office/drawing/2014/main" id="{2CC6783D-54F4-406B-B319-B90BE78684DF}"/>
                  </a:ext>
                </a:extLst>
              </p:cNvPr>
              <p:cNvPicPr/>
              <p:nvPr/>
            </p:nvPicPr>
            <p:blipFill>
              <a:blip r:embed="rId7"/>
              <a:stretch>
                <a:fillRect/>
              </a:stretch>
            </p:blipFill>
            <p:spPr>
              <a:xfrm>
                <a:off x="5443182" y="1234399"/>
                <a:ext cx="952200" cy="320400"/>
              </a:xfrm>
              <a:prstGeom prst="rect">
                <a:avLst/>
              </a:prstGeom>
            </p:spPr>
          </p:pic>
        </mc:Fallback>
      </mc:AlternateContent>
    </p:spTree>
    <p:extLst>
      <p:ext uri="{BB962C8B-B14F-4D97-AF65-F5344CB8AC3E}">
        <p14:creationId xmlns:p14="http://schemas.microsoft.com/office/powerpoint/2010/main" val="22853426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AE12339D24244D9C7E40711A5A3301" ma:contentTypeVersion="2" ma:contentTypeDescription="Create a new document." ma:contentTypeScope="" ma:versionID="af88db34a4f278ae1b1cfb45b221b233">
  <xsd:schema xmlns:xsd="http://www.w3.org/2001/XMLSchema" xmlns:xs="http://www.w3.org/2001/XMLSchema" xmlns:p="http://schemas.microsoft.com/office/2006/metadata/properties" xmlns:ns2="4ae2597c-a532-4bb7-ac93-f6adee1288d2" targetNamespace="http://schemas.microsoft.com/office/2006/metadata/properties" ma:root="true" ma:fieldsID="d3847058f24cbc1554dc145d9e025513" ns2:_="">
    <xsd:import namespace="4ae2597c-a532-4bb7-ac93-f6adee1288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2597c-a532-4bb7-ac93-f6adee128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285BD3-96D1-43D4-8224-DCBBEAB0898D}"/>
</file>

<file path=customXml/itemProps2.xml><?xml version="1.0" encoding="utf-8"?>
<ds:datastoreItem xmlns:ds="http://schemas.openxmlformats.org/officeDocument/2006/customXml" ds:itemID="{9D67B339-59E9-4C70-911C-89E307D682AE}"/>
</file>

<file path=customXml/itemProps3.xml><?xml version="1.0" encoding="utf-8"?>
<ds:datastoreItem xmlns:ds="http://schemas.openxmlformats.org/officeDocument/2006/customXml" ds:itemID="{C57863CD-D2E0-462B-8015-CD58711E4A0A}"/>
</file>

<file path=docProps/app.xml><?xml version="1.0" encoding="utf-8"?>
<Properties xmlns="http://schemas.openxmlformats.org/officeDocument/2006/extended-properties" xmlns:vt="http://schemas.openxmlformats.org/officeDocument/2006/docPropsVTypes">
  <TotalTime>322</TotalTime>
  <Words>1725</Words>
  <Application>Microsoft Office PowerPoint</Application>
  <PresentationFormat>Breedbeeld</PresentationFormat>
  <Paragraphs>139</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Calibri Light</vt:lpstr>
      <vt:lpstr>Symbol</vt:lpstr>
      <vt:lpstr>Wingdings</vt:lpstr>
      <vt:lpstr>Kantoorthema</vt:lpstr>
      <vt:lpstr>PowerPoint-presentatie</vt:lpstr>
      <vt:lpstr>PowerPoint-presentatie</vt:lpstr>
      <vt:lpstr>PowerPoint-presentatie</vt:lpstr>
      <vt:lpstr>SDG-cirkeloefening: waarom?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Zelf aan de slag?</vt:lpstr>
      <vt:lpstr>Interessante 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Voeten Heleen</dc:creator>
  <cp:lastModifiedBy>Voeten Heleen</cp:lastModifiedBy>
  <cp:revision>31</cp:revision>
  <dcterms:created xsi:type="dcterms:W3CDTF">2020-09-10T14:31:06Z</dcterms:created>
  <dcterms:modified xsi:type="dcterms:W3CDTF">2020-09-15T11:48:41Z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0x01010055AE12339D24244D9C7E40711A5A3301</vt:lpwstr>
  </property>
</Properties>
</file>