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handoutMasterIdLst>
    <p:handoutMasterId r:id="rId25"/>
  </p:handoutMasterIdLst>
  <p:sldIdLst>
    <p:sldId id="256" r:id="rId4"/>
    <p:sldId id="281" r:id="rId5"/>
    <p:sldId id="286" r:id="rId6"/>
    <p:sldId id="287" r:id="rId7"/>
    <p:sldId id="259" r:id="rId8"/>
    <p:sldId id="289" r:id="rId9"/>
    <p:sldId id="284" r:id="rId10"/>
    <p:sldId id="285" r:id="rId11"/>
    <p:sldId id="295" r:id="rId12"/>
    <p:sldId id="296" r:id="rId13"/>
    <p:sldId id="280" r:id="rId14"/>
    <p:sldId id="265" r:id="rId15"/>
    <p:sldId id="257" r:id="rId16"/>
    <p:sldId id="266" r:id="rId17"/>
    <p:sldId id="260" r:id="rId18"/>
    <p:sldId id="278" r:id="rId19"/>
    <p:sldId id="274" r:id="rId20"/>
    <p:sldId id="270" r:id="rId21"/>
    <p:sldId id="271" r:id="rId22"/>
    <p:sldId id="267" r:id="rId23"/>
  </p:sldIdLst>
  <p:sldSz cx="9906000" cy="6858000" type="A4"/>
  <p:notesSz cx="7559675" cy="106918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8"/>
    <p:restoredTop sz="59890"/>
  </p:normalViewPr>
  <p:slideViewPr>
    <p:cSldViewPr snapToGrid="0" snapToObjects="1">
      <p:cViewPr varScale="1">
        <p:scale>
          <a:sx n="73" d="100"/>
          <a:sy n="73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3432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984B6B0-7A83-FF48-9F1E-B0D3D6ADC4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EF9D2F8-9244-894F-B24B-086B57BD48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D20AA-D92B-5142-BE00-61D523A7D49B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A8ABCCB-E58E-E64F-B1E2-47227C1786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72B0E-F16A-9749-84F0-9644874DC2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79889-633C-9A48-81A3-DCD7353E061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9475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1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l-B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nl-B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1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nl-B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1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7309B9B-0CC7-431D-ABC3-9736228CA5FF}" type="slidenum">
              <a:rPr lang="nl-B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9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0412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4238" y="812800"/>
            <a:ext cx="5789612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1D37129-530F-DC4A-A559-5CD606585AB5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131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1656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A24460-59C1-8348-BC08-49944258BF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307CEFF-E98E-3446-A9AA-A72D8DDB5B9B}" type="slidenum">
              <a:t>14</a:t>
            </a:fld>
            <a:endParaRPr lang="nl-BE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18BC1892-27E5-054A-8F06-67C3EF22E1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1879" cy="4805280"/>
          </a:xfrm>
        </p:spPr>
        <p:txBody>
          <a:bodyPr wrap="square" anchor="t">
            <a:spAutoFit/>
          </a:bodyPr>
          <a:lstStyle/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D2CE05-12DD-4D45-BA16-90A9AED524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32000" y="178920"/>
            <a:ext cx="2706840" cy="4063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114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4365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7960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760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884238" y="812800"/>
            <a:ext cx="5789612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A1D37129-530F-DC4A-A559-5CD606585AB5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999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556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419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223FED-C30A-3545-8736-5A12DF2C45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8866123-4BDD-944A-9055-07CF9A927DB9}" type="slidenum">
              <a:t>5</a:t>
            </a:fld>
            <a:endParaRPr lang="nl-BE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140C76-EDAB-534C-A9AD-724A97A78D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912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36EF97-6EE2-2341-B139-16A5384620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732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223FED-C30A-3545-8736-5A12DF2C45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8866123-4BDD-944A-9055-07CF9A927DB9}" type="slidenum">
              <a:t>6</a:t>
            </a:fld>
            <a:endParaRPr lang="nl-BE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7140C76-EDAB-534C-A9AD-724A97A78D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912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36EF97-6EE2-2341-B139-16A5384620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417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D4BF46-26F1-B440-970E-E5CA0CE39D7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9DC53A4-DBA4-694E-99F8-BBF903F0C063}" type="slidenum">
              <a:t>7</a:t>
            </a:fld>
            <a:endParaRPr lang="nl-BE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CFF732-40C7-4248-8543-D799AD3678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912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33FE7B-915E-A540-895B-F319607D3A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389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D4BF46-26F1-B440-970E-E5CA0CE39D7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9DC53A4-DBA4-694E-99F8-BBF903F0C063}" type="slidenum">
              <a:t>8</a:t>
            </a:fld>
            <a:endParaRPr lang="nl-BE"/>
          </a:p>
        </p:txBody>
      </p:sp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CFF732-40C7-4248-8543-D799AD3678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912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33FE7B-915E-A540-895B-F319607D3A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1485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862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E7309B9B-0CC7-431D-ABC3-9736228CA5FF}" type="slidenum">
              <a:rPr lang="nl-BE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nl-BE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012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Afbeelding 33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35" name="Afbeelding 34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Afbeelding 69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71" name="Afbeelding 70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Afbeelding 106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08" name="Afbeelding 107"/>
          <p:cNvPicPr/>
          <p:nvPr/>
        </p:nvPicPr>
        <p:blipFill>
          <a:blip r:embed="rId2"/>
          <a:stretch/>
        </p:blipFill>
        <p:spPr>
          <a:xfrm>
            <a:off x="2459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l-BE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nl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nl-BE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nl-BE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4320" cy="114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nl-BE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122200" cy="39765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2724120" y="1604520"/>
            <a:ext cx="2122200" cy="39765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BE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5.jpe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Afbeelding 113"/>
          <p:cNvPicPr/>
          <p:nvPr/>
        </p:nvPicPr>
        <p:blipFill>
          <a:blip r:embed="rId3"/>
          <a:stretch/>
        </p:blipFill>
        <p:spPr>
          <a:xfrm>
            <a:off x="864000" y="2808000"/>
            <a:ext cx="7959960" cy="294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AFD20D9-082C-BF48-915F-07E678E90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r="28908"/>
          <a:stretch/>
        </p:blipFill>
        <p:spPr>
          <a:xfrm>
            <a:off x="0" y="0"/>
            <a:ext cx="9906000" cy="69897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3AAC0DB-FB41-2B4A-B788-28BFFD4985AA}"/>
              </a:ext>
            </a:extLst>
          </p:cNvPr>
          <p:cNvSpPr txBox="1"/>
          <p:nvPr/>
        </p:nvSpPr>
        <p:spPr>
          <a:xfrm>
            <a:off x="1077107" y="4449050"/>
            <a:ext cx="6221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“Tussen eind 2014 en eind 2017 verkochten Vlaamse steden en gemeenten ruim </a:t>
            </a:r>
            <a:r>
              <a:rPr lang="nl-BE" sz="2800" b="1" u="sng" dirty="0">
                <a:solidFill>
                  <a:schemeClr val="bg1"/>
                </a:solidFill>
              </a:rPr>
              <a:t>3200 hectare </a:t>
            </a:r>
            <a:r>
              <a:rPr lang="nl-BE" sz="2800" b="1" dirty="0">
                <a:solidFill>
                  <a:schemeClr val="bg1"/>
                </a:solidFill>
              </a:rPr>
              <a:t>publieke gronden en bossen.”</a:t>
            </a:r>
          </a:p>
        </p:txBody>
      </p:sp>
    </p:spTree>
    <p:extLst>
      <p:ext uri="{BB962C8B-B14F-4D97-AF65-F5344CB8AC3E}">
        <p14:creationId xmlns:p14="http://schemas.microsoft.com/office/powerpoint/2010/main" val="116281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161CED-E581-2742-9011-2C96FE246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4C166EA-C316-E642-A48E-2E732E0C9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0"/>
            <a:ext cx="10439400" cy="69596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0236DE-A879-7B42-AB05-A3729B66E4D2}"/>
              </a:ext>
            </a:extLst>
          </p:cNvPr>
          <p:cNvSpPr txBox="1"/>
          <p:nvPr/>
        </p:nvSpPr>
        <p:spPr>
          <a:xfrm>
            <a:off x="508000" y="431800"/>
            <a:ext cx="302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000" dirty="0">
                <a:solidFill>
                  <a:schemeClr val="bg1"/>
                </a:solidFill>
                <a:latin typeface="Soulcraft" pitchFamily="2" charset="0"/>
              </a:rPr>
              <a:t>OVER ONS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160D87-5A2A-3048-80B8-F95D5553A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50" y="132437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3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537840" y="2912040"/>
            <a:ext cx="8912880" cy="214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2"/>
          <p:cNvSpPr/>
          <p:nvPr/>
        </p:nvSpPr>
        <p:spPr>
          <a:xfrm>
            <a:off x="2385360" y="1039680"/>
            <a:ext cx="7632000" cy="56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7" name="Afbeelding 129"/>
          <p:cNvPicPr/>
          <p:nvPr/>
        </p:nvPicPr>
        <p:blipFill>
          <a:blip r:embed="rId3"/>
          <a:stretch/>
        </p:blipFill>
        <p:spPr>
          <a:xfrm>
            <a:off x="4623480" y="2363040"/>
            <a:ext cx="1985040" cy="660600"/>
          </a:xfrm>
          <a:prstGeom prst="rect">
            <a:avLst/>
          </a:prstGeom>
          <a:ln>
            <a:noFill/>
          </a:ln>
        </p:spPr>
      </p:pic>
      <p:pic>
        <p:nvPicPr>
          <p:cNvPr id="118" name="Afbeelding 130"/>
          <p:cNvPicPr/>
          <p:nvPr/>
        </p:nvPicPr>
        <p:blipFill>
          <a:blip r:embed="rId4"/>
          <a:stretch/>
        </p:blipFill>
        <p:spPr>
          <a:xfrm rot="21594000">
            <a:off x="2013480" y="2404800"/>
            <a:ext cx="2433240" cy="739080"/>
          </a:xfrm>
          <a:prstGeom prst="rect">
            <a:avLst/>
          </a:prstGeom>
          <a:ln>
            <a:noFill/>
          </a:ln>
        </p:spPr>
      </p:pic>
      <p:pic>
        <p:nvPicPr>
          <p:cNvPr id="119" name="Afbeelding 131"/>
          <p:cNvPicPr/>
          <p:nvPr/>
        </p:nvPicPr>
        <p:blipFill>
          <a:blip r:embed="rId5"/>
          <a:stretch/>
        </p:blipFill>
        <p:spPr>
          <a:xfrm>
            <a:off x="6905520" y="2320200"/>
            <a:ext cx="1555200" cy="753840"/>
          </a:xfrm>
          <a:prstGeom prst="rect">
            <a:avLst/>
          </a:prstGeom>
          <a:ln>
            <a:noFill/>
          </a:ln>
        </p:spPr>
      </p:pic>
      <p:pic>
        <p:nvPicPr>
          <p:cNvPr id="120" name="Afbeelding 132"/>
          <p:cNvPicPr/>
          <p:nvPr/>
        </p:nvPicPr>
        <p:blipFill>
          <a:blip r:embed="rId6"/>
          <a:stretch/>
        </p:blipFill>
        <p:spPr>
          <a:xfrm>
            <a:off x="641520" y="2291040"/>
            <a:ext cx="1503000" cy="1503000"/>
          </a:xfrm>
          <a:prstGeom prst="rect">
            <a:avLst/>
          </a:prstGeom>
          <a:ln>
            <a:noFill/>
          </a:ln>
        </p:spPr>
      </p:pic>
      <p:pic>
        <p:nvPicPr>
          <p:cNvPr id="121" name="Afbeelding 133"/>
          <p:cNvPicPr/>
          <p:nvPr/>
        </p:nvPicPr>
        <p:blipFill>
          <a:blip r:embed="rId7"/>
          <a:stretch/>
        </p:blipFill>
        <p:spPr>
          <a:xfrm>
            <a:off x="233895" y="3859524"/>
            <a:ext cx="1603440" cy="871200"/>
          </a:xfrm>
          <a:prstGeom prst="rect">
            <a:avLst/>
          </a:prstGeom>
          <a:ln>
            <a:noFill/>
          </a:ln>
        </p:spPr>
      </p:pic>
      <p:pic>
        <p:nvPicPr>
          <p:cNvPr id="124" name="Afbeelding 136"/>
          <p:cNvPicPr/>
          <p:nvPr/>
        </p:nvPicPr>
        <p:blipFill>
          <a:blip r:embed="rId8"/>
          <a:stretch/>
        </p:blipFill>
        <p:spPr>
          <a:xfrm>
            <a:off x="6257520" y="3393000"/>
            <a:ext cx="2157840" cy="1193040"/>
          </a:xfrm>
          <a:prstGeom prst="rect">
            <a:avLst/>
          </a:prstGeom>
          <a:ln>
            <a:noFill/>
          </a:ln>
        </p:spPr>
      </p:pic>
      <p:pic>
        <p:nvPicPr>
          <p:cNvPr id="125" name="Afbeelding 137"/>
          <p:cNvPicPr/>
          <p:nvPr/>
        </p:nvPicPr>
        <p:blipFill>
          <a:blip r:embed="rId9"/>
          <a:stretch/>
        </p:blipFill>
        <p:spPr>
          <a:xfrm>
            <a:off x="5019480" y="3659040"/>
            <a:ext cx="1373040" cy="739440"/>
          </a:xfrm>
          <a:prstGeom prst="rect">
            <a:avLst/>
          </a:prstGeom>
          <a:ln>
            <a:noFill/>
          </a:ln>
        </p:spPr>
      </p:pic>
      <p:pic>
        <p:nvPicPr>
          <p:cNvPr id="126" name="Afbeelding 138"/>
          <p:cNvPicPr/>
          <p:nvPr/>
        </p:nvPicPr>
        <p:blipFill>
          <a:blip r:embed="rId10"/>
          <a:stretch/>
        </p:blipFill>
        <p:spPr>
          <a:xfrm>
            <a:off x="7697520" y="3083040"/>
            <a:ext cx="1574640" cy="1574640"/>
          </a:xfrm>
          <a:prstGeom prst="rect">
            <a:avLst/>
          </a:prstGeom>
          <a:ln>
            <a:noFill/>
          </a:ln>
        </p:spPr>
      </p:pic>
      <p:pic>
        <p:nvPicPr>
          <p:cNvPr id="127" name="Afbeelding 139"/>
          <p:cNvPicPr/>
          <p:nvPr/>
        </p:nvPicPr>
        <p:blipFill>
          <a:blip r:embed="rId11"/>
          <a:stretch/>
        </p:blipFill>
        <p:spPr>
          <a:xfrm>
            <a:off x="569520" y="4984560"/>
            <a:ext cx="1143000" cy="1185480"/>
          </a:xfrm>
          <a:prstGeom prst="rect">
            <a:avLst/>
          </a:prstGeom>
          <a:ln>
            <a:noFill/>
          </a:ln>
        </p:spPr>
      </p:pic>
      <p:pic>
        <p:nvPicPr>
          <p:cNvPr id="129" name="Afbeelding 141"/>
          <p:cNvPicPr/>
          <p:nvPr/>
        </p:nvPicPr>
        <p:blipFill>
          <a:blip r:embed="rId12"/>
          <a:stretch/>
        </p:blipFill>
        <p:spPr>
          <a:xfrm>
            <a:off x="3377520" y="4919400"/>
            <a:ext cx="1287000" cy="1287000"/>
          </a:xfrm>
          <a:prstGeom prst="rect">
            <a:avLst/>
          </a:prstGeom>
          <a:ln>
            <a:noFill/>
          </a:ln>
        </p:spPr>
      </p:pic>
      <p:pic>
        <p:nvPicPr>
          <p:cNvPr id="130" name="Afbeelding 142"/>
          <p:cNvPicPr/>
          <p:nvPr/>
        </p:nvPicPr>
        <p:blipFill>
          <a:blip r:embed="rId13"/>
          <a:stretch/>
        </p:blipFill>
        <p:spPr>
          <a:xfrm>
            <a:off x="4817880" y="4955040"/>
            <a:ext cx="998640" cy="1250640"/>
          </a:xfrm>
          <a:prstGeom prst="rect">
            <a:avLst/>
          </a:prstGeom>
          <a:ln>
            <a:noFill/>
          </a:ln>
        </p:spPr>
      </p:pic>
      <p:pic>
        <p:nvPicPr>
          <p:cNvPr id="131" name="Afbeelding 143"/>
          <p:cNvPicPr/>
          <p:nvPr/>
        </p:nvPicPr>
        <p:blipFill>
          <a:blip r:embed="rId14"/>
          <a:stretch/>
        </p:blipFill>
        <p:spPr>
          <a:xfrm>
            <a:off x="5962680" y="4955040"/>
            <a:ext cx="933840" cy="1077840"/>
          </a:xfrm>
          <a:prstGeom prst="rect">
            <a:avLst/>
          </a:prstGeom>
          <a:ln>
            <a:noFill/>
          </a:ln>
        </p:spPr>
      </p:pic>
      <p:pic>
        <p:nvPicPr>
          <p:cNvPr id="132" name="Afbeelding 144"/>
          <p:cNvPicPr/>
          <p:nvPr/>
        </p:nvPicPr>
        <p:blipFill>
          <a:blip r:embed="rId15"/>
          <a:stretch/>
        </p:blipFill>
        <p:spPr>
          <a:xfrm>
            <a:off x="7021080" y="4926600"/>
            <a:ext cx="1099440" cy="1099440"/>
          </a:xfrm>
          <a:prstGeom prst="rect">
            <a:avLst/>
          </a:prstGeom>
          <a:ln>
            <a:noFill/>
          </a:ln>
        </p:spPr>
      </p:pic>
      <p:pic>
        <p:nvPicPr>
          <p:cNvPr id="133" name="Afbeelding 145"/>
          <p:cNvPicPr/>
          <p:nvPr/>
        </p:nvPicPr>
        <p:blipFill>
          <a:blip r:embed="rId16"/>
          <a:stretch/>
        </p:blipFill>
        <p:spPr>
          <a:xfrm>
            <a:off x="8201520" y="4840200"/>
            <a:ext cx="1070640" cy="1257840"/>
          </a:xfrm>
          <a:prstGeom prst="rect">
            <a:avLst/>
          </a:prstGeom>
          <a:ln>
            <a:noFill/>
          </a:ln>
        </p:spPr>
      </p:pic>
      <p:pic>
        <p:nvPicPr>
          <p:cNvPr id="134" name="Afbeelding 133"/>
          <p:cNvPicPr/>
          <p:nvPr/>
        </p:nvPicPr>
        <p:blipFill>
          <a:blip r:embed="rId17"/>
          <a:stretch/>
        </p:blipFill>
        <p:spPr>
          <a:xfrm>
            <a:off x="864000" y="144000"/>
            <a:ext cx="1809360" cy="1809360"/>
          </a:xfrm>
          <a:prstGeom prst="rect">
            <a:avLst/>
          </a:prstGeom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5BD3DD7-A2ED-7E4B-94E4-7984759D95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68" y="5091120"/>
            <a:ext cx="1402192" cy="11822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535A626-87A4-0043-9050-201C70062B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94" y="3835342"/>
            <a:ext cx="1736826" cy="89538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9DBB7C-4524-9246-AF85-188E9D6275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80" y="3286685"/>
            <a:ext cx="1044915" cy="13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4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60FD0B-3922-AB42-B5DA-6D9B0DEC9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52400"/>
            <a:ext cx="1460500" cy="14605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1D1E6EE-B0B0-224D-A93F-2DDD80DAD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20" y="1612900"/>
            <a:ext cx="5949398" cy="47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8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55040" y="2205000"/>
            <a:ext cx="8840880" cy="47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BE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Quicksand"/>
                <a:ea typeface="DejaVu Sans"/>
              </a:rPr>
              <a:t> </a:t>
            </a: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4124880" y="504000"/>
            <a:ext cx="4379760" cy="56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1" name="Afbeelding 140"/>
          <p:cNvPicPr/>
          <p:nvPr/>
        </p:nvPicPr>
        <p:blipFill>
          <a:blip r:embed="rId3"/>
          <a:stretch/>
        </p:blipFill>
        <p:spPr>
          <a:xfrm>
            <a:off x="863640" y="143640"/>
            <a:ext cx="1809360" cy="1809360"/>
          </a:xfrm>
          <a:prstGeom prst="rect">
            <a:avLst/>
          </a:prstGeom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956B53A-888E-6E4F-8E18-1B5188DC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000250"/>
            <a:ext cx="9652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6AA9386-AECE-2D48-83FC-6345CA7D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2" y="1117932"/>
            <a:ext cx="9602135" cy="41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A0969EF-A910-3646-9E35-3ADAAA7DD5D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" y="144000"/>
            <a:ext cx="1809360" cy="1809360"/>
          </a:xfrm>
          <a:prstGeom prst="rect">
            <a:avLst/>
          </a:prstGeom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F76CB4C-1815-4449-951B-4D7EEA329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-468" r="3515"/>
          <a:stretch/>
        </p:blipFill>
        <p:spPr>
          <a:xfrm>
            <a:off x="2673360" y="445771"/>
            <a:ext cx="65697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9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524880" y="252000"/>
            <a:ext cx="8772480" cy="63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nl-BE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Quicksand"/>
                <a:ea typeface="DejaVu Sans"/>
              </a:rPr>
              <a:t> </a:t>
            </a: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BE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ppleGothic"/>
                <a:ea typeface="DejaVu Sans"/>
              </a:rPr>
              <a:t> </a:t>
            </a: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nl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2808000" y="1512000"/>
            <a:ext cx="2658600" cy="85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nl-B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Afbeelding 163"/>
          <p:cNvPicPr/>
          <p:nvPr/>
        </p:nvPicPr>
        <p:blipFill>
          <a:blip r:embed="rId3"/>
          <a:stretch/>
        </p:blipFill>
        <p:spPr>
          <a:xfrm>
            <a:off x="863280" y="143280"/>
            <a:ext cx="1809360" cy="1809360"/>
          </a:xfrm>
          <a:prstGeom prst="rect">
            <a:avLst/>
          </a:prstGeom>
          <a:ln>
            <a:noFill/>
          </a:ln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84948C4-1294-A243-AC95-A3EF0F590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8" y="2364840"/>
            <a:ext cx="1475290" cy="152122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C60B3EC-A1C2-804F-BEDB-2F63EE04B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60" y="2367129"/>
            <a:ext cx="1521228" cy="152122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9E177DF-14DE-D547-ACAD-D1CA9D9C3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32" y="2367129"/>
            <a:ext cx="1521228" cy="152122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9E70E864-E47A-F141-B5C4-E67203D8C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3" y="2370229"/>
            <a:ext cx="1521228" cy="152122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2095953-A9D5-234D-9C43-A0AD2F7F2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34" y="2358582"/>
            <a:ext cx="1527486" cy="1527486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0DCBA838-8F67-3144-9A5C-F56926DF65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4"/>
          <a:stretch/>
        </p:blipFill>
        <p:spPr>
          <a:xfrm>
            <a:off x="4929549" y="4065480"/>
            <a:ext cx="1526139" cy="1527486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F55D0091-CD3A-844A-BCA1-6798502F9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43" y="4065480"/>
            <a:ext cx="1527486" cy="1527486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4B5556BC-15DD-374A-AEE2-0C8EA9CD5E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15" y="4065480"/>
            <a:ext cx="1527486" cy="1527486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FB9D726B-F973-FB4F-AF35-3F49DFD67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7" t="20659" r="34303" b="20763"/>
          <a:stretch/>
        </p:blipFill>
        <p:spPr>
          <a:xfrm>
            <a:off x="1037505" y="4065480"/>
            <a:ext cx="1501143" cy="157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59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7DC96-7D6C-4946-A4F0-66E52D43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8857"/>
            <a:ext cx="9906000" cy="335067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28433AF-7AB7-9B4A-AB72-84D1CA8B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52400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3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85B7C-ED48-D64B-9D0A-F76035B9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16F2B8-2FE1-044E-A396-6C9D81F7FEA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3E1E98-797A-7743-BB88-9D7A2C3FB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8181"/>
            <a:ext cx="10237304" cy="76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0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E83EC5-2655-A646-8D58-D9AA945E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935" y="-114300"/>
            <a:ext cx="12191999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3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D651CA5-2402-7D4D-9767-94AFBBD35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703"/>
            <a:ext cx="9906000" cy="45430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3E3A39-209F-CD43-B4CA-37B69E22FA88}"/>
              </a:ext>
            </a:extLst>
          </p:cNvPr>
          <p:cNvSpPr txBox="1"/>
          <p:nvPr/>
        </p:nvSpPr>
        <p:spPr>
          <a:xfrm>
            <a:off x="3933081" y="4196805"/>
            <a:ext cx="5287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“Begin 20</a:t>
            </a:r>
            <a:r>
              <a:rPr lang="nl-BE" sz="2800" b="1" baseline="30000" dirty="0">
                <a:solidFill>
                  <a:schemeClr val="bg1"/>
                </a:solidFill>
              </a:rPr>
              <a:t>ste</a:t>
            </a:r>
            <a:r>
              <a:rPr lang="nl-BE" sz="2800" b="1" dirty="0">
                <a:solidFill>
                  <a:schemeClr val="bg1"/>
                </a:solidFill>
              </a:rPr>
              <a:t> eeuw was 20% van de economisch actieve bevolking landbouwer.”</a:t>
            </a:r>
          </a:p>
        </p:txBody>
      </p:sp>
    </p:spTree>
    <p:extLst>
      <p:ext uri="{BB962C8B-B14F-4D97-AF65-F5344CB8AC3E}">
        <p14:creationId xmlns:p14="http://schemas.microsoft.com/office/powerpoint/2010/main" val="317587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D651CA5-2402-7D4D-9767-94AFBBD35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703"/>
            <a:ext cx="9906000" cy="454309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3E3A39-209F-CD43-B4CA-37B69E22FA88}"/>
              </a:ext>
            </a:extLst>
          </p:cNvPr>
          <p:cNvSpPr txBox="1"/>
          <p:nvPr/>
        </p:nvSpPr>
        <p:spPr>
          <a:xfrm>
            <a:off x="3933081" y="4196805"/>
            <a:ext cx="5287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“Begin 20</a:t>
            </a:r>
            <a:r>
              <a:rPr lang="nl-BE" sz="2800" b="1" baseline="30000" dirty="0">
                <a:solidFill>
                  <a:schemeClr val="bg1"/>
                </a:solidFill>
              </a:rPr>
              <a:t>ste</a:t>
            </a:r>
            <a:r>
              <a:rPr lang="nl-BE" sz="2800" b="1" dirty="0">
                <a:solidFill>
                  <a:schemeClr val="bg1"/>
                </a:solidFill>
              </a:rPr>
              <a:t> eeuw was </a:t>
            </a:r>
            <a:r>
              <a:rPr lang="nl-BE" sz="2800" b="1" u="sng" dirty="0">
                <a:solidFill>
                  <a:schemeClr val="bg1"/>
                </a:solidFill>
              </a:rPr>
              <a:t>22%</a:t>
            </a:r>
            <a:r>
              <a:rPr lang="nl-BE" sz="2800" b="1" dirty="0">
                <a:solidFill>
                  <a:schemeClr val="bg1"/>
                </a:solidFill>
              </a:rPr>
              <a:t> van de economisch actieve bevolking landbouwer.”</a:t>
            </a:r>
          </a:p>
        </p:txBody>
      </p:sp>
    </p:spTree>
    <p:extLst>
      <p:ext uri="{BB962C8B-B14F-4D97-AF65-F5344CB8AC3E}">
        <p14:creationId xmlns:p14="http://schemas.microsoft.com/office/powerpoint/2010/main" val="1384267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142EDC5-4A64-8F48-AFE9-3A8EE133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"/>
            <a:alphaModFix/>
          </a:blip>
          <a:srcRect l="1877"/>
          <a:stretch>
            <a:fillRect/>
          </a:stretch>
        </p:blipFill>
        <p:spPr>
          <a:xfrm>
            <a:off x="464949" y="0"/>
            <a:ext cx="8598051" cy="6859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D971100-4EA3-5A47-8763-74FDB744D21A}"/>
              </a:ext>
            </a:extLst>
          </p:cNvPr>
          <p:cNvSpPr txBox="1"/>
          <p:nvPr/>
        </p:nvSpPr>
        <p:spPr>
          <a:xfrm>
            <a:off x="2604052" y="675861"/>
            <a:ext cx="6003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800" b="1" dirty="0"/>
              <a:t>“Tussen 2001 en 2015 deden gemiddeld 15 bedrijven per week de boeken toe in Vlaanderen.”</a:t>
            </a:r>
          </a:p>
        </p:txBody>
      </p:sp>
    </p:spTree>
    <p:extLst>
      <p:ext uri="{BB962C8B-B14F-4D97-AF65-F5344CB8AC3E}">
        <p14:creationId xmlns:p14="http://schemas.microsoft.com/office/powerpoint/2010/main" val="1804053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142EDC5-4A64-8F48-AFE9-3A8EE133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"/>
            <a:alphaModFix/>
          </a:blip>
          <a:srcRect l="1877"/>
          <a:stretch>
            <a:fillRect/>
          </a:stretch>
        </p:blipFill>
        <p:spPr>
          <a:xfrm>
            <a:off x="495000" y="0"/>
            <a:ext cx="8568000" cy="6859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D971100-4EA3-5A47-8763-74FDB744D21A}"/>
              </a:ext>
            </a:extLst>
          </p:cNvPr>
          <p:cNvSpPr txBox="1"/>
          <p:nvPr/>
        </p:nvSpPr>
        <p:spPr>
          <a:xfrm>
            <a:off x="2604052" y="675861"/>
            <a:ext cx="6003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800" b="1" dirty="0"/>
              <a:t>“Tussen 2001 en 2015 deden gemiddeld </a:t>
            </a:r>
            <a:r>
              <a:rPr lang="nl-BE" sz="2800" b="1" u="sng" dirty="0"/>
              <a:t>20</a:t>
            </a:r>
            <a:r>
              <a:rPr lang="nl-BE" sz="2800" b="1" dirty="0"/>
              <a:t> bedrijven per week de boeken toe in Vlaanderen.”</a:t>
            </a:r>
          </a:p>
        </p:txBody>
      </p:sp>
    </p:spTree>
    <p:extLst>
      <p:ext uri="{BB962C8B-B14F-4D97-AF65-F5344CB8AC3E}">
        <p14:creationId xmlns:p14="http://schemas.microsoft.com/office/powerpoint/2010/main" val="173136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19F9A-C7F9-B64B-B47D-C02B4DA744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B82CA0EE-2877-C74F-8F53-6B9B578A7A6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9520" y="0"/>
            <a:ext cx="10469519" cy="6983999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67A07B-AAD9-5547-A6D9-880C65A78CC7}"/>
              </a:ext>
            </a:extLst>
          </p:cNvPr>
          <p:cNvSpPr txBox="1"/>
          <p:nvPr/>
        </p:nvSpPr>
        <p:spPr>
          <a:xfrm>
            <a:off x="755374" y="5227983"/>
            <a:ext cx="622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“Amper 21% van de landbouwers ouder dan 50 heeft een opvolger.”</a:t>
            </a:r>
          </a:p>
        </p:txBody>
      </p:sp>
    </p:spTree>
    <p:extLst>
      <p:ext uri="{BB962C8B-B14F-4D97-AF65-F5344CB8AC3E}">
        <p14:creationId xmlns:p14="http://schemas.microsoft.com/office/powerpoint/2010/main" val="288932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19F9A-C7F9-B64B-B47D-C02B4DA744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B82CA0EE-2877-C74F-8F53-6B9B578A7A6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9520" y="0"/>
            <a:ext cx="10469519" cy="6983999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67A07B-AAD9-5547-A6D9-880C65A78CC7}"/>
              </a:ext>
            </a:extLst>
          </p:cNvPr>
          <p:cNvSpPr txBox="1"/>
          <p:nvPr/>
        </p:nvSpPr>
        <p:spPr>
          <a:xfrm>
            <a:off x="755374" y="5227983"/>
            <a:ext cx="622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“Amper </a:t>
            </a:r>
            <a:r>
              <a:rPr lang="nl-BE" sz="2800" b="1" u="sng" dirty="0">
                <a:solidFill>
                  <a:schemeClr val="bg1"/>
                </a:solidFill>
              </a:rPr>
              <a:t>13%</a:t>
            </a:r>
            <a:r>
              <a:rPr lang="nl-BE" sz="2800" b="1" dirty="0">
                <a:solidFill>
                  <a:schemeClr val="bg1"/>
                </a:solidFill>
              </a:rPr>
              <a:t> van de landbouwers ouder dan 50 heeft een opvolger.”</a:t>
            </a:r>
          </a:p>
        </p:txBody>
      </p:sp>
    </p:spTree>
    <p:extLst>
      <p:ext uri="{BB962C8B-B14F-4D97-AF65-F5344CB8AC3E}">
        <p14:creationId xmlns:p14="http://schemas.microsoft.com/office/powerpoint/2010/main" val="299406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AFD20D9-082C-BF48-915F-07E678E90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r="28908"/>
          <a:stretch/>
        </p:blipFill>
        <p:spPr>
          <a:xfrm>
            <a:off x="0" y="0"/>
            <a:ext cx="9906000" cy="69897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3AAC0DB-FB41-2B4A-B788-28BFFD4985AA}"/>
              </a:ext>
            </a:extLst>
          </p:cNvPr>
          <p:cNvSpPr txBox="1"/>
          <p:nvPr/>
        </p:nvSpPr>
        <p:spPr>
          <a:xfrm>
            <a:off x="1077107" y="4449050"/>
            <a:ext cx="6221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chemeClr val="bg1"/>
                </a:solidFill>
              </a:rPr>
              <a:t>“Tussen eind 2014 en eind 2017 verkochten Vlaamse steden en gemeenten ruim 4000 hectare publieke gronden en bossen.”</a:t>
            </a:r>
          </a:p>
        </p:txBody>
      </p:sp>
    </p:spTree>
    <p:extLst>
      <p:ext uri="{BB962C8B-B14F-4D97-AF65-F5344CB8AC3E}">
        <p14:creationId xmlns:p14="http://schemas.microsoft.com/office/powerpoint/2010/main" val="3458675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5678</TotalTime>
  <Words>152</Words>
  <Application>Microsoft Macintosh PowerPoint</Application>
  <PresentationFormat>A4 (210 x 297 mm)</PresentationFormat>
  <Paragraphs>54</Paragraphs>
  <Slides>20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20</vt:i4>
      </vt:variant>
    </vt:vector>
  </HeadingPairs>
  <TitlesOfParts>
    <vt:vector size="31" baseType="lpstr">
      <vt:lpstr>AppleGothic</vt:lpstr>
      <vt:lpstr>Arial</vt:lpstr>
      <vt:lpstr>Calibri</vt:lpstr>
      <vt:lpstr>Quicksand</vt:lpstr>
      <vt:lpstr>Soulcraft</vt:lpstr>
      <vt:lpstr>Symbol</vt:lpstr>
      <vt:lpstr>Times New Roman</vt:lpstr>
      <vt:lpstr>Wingdings</vt:lpstr>
      <vt:lpstr>Office Theme</vt:lpstr>
      <vt:lpstr>Office Theme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Greet</dc:creator>
  <dc:description/>
  <cp:lastModifiedBy>Annelies Beyens</cp:lastModifiedBy>
  <cp:revision>153</cp:revision>
  <cp:lastPrinted>2020-02-26T16:29:45Z</cp:lastPrinted>
  <dcterms:modified xsi:type="dcterms:W3CDTF">2020-10-13T13:28:43Z</dcterms:modified>
  <dc:language>nl-BE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A4 (210 x 297 mm)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30</vt:i4>
  </property>
</Properties>
</file>