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3" r:id="rId5"/>
    <p:sldId id="265" r:id="rId6"/>
    <p:sldId id="258" r:id="rId7"/>
    <p:sldId id="266" r:id="rId8"/>
    <p:sldId id="259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19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95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03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432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910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15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137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803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052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53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3916-318D-4CD9-9F7C-5C1DB3CEF227}" type="datetimeFigureOut">
              <a:rPr lang="nl-BE" smtClean="0"/>
              <a:t>19/10/2020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919F-C3EF-4B91-9CE7-228DBD8CB2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513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2560"/>
          </a:xfrm>
        </p:spPr>
        <p:txBody>
          <a:bodyPr/>
          <a:lstStyle/>
          <a:p>
            <a:r>
              <a:rPr lang="nl-BE" dirty="0" smtClean="0"/>
              <a:t>Gemeente Lanaken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352800"/>
            <a:ext cx="9144000" cy="1905000"/>
          </a:xfrm>
        </p:spPr>
        <p:txBody>
          <a:bodyPr/>
          <a:lstStyle/>
          <a:p>
            <a:r>
              <a:rPr lang="nl-BE" dirty="0" smtClean="0"/>
              <a:t>Samenwerking met De Landgenoten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481" y="4794738"/>
            <a:ext cx="1787423" cy="178742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9" y="5298831"/>
            <a:ext cx="4007837" cy="95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9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/>
              <a:t>H</a:t>
            </a:r>
            <a:r>
              <a:rPr lang="nl-BE" sz="4000" b="1" dirty="0" smtClean="0"/>
              <a:t>istoriek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17975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Restjes landbouwgrond ter beschikking van beginnende </a:t>
            </a:r>
            <a:r>
              <a:rPr lang="nl-BE" dirty="0" err="1" smtClean="0"/>
              <a:t>bioboeren</a:t>
            </a:r>
            <a:r>
              <a:rPr lang="nl-BE" dirty="0"/>
              <a:t>.</a:t>
            </a:r>
            <a:r>
              <a:rPr lang="nl-BE" dirty="0" smtClean="0"/>
              <a:t> </a:t>
            </a:r>
          </a:p>
          <a:p>
            <a:r>
              <a:rPr lang="nl-BE" dirty="0" smtClean="0"/>
              <a:t>2 percelen gelegen in Rekem en </a:t>
            </a:r>
            <a:r>
              <a:rPr lang="nl-BE" dirty="0" err="1" smtClean="0"/>
              <a:t>Gellik</a:t>
            </a:r>
            <a:r>
              <a:rPr lang="nl-BE" dirty="0" smtClean="0"/>
              <a:t>.</a:t>
            </a:r>
            <a:endParaRPr lang="nl-BE" dirty="0"/>
          </a:p>
          <a:p>
            <a:r>
              <a:rPr lang="nl-BE" dirty="0" smtClean="0"/>
              <a:t>Rekem</a:t>
            </a:r>
          </a:p>
          <a:p>
            <a:pPr lvl="1"/>
            <a:r>
              <a:rPr lang="nl-BE" dirty="0" smtClean="0"/>
              <a:t>2,1 ha;</a:t>
            </a:r>
          </a:p>
          <a:p>
            <a:pPr lvl="1"/>
            <a:r>
              <a:rPr lang="nl-BE" dirty="0" smtClean="0"/>
              <a:t>vlak bij een woonwijk;</a:t>
            </a:r>
          </a:p>
          <a:p>
            <a:pPr lvl="1"/>
            <a:r>
              <a:rPr lang="nl-BE" dirty="0" smtClean="0"/>
              <a:t>bestemming op gewestplan </a:t>
            </a: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smtClean="0"/>
              <a:t>woonuitbreidingsgebied;</a:t>
            </a:r>
          </a:p>
          <a:p>
            <a:pPr lvl="1"/>
            <a:r>
              <a:rPr lang="nl-BE" dirty="0" smtClean="0"/>
              <a:t>gebruiksovereenkomst met </a:t>
            </a:r>
            <a:r>
              <a:rPr lang="nl-BE" dirty="0" err="1" smtClean="0"/>
              <a:t>bioboer</a:t>
            </a:r>
            <a:r>
              <a:rPr lang="nl-BE" dirty="0"/>
              <a:t> </a:t>
            </a:r>
            <a:r>
              <a:rPr lang="nl-BE" dirty="0" smtClean="0"/>
              <a:t>(akkerbouw).</a:t>
            </a:r>
          </a:p>
          <a:p>
            <a:r>
              <a:rPr lang="nl-BE" dirty="0" err="1" smtClean="0"/>
              <a:t>Gellik</a:t>
            </a:r>
            <a:endParaRPr lang="nl-BE" dirty="0"/>
          </a:p>
          <a:p>
            <a:pPr lvl="1"/>
            <a:r>
              <a:rPr lang="nl-BE" dirty="0" smtClean="0"/>
              <a:t>2,3 ha;</a:t>
            </a:r>
            <a:endParaRPr lang="nl-BE" dirty="0"/>
          </a:p>
          <a:p>
            <a:pPr lvl="1"/>
            <a:r>
              <a:rPr lang="nl-BE" dirty="0"/>
              <a:t>vlak bij </a:t>
            </a:r>
            <a:r>
              <a:rPr lang="nl-BE" dirty="0" smtClean="0"/>
              <a:t>het gemeentelijk sportpark;</a:t>
            </a:r>
          </a:p>
          <a:p>
            <a:pPr lvl="1"/>
            <a:r>
              <a:rPr lang="nl-BE" dirty="0" smtClean="0"/>
              <a:t>bestemming op gewestplan </a:t>
            </a: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smtClean="0"/>
              <a:t>agrarisch gebied;</a:t>
            </a:r>
          </a:p>
          <a:p>
            <a:pPr lvl="1"/>
            <a:r>
              <a:rPr lang="nl-BE" dirty="0" smtClean="0"/>
              <a:t>gebruiksovereenkomst met ‘klassieke’ boer (akkerbouw).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481" y="4794738"/>
            <a:ext cx="1787423" cy="1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/>
          <a:stretch/>
        </p:blipFill>
        <p:spPr bwMode="auto">
          <a:xfrm>
            <a:off x="0" y="-111369"/>
            <a:ext cx="12192000" cy="696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nl-BE" sz="4000" dirty="0" smtClean="0">
                <a:solidFill>
                  <a:schemeClr val="bg1"/>
                </a:solidFill>
              </a:rPr>
              <a:t>Rekem (Veldstraat)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nl-BE" sz="4000" dirty="0" err="1" smtClean="0">
                <a:solidFill>
                  <a:schemeClr val="bg1"/>
                </a:solidFill>
              </a:rPr>
              <a:t>Gellik</a:t>
            </a:r>
            <a:r>
              <a:rPr lang="nl-BE" sz="4000" dirty="0" smtClean="0">
                <a:solidFill>
                  <a:schemeClr val="bg1"/>
                </a:solidFill>
              </a:rPr>
              <a:t> (</a:t>
            </a:r>
            <a:r>
              <a:rPr lang="nl-BE" sz="4000" dirty="0" err="1" smtClean="0">
                <a:solidFill>
                  <a:schemeClr val="bg1"/>
                </a:solidFill>
              </a:rPr>
              <a:t>Kounterstraat</a:t>
            </a:r>
            <a:r>
              <a:rPr lang="nl-BE" sz="4000" dirty="0" smtClean="0">
                <a:solidFill>
                  <a:schemeClr val="bg1"/>
                </a:solidFill>
              </a:rPr>
              <a:t>)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/>
              <a:t>H</a:t>
            </a:r>
            <a:r>
              <a:rPr lang="nl-BE" sz="4000" b="1" dirty="0" smtClean="0"/>
              <a:t>istoriek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0744"/>
          </a:xfrm>
        </p:spPr>
        <p:txBody>
          <a:bodyPr>
            <a:normAutofit/>
          </a:bodyPr>
          <a:lstStyle/>
          <a:p>
            <a:r>
              <a:rPr lang="nl-BE" sz="2600" dirty="0" smtClean="0"/>
              <a:t>Projectoproep via De Landgenoten.</a:t>
            </a:r>
          </a:p>
          <a:p>
            <a:r>
              <a:rPr lang="nl-BE" sz="2600" dirty="0" smtClean="0"/>
              <a:t>Verwachtingen gemeentebestuur:</a:t>
            </a:r>
          </a:p>
          <a:p>
            <a:pPr lvl="1"/>
            <a:r>
              <a:rPr lang="nl-BE" sz="2200" dirty="0" smtClean="0"/>
              <a:t>bij voorkeur groententeelt en/of </a:t>
            </a:r>
            <a:r>
              <a:rPr lang="nl-BE" sz="2200" dirty="0" err="1" smtClean="0"/>
              <a:t>kleinfruit</a:t>
            </a:r>
            <a:r>
              <a:rPr lang="nl-BE" sz="2200" dirty="0" smtClean="0"/>
              <a:t>;</a:t>
            </a:r>
          </a:p>
          <a:p>
            <a:pPr lvl="1"/>
            <a:r>
              <a:rPr lang="nl-BE" sz="2200" dirty="0" smtClean="0"/>
              <a:t>afzet via korte keten;</a:t>
            </a:r>
          </a:p>
          <a:p>
            <a:pPr lvl="1"/>
            <a:r>
              <a:rPr lang="nl-BE" sz="2200" dirty="0" smtClean="0"/>
              <a:t>voldoende  kennis, ervaring en competenties ;</a:t>
            </a:r>
          </a:p>
          <a:p>
            <a:pPr lvl="1"/>
            <a:r>
              <a:rPr lang="nl-BE" sz="2200" dirty="0" smtClean="0"/>
              <a:t>voorleggen van een businessplan;</a:t>
            </a:r>
          </a:p>
          <a:p>
            <a:pPr lvl="1"/>
            <a:r>
              <a:rPr lang="nl-BE" sz="2200" dirty="0" smtClean="0"/>
              <a:t>werken conform de normen voor </a:t>
            </a:r>
            <a:r>
              <a:rPr lang="nl-BE" sz="2200" dirty="0" err="1" smtClean="0"/>
              <a:t>bioteelt</a:t>
            </a:r>
            <a:r>
              <a:rPr lang="nl-BE" sz="2200" dirty="0" smtClean="0"/>
              <a:t>;</a:t>
            </a:r>
          </a:p>
          <a:p>
            <a:pPr lvl="1"/>
            <a:r>
              <a:rPr lang="nl-BE" sz="2200" dirty="0" smtClean="0"/>
              <a:t>over een netwerk beschikken;</a:t>
            </a:r>
          </a:p>
          <a:p>
            <a:pPr lvl="1"/>
            <a:r>
              <a:rPr lang="nl-BE" sz="2200" dirty="0"/>
              <a:t>b</a:t>
            </a:r>
            <a:r>
              <a:rPr lang="nl-BE" sz="2200" dirty="0" smtClean="0"/>
              <a:t>ij voorkeur een persoon uit Lanaken of omliggende gemeenten.</a:t>
            </a:r>
          </a:p>
          <a:p>
            <a:r>
              <a:rPr lang="nl-BE" sz="2600" dirty="0" smtClean="0"/>
              <a:t>Selectie door De Landgenoten.</a:t>
            </a:r>
            <a:endParaRPr lang="nl-BE" sz="2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481" y="4794738"/>
            <a:ext cx="1787423" cy="1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Kandidaten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62824"/>
          </a:xfrm>
        </p:spPr>
        <p:txBody>
          <a:bodyPr>
            <a:normAutofit lnSpcReduction="10000"/>
          </a:bodyPr>
          <a:lstStyle/>
          <a:p>
            <a:r>
              <a:rPr lang="nl-BE" sz="2600" dirty="0" smtClean="0"/>
              <a:t>Oproep werd in oktober 2019 verspreid.</a:t>
            </a:r>
          </a:p>
          <a:p>
            <a:r>
              <a:rPr lang="nl-BE" sz="2600" dirty="0" smtClean="0"/>
              <a:t>9 </a:t>
            </a:r>
            <a:r>
              <a:rPr lang="nl-BE" sz="2600" dirty="0"/>
              <a:t>kandidaat-boeren met interesse of met een vraag om </a:t>
            </a:r>
            <a:r>
              <a:rPr lang="nl-BE" sz="2600" dirty="0" smtClean="0"/>
              <a:t>uitleg </a:t>
            </a:r>
            <a:r>
              <a:rPr lang="nl-BE" sz="2600" dirty="0" smtClean="0">
                <a:sym typeface="Wingdings" pitchFamily="2" charset="2"/>
              </a:rPr>
              <a:t> </a:t>
            </a:r>
            <a:r>
              <a:rPr lang="nl-BE" sz="2600" dirty="0" smtClean="0"/>
              <a:t>ontvingen een basisvragenlijst.</a:t>
            </a:r>
          </a:p>
          <a:p>
            <a:r>
              <a:rPr lang="nl-BE" sz="2600" dirty="0" smtClean="0"/>
              <a:t>4 kandidaten hadden deze lijst ingevuld.</a:t>
            </a:r>
          </a:p>
          <a:p>
            <a:r>
              <a:rPr lang="nl-BE" sz="2600" dirty="0" smtClean="0"/>
              <a:t>In maart 2020 vond een terreinbezoek plaats (3 kandidaten).</a:t>
            </a:r>
          </a:p>
          <a:p>
            <a:r>
              <a:rPr lang="nl-BE" sz="2600" dirty="0"/>
              <a:t>Van twee kandidaten werd al </a:t>
            </a:r>
            <a:r>
              <a:rPr lang="nl-BE" sz="2600" dirty="0" smtClean="0"/>
              <a:t>duidelijk </a:t>
            </a:r>
            <a:r>
              <a:rPr lang="nl-BE" sz="2600" dirty="0"/>
              <a:t>dat hun plannen niet overeenstemden met de wensen van de gemeente.</a:t>
            </a:r>
            <a:endParaRPr lang="nl-BE" sz="2600" dirty="0" smtClean="0"/>
          </a:p>
          <a:p>
            <a:r>
              <a:rPr lang="nl-BE" sz="2600" dirty="0" smtClean="0"/>
              <a:t>1 kandidaat werd uitgenodigd op de adviesgroep.</a:t>
            </a:r>
          </a:p>
          <a:p>
            <a:r>
              <a:rPr lang="nl-BE" sz="2600" dirty="0" smtClean="0"/>
              <a:t>Terugkoppelen naar het schepencollege.</a:t>
            </a:r>
            <a:endParaRPr lang="nl-BE" sz="2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481" y="4794738"/>
            <a:ext cx="1787423" cy="1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Resultaat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62824"/>
          </a:xfrm>
        </p:spPr>
        <p:txBody>
          <a:bodyPr>
            <a:normAutofit/>
          </a:bodyPr>
          <a:lstStyle/>
          <a:p>
            <a:r>
              <a:rPr lang="nl-BE" sz="2600" dirty="0" smtClean="0"/>
              <a:t>Beoordeling door de adviesgroep.</a:t>
            </a:r>
          </a:p>
          <a:p>
            <a:r>
              <a:rPr lang="nl-BE" sz="2600" dirty="0" smtClean="0"/>
              <a:t>Uiteindelijk bleek de enige kandidaat niet aan de verwachtingen te beantwoorden.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481" y="4794738"/>
            <a:ext cx="1787423" cy="1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 smtClean="0"/>
              <a:t>Valkuilen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9760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nl-BE" sz="2600" dirty="0" smtClean="0"/>
              <a:t>Meest gestelde vraag: bouwen van een kleine loods </a:t>
            </a:r>
            <a:r>
              <a:rPr lang="nl-BE" sz="2600" dirty="0" smtClean="0">
                <a:sym typeface="Wingdings" pitchFamily="2" charset="2"/>
              </a:rPr>
              <a:t>voor de v</a:t>
            </a:r>
            <a:r>
              <a:rPr lang="nl-BE" sz="2600" dirty="0" smtClean="0"/>
              <a:t>erwerking (koelen) en </a:t>
            </a:r>
            <a:r>
              <a:rPr lang="nl-BE" sz="2600" dirty="0"/>
              <a:t>afzet van </a:t>
            </a:r>
            <a:r>
              <a:rPr lang="nl-BE" sz="2600" dirty="0" smtClean="0"/>
              <a:t>producten.</a:t>
            </a:r>
            <a:endParaRPr lang="nl-BE" sz="2600" dirty="0"/>
          </a:p>
          <a:p>
            <a:r>
              <a:rPr lang="nl-BE" sz="2600" dirty="0" smtClean="0"/>
              <a:t>Strenge reglementering (ruimtelijke ordening).</a:t>
            </a:r>
          </a:p>
          <a:p>
            <a:r>
              <a:rPr lang="nl-BE" sz="2600" dirty="0" smtClean="0"/>
              <a:t>Beoordeling Departement Landbouw en Visserij:</a:t>
            </a:r>
          </a:p>
          <a:p>
            <a:pPr lvl="1"/>
            <a:r>
              <a:rPr lang="nl-BE" sz="2200" dirty="0" smtClean="0"/>
              <a:t>aantonen dat men een beroepsmatige landbouwer van een volwaardig leefbaar bedrijf is </a:t>
            </a:r>
            <a:r>
              <a:rPr lang="nl-BE" sz="2200" dirty="0" smtClean="0">
                <a:sym typeface="Wingdings" pitchFamily="2" charset="2"/>
              </a:rPr>
              <a:t></a:t>
            </a:r>
            <a:r>
              <a:rPr lang="nl-BE" sz="2200" dirty="0" smtClean="0"/>
              <a:t> moeilijk voor beginnende landbouwer;</a:t>
            </a:r>
          </a:p>
          <a:p>
            <a:pPr lvl="1"/>
            <a:r>
              <a:rPr lang="nl-BE" sz="2200" dirty="0" smtClean="0"/>
              <a:t>tijdelijke constructies (bv. container) is mogelijk in afwachting dat men kan bovengenoemde kan bewijzen.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481" y="4794738"/>
            <a:ext cx="1787423" cy="1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296</Words>
  <Application>Microsoft Office PowerPoint</Application>
  <PresentationFormat>Breedbeeld</PresentationFormat>
  <Paragraphs>45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Kantoorthema</vt:lpstr>
      <vt:lpstr>Gemeente Lanaken</vt:lpstr>
      <vt:lpstr>Historiek</vt:lpstr>
      <vt:lpstr>Rekem (Veldstraat)</vt:lpstr>
      <vt:lpstr>Gellik (Kounterstraat)</vt:lpstr>
      <vt:lpstr>Historiek</vt:lpstr>
      <vt:lpstr>Kandidaten</vt:lpstr>
      <vt:lpstr>Resultaat</vt:lpstr>
      <vt:lpstr>Valkuilen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Gemeente Lanaken</dc:title>
  <dc:creator>Christel Gorissen</dc:creator>
  <cp:lastModifiedBy>Christel Gorissen</cp:lastModifiedBy>
  <cp:revision>19</cp:revision>
  <dcterms:created xsi:type="dcterms:W3CDTF">2020-10-12T15:00:18Z</dcterms:created>
  <dcterms:modified xsi:type="dcterms:W3CDTF">2020-10-19T12:25:45Z</dcterms:modified>
</cp:coreProperties>
</file>