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64" r:id="rId3"/>
    <p:sldId id="265" r:id="rId4"/>
    <p:sldId id="263" r:id="rId5"/>
    <p:sldId id="266" r:id="rId6"/>
    <p:sldId id="267"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80A1A-52C4-4C11-92FB-044396B758A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DF85616F-51CA-4F1B-90C0-7431E0CB097B}">
      <dgm:prSet/>
      <dgm:spPr/>
      <dgm:t>
        <a:bodyPr/>
        <a:lstStyle/>
        <a:p>
          <a:r>
            <a:rPr lang="nl-BE"/>
            <a:t>Frieda De Koninck</a:t>
          </a:r>
          <a:endParaRPr lang="en-US"/>
        </a:p>
      </dgm:t>
    </dgm:pt>
    <dgm:pt modelId="{31BE9E72-45EA-4F90-9D39-A2A8E586ADFE}" type="parTrans" cxnId="{622BE7B7-0005-45BF-A10C-4B337086939E}">
      <dgm:prSet/>
      <dgm:spPr/>
      <dgm:t>
        <a:bodyPr/>
        <a:lstStyle/>
        <a:p>
          <a:endParaRPr lang="en-US"/>
        </a:p>
      </dgm:t>
    </dgm:pt>
    <dgm:pt modelId="{1810E575-FF90-4D9C-8C80-3F440CC38B83}" type="sibTrans" cxnId="{622BE7B7-0005-45BF-A10C-4B337086939E}">
      <dgm:prSet/>
      <dgm:spPr/>
      <dgm:t>
        <a:bodyPr/>
        <a:lstStyle/>
        <a:p>
          <a:endParaRPr lang="en-US"/>
        </a:p>
      </dgm:t>
    </dgm:pt>
    <dgm:pt modelId="{D4A81A52-2ACC-4BE9-99D9-D8C1BE29519C}">
      <dgm:prSet/>
      <dgm:spPr/>
      <dgm:t>
        <a:bodyPr/>
        <a:lstStyle/>
        <a:p>
          <a:r>
            <a:rPr lang="nl-BE"/>
            <a:t>0472 52 08 01</a:t>
          </a:r>
          <a:endParaRPr lang="en-US"/>
        </a:p>
      </dgm:t>
    </dgm:pt>
    <dgm:pt modelId="{AE0AF673-1FC0-44E7-BA11-4EA24BB96979}" type="parTrans" cxnId="{57FE1BB8-15CD-4C17-897E-83924893C558}">
      <dgm:prSet/>
      <dgm:spPr/>
      <dgm:t>
        <a:bodyPr/>
        <a:lstStyle/>
        <a:p>
          <a:endParaRPr lang="en-US"/>
        </a:p>
      </dgm:t>
    </dgm:pt>
    <dgm:pt modelId="{B0A4C892-666B-402A-A16C-1C990ED4FC8F}" type="sibTrans" cxnId="{57FE1BB8-15CD-4C17-897E-83924893C558}">
      <dgm:prSet/>
      <dgm:spPr/>
      <dgm:t>
        <a:bodyPr/>
        <a:lstStyle/>
        <a:p>
          <a:endParaRPr lang="en-US"/>
        </a:p>
      </dgm:t>
    </dgm:pt>
    <dgm:pt modelId="{BAAC1F61-1D24-4D73-89F2-276A18C6A62C}">
      <dgm:prSet/>
      <dgm:spPr/>
      <dgm:t>
        <a:bodyPr/>
        <a:lstStyle/>
        <a:p>
          <a:r>
            <a:rPr lang="nl-BE"/>
            <a:t>Frieda.dekoninck@brugge.be</a:t>
          </a:r>
          <a:endParaRPr lang="en-US"/>
        </a:p>
      </dgm:t>
    </dgm:pt>
    <dgm:pt modelId="{06C8894C-7183-4E7E-B197-2A134158E16F}" type="parTrans" cxnId="{3187CA6E-E64D-477A-A97E-48BC90E884BE}">
      <dgm:prSet/>
      <dgm:spPr/>
      <dgm:t>
        <a:bodyPr/>
        <a:lstStyle/>
        <a:p>
          <a:endParaRPr lang="en-US"/>
        </a:p>
      </dgm:t>
    </dgm:pt>
    <dgm:pt modelId="{6CA0DA76-8061-441F-BF20-0C8F2F19506A}" type="sibTrans" cxnId="{3187CA6E-E64D-477A-A97E-48BC90E884BE}">
      <dgm:prSet/>
      <dgm:spPr/>
      <dgm:t>
        <a:bodyPr/>
        <a:lstStyle/>
        <a:p>
          <a:endParaRPr lang="en-US"/>
        </a:p>
      </dgm:t>
    </dgm:pt>
    <dgm:pt modelId="{25442BDF-589D-4102-9333-A18A4CCD8855}" type="pres">
      <dgm:prSet presAssocID="{E2380A1A-52C4-4C11-92FB-044396B758AA}" presName="vert0" presStyleCnt="0">
        <dgm:presLayoutVars>
          <dgm:dir/>
          <dgm:animOne val="branch"/>
          <dgm:animLvl val="lvl"/>
        </dgm:presLayoutVars>
      </dgm:prSet>
      <dgm:spPr/>
    </dgm:pt>
    <dgm:pt modelId="{672D9DC1-1D27-4BBC-A1A9-0067D9D8E2E3}" type="pres">
      <dgm:prSet presAssocID="{DF85616F-51CA-4F1B-90C0-7431E0CB097B}" presName="thickLine" presStyleLbl="alignNode1" presStyleIdx="0" presStyleCnt="3"/>
      <dgm:spPr/>
    </dgm:pt>
    <dgm:pt modelId="{43159A10-5E0B-4EE9-8317-26E1BDFE3AFB}" type="pres">
      <dgm:prSet presAssocID="{DF85616F-51CA-4F1B-90C0-7431E0CB097B}" presName="horz1" presStyleCnt="0"/>
      <dgm:spPr/>
    </dgm:pt>
    <dgm:pt modelId="{A5035A6E-8DC1-455D-A006-7106CE75741A}" type="pres">
      <dgm:prSet presAssocID="{DF85616F-51CA-4F1B-90C0-7431E0CB097B}" presName="tx1" presStyleLbl="revTx" presStyleIdx="0" presStyleCnt="3"/>
      <dgm:spPr/>
    </dgm:pt>
    <dgm:pt modelId="{BBE04071-8F16-45BA-95EE-E20B757C65CC}" type="pres">
      <dgm:prSet presAssocID="{DF85616F-51CA-4F1B-90C0-7431E0CB097B}" presName="vert1" presStyleCnt="0"/>
      <dgm:spPr/>
    </dgm:pt>
    <dgm:pt modelId="{B3C536AA-CA34-442A-92F9-EDB2D1C23236}" type="pres">
      <dgm:prSet presAssocID="{D4A81A52-2ACC-4BE9-99D9-D8C1BE29519C}" presName="thickLine" presStyleLbl="alignNode1" presStyleIdx="1" presStyleCnt="3"/>
      <dgm:spPr/>
    </dgm:pt>
    <dgm:pt modelId="{A0086871-33C6-430E-ACBD-477630F741EC}" type="pres">
      <dgm:prSet presAssocID="{D4A81A52-2ACC-4BE9-99D9-D8C1BE29519C}" presName="horz1" presStyleCnt="0"/>
      <dgm:spPr/>
    </dgm:pt>
    <dgm:pt modelId="{2799B23A-5B04-4A40-93DC-C53B5141367D}" type="pres">
      <dgm:prSet presAssocID="{D4A81A52-2ACC-4BE9-99D9-D8C1BE29519C}" presName="tx1" presStyleLbl="revTx" presStyleIdx="1" presStyleCnt="3"/>
      <dgm:spPr/>
    </dgm:pt>
    <dgm:pt modelId="{D5B4E90E-FA79-4C61-8B4B-E54AA6144EE1}" type="pres">
      <dgm:prSet presAssocID="{D4A81A52-2ACC-4BE9-99D9-D8C1BE29519C}" presName="vert1" presStyleCnt="0"/>
      <dgm:spPr/>
    </dgm:pt>
    <dgm:pt modelId="{3E198680-AC66-4058-900A-AB8E9D763D5A}" type="pres">
      <dgm:prSet presAssocID="{BAAC1F61-1D24-4D73-89F2-276A18C6A62C}" presName="thickLine" presStyleLbl="alignNode1" presStyleIdx="2" presStyleCnt="3"/>
      <dgm:spPr/>
    </dgm:pt>
    <dgm:pt modelId="{4CE55C2E-3208-445A-B956-39EEA51EB6A4}" type="pres">
      <dgm:prSet presAssocID="{BAAC1F61-1D24-4D73-89F2-276A18C6A62C}" presName="horz1" presStyleCnt="0"/>
      <dgm:spPr/>
    </dgm:pt>
    <dgm:pt modelId="{813C8F1D-9414-48B5-8D7E-F4884C38E26A}" type="pres">
      <dgm:prSet presAssocID="{BAAC1F61-1D24-4D73-89F2-276A18C6A62C}" presName="tx1" presStyleLbl="revTx" presStyleIdx="2" presStyleCnt="3"/>
      <dgm:spPr/>
    </dgm:pt>
    <dgm:pt modelId="{EA0926E6-7358-4203-B43F-09D5EB5677F2}" type="pres">
      <dgm:prSet presAssocID="{BAAC1F61-1D24-4D73-89F2-276A18C6A62C}" presName="vert1" presStyleCnt="0"/>
      <dgm:spPr/>
    </dgm:pt>
  </dgm:ptLst>
  <dgm:cxnLst>
    <dgm:cxn modelId="{189EE90A-A535-4BAB-ABF4-7D64FB090E60}" type="presOf" srcId="{DF85616F-51CA-4F1B-90C0-7431E0CB097B}" destId="{A5035A6E-8DC1-455D-A006-7106CE75741A}" srcOrd="0" destOrd="0" presId="urn:microsoft.com/office/officeart/2008/layout/LinedList"/>
    <dgm:cxn modelId="{299CD712-DCF3-4E65-998F-A48C8EAFD879}" type="presOf" srcId="{D4A81A52-2ACC-4BE9-99D9-D8C1BE29519C}" destId="{2799B23A-5B04-4A40-93DC-C53B5141367D}" srcOrd="0" destOrd="0" presId="urn:microsoft.com/office/officeart/2008/layout/LinedList"/>
    <dgm:cxn modelId="{3187CA6E-E64D-477A-A97E-48BC90E884BE}" srcId="{E2380A1A-52C4-4C11-92FB-044396B758AA}" destId="{BAAC1F61-1D24-4D73-89F2-276A18C6A62C}" srcOrd="2" destOrd="0" parTransId="{06C8894C-7183-4E7E-B197-2A134158E16F}" sibTransId="{6CA0DA76-8061-441F-BF20-0C8F2F19506A}"/>
    <dgm:cxn modelId="{622BE7B7-0005-45BF-A10C-4B337086939E}" srcId="{E2380A1A-52C4-4C11-92FB-044396B758AA}" destId="{DF85616F-51CA-4F1B-90C0-7431E0CB097B}" srcOrd="0" destOrd="0" parTransId="{31BE9E72-45EA-4F90-9D39-A2A8E586ADFE}" sibTransId="{1810E575-FF90-4D9C-8C80-3F440CC38B83}"/>
    <dgm:cxn modelId="{57FE1BB8-15CD-4C17-897E-83924893C558}" srcId="{E2380A1A-52C4-4C11-92FB-044396B758AA}" destId="{D4A81A52-2ACC-4BE9-99D9-D8C1BE29519C}" srcOrd="1" destOrd="0" parTransId="{AE0AF673-1FC0-44E7-BA11-4EA24BB96979}" sibTransId="{B0A4C892-666B-402A-A16C-1C990ED4FC8F}"/>
    <dgm:cxn modelId="{94338CD4-A32F-4FB3-AF7B-B3299C4A09BB}" type="presOf" srcId="{BAAC1F61-1D24-4D73-89F2-276A18C6A62C}" destId="{813C8F1D-9414-48B5-8D7E-F4884C38E26A}" srcOrd="0" destOrd="0" presId="urn:microsoft.com/office/officeart/2008/layout/LinedList"/>
    <dgm:cxn modelId="{D4EFDFD6-6007-4FBB-A719-AEABCEFCCA47}" type="presOf" srcId="{E2380A1A-52C4-4C11-92FB-044396B758AA}" destId="{25442BDF-589D-4102-9333-A18A4CCD8855}" srcOrd="0" destOrd="0" presId="urn:microsoft.com/office/officeart/2008/layout/LinedList"/>
    <dgm:cxn modelId="{9EECBE64-5BE2-4ECB-A530-722A8210E5E3}" type="presParOf" srcId="{25442BDF-589D-4102-9333-A18A4CCD8855}" destId="{672D9DC1-1D27-4BBC-A1A9-0067D9D8E2E3}" srcOrd="0" destOrd="0" presId="urn:microsoft.com/office/officeart/2008/layout/LinedList"/>
    <dgm:cxn modelId="{7D7DE131-059B-4069-842F-FC31CE347DC2}" type="presParOf" srcId="{25442BDF-589D-4102-9333-A18A4CCD8855}" destId="{43159A10-5E0B-4EE9-8317-26E1BDFE3AFB}" srcOrd="1" destOrd="0" presId="urn:microsoft.com/office/officeart/2008/layout/LinedList"/>
    <dgm:cxn modelId="{3380A0F8-5CB2-4048-8401-237E0C531707}" type="presParOf" srcId="{43159A10-5E0B-4EE9-8317-26E1BDFE3AFB}" destId="{A5035A6E-8DC1-455D-A006-7106CE75741A}" srcOrd="0" destOrd="0" presId="urn:microsoft.com/office/officeart/2008/layout/LinedList"/>
    <dgm:cxn modelId="{0D9CAD17-29EA-47E4-AF65-82EEA9AF1094}" type="presParOf" srcId="{43159A10-5E0B-4EE9-8317-26E1BDFE3AFB}" destId="{BBE04071-8F16-45BA-95EE-E20B757C65CC}" srcOrd="1" destOrd="0" presId="urn:microsoft.com/office/officeart/2008/layout/LinedList"/>
    <dgm:cxn modelId="{6856BD83-87E3-4107-9D21-AEF88748A5C1}" type="presParOf" srcId="{25442BDF-589D-4102-9333-A18A4CCD8855}" destId="{B3C536AA-CA34-442A-92F9-EDB2D1C23236}" srcOrd="2" destOrd="0" presId="urn:microsoft.com/office/officeart/2008/layout/LinedList"/>
    <dgm:cxn modelId="{A326FE56-5428-42C6-8FDD-6959227F3BDC}" type="presParOf" srcId="{25442BDF-589D-4102-9333-A18A4CCD8855}" destId="{A0086871-33C6-430E-ACBD-477630F741EC}" srcOrd="3" destOrd="0" presId="urn:microsoft.com/office/officeart/2008/layout/LinedList"/>
    <dgm:cxn modelId="{C0D48934-C9BD-40BB-B445-8E57AB65773A}" type="presParOf" srcId="{A0086871-33C6-430E-ACBD-477630F741EC}" destId="{2799B23A-5B04-4A40-93DC-C53B5141367D}" srcOrd="0" destOrd="0" presId="urn:microsoft.com/office/officeart/2008/layout/LinedList"/>
    <dgm:cxn modelId="{6D7FFF06-1FE8-4D00-B289-5EC078B4D13D}" type="presParOf" srcId="{A0086871-33C6-430E-ACBD-477630F741EC}" destId="{D5B4E90E-FA79-4C61-8B4B-E54AA6144EE1}" srcOrd="1" destOrd="0" presId="urn:microsoft.com/office/officeart/2008/layout/LinedList"/>
    <dgm:cxn modelId="{B4240AD4-DEBA-4175-9204-77CC2F767777}" type="presParOf" srcId="{25442BDF-589D-4102-9333-A18A4CCD8855}" destId="{3E198680-AC66-4058-900A-AB8E9D763D5A}" srcOrd="4" destOrd="0" presId="urn:microsoft.com/office/officeart/2008/layout/LinedList"/>
    <dgm:cxn modelId="{2D0675BE-B2E1-4527-AA36-679F90A833CF}" type="presParOf" srcId="{25442BDF-589D-4102-9333-A18A4CCD8855}" destId="{4CE55C2E-3208-445A-B956-39EEA51EB6A4}" srcOrd="5" destOrd="0" presId="urn:microsoft.com/office/officeart/2008/layout/LinedList"/>
    <dgm:cxn modelId="{69E016B6-9B31-4C06-8F1E-6350B9546A73}" type="presParOf" srcId="{4CE55C2E-3208-445A-B956-39EEA51EB6A4}" destId="{813C8F1D-9414-48B5-8D7E-F4884C38E26A}" srcOrd="0" destOrd="0" presId="urn:microsoft.com/office/officeart/2008/layout/LinedList"/>
    <dgm:cxn modelId="{E38D6B57-41A1-41FD-AA71-1011A3CD796D}" type="presParOf" srcId="{4CE55C2E-3208-445A-B956-39EEA51EB6A4}" destId="{EA0926E6-7358-4203-B43F-09D5EB5677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9DC1-1D27-4BBC-A1A9-0067D9D8E2E3}">
      <dsp:nvSpPr>
        <dsp:cNvPr id="0" name=""/>
        <dsp:cNvSpPr/>
      </dsp:nvSpPr>
      <dsp:spPr>
        <a:xfrm>
          <a:off x="0" y="2641"/>
          <a:ext cx="5994400" cy="0"/>
        </a:xfrm>
        <a:prstGeom prst="line">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35A6E-8DC1-455D-A006-7106CE75741A}">
      <dsp:nvSpPr>
        <dsp:cNvPr id="0" name=""/>
        <dsp:cNvSpPr/>
      </dsp:nvSpPr>
      <dsp:spPr>
        <a:xfrm>
          <a:off x="0" y="2641"/>
          <a:ext cx="5994400" cy="180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BE" sz="3800" kern="1200"/>
            <a:t>Frieda De Koninck</a:t>
          </a:r>
          <a:endParaRPr lang="en-US" sz="3800" kern="1200"/>
        </a:p>
      </dsp:txBody>
      <dsp:txXfrm>
        <a:off x="0" y="2641"/>
        <a:ext cx="5994400" cy="1801379"/>
      </dsp:txXfrm>
    </dsp:sp>
    <dsp:sp modelId="{B3C536AA-CA34-442A-92F9-EDB2D1C23236}">
      <dsp:nvSpPr>
        <dsp:cNvPr id="0" name=""/>
        <dsp:cNvSpPr/>
      </dsp:nvSpPr>
      <dsp:spPr>
        <a:xfrm>
          <a:off x="0" y="1804020"/>
          <a:ext cx="5994400" cy="0"/>
        </a:xfrm>
        <a:prstGeom prst="line">
          <a:avLst/>
        </a:prstGeom>
        <a:solidFill>
          <a:schemeClr val="accent5">
            <a:hueOff val="-3379271"/>
            <a:satOff val="-8710"/>
            <a:lumOff val="-5883"/>
            <a:alphaOff val="0"/>
          </a:schemeClr>
        </a:solidFill>
        <a:ln w="12700" cap="flat" cmpd="sng" algn="in">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9B23A-5B04-4A40-93DC-C53B5141367D}">
      <dsp:nvSpPr>
        <dsp:cNvPr id="0" name=""/>
        <dsp:cNvSpPr/>
      </dsp:nvSpPr>
      <dsp:spPr>
        <a:xfrm>
          <a:off x="0" y="1804020"/>
          <a:ext cx="5994400" cy="180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BE" sz="3800" kern="1200"/>
            <a:t>0472 52 08 01</a:t>
          </a:r>
          <a:endParaRPr lang="en-US" sz="3800" kern="1200"/>
        </a:p>
      </dsp:txBody>
      <dsp:txXfrm>
        <a:off x="0" y="1804020"/>
        <a:ext cx="5994400" cy="1801379"/>
      </dsp:txXfrm>
    </dsp:sp>
    <dsp:sp modelId="{3E198680-AC66-4058-900A-AB8E9D763D5A}">
      <dsp:nvSpPr>
        <dsp:cNvPr id="0" name=""/>
        <dsp:cNvSpPr/>
      </dsp:nvSpPr>
      <dsp:spPr>
        <a:xfrm>
          <a:off x="0" y="3605400"/>
          <a:ext cx="5994400" cy="0"/>
        </a:xfrm>
        <a:prstGeom prst="line">
          <a:avLst/>
        </a:prstGeom>
        <a:solidFill>
          <a:schemeClr val="accent5">
            <a:hueOff val="-6758543"/>
            <a:satOff val="-17419"/>
            <a:lumOff val="-11765"/>
            <a:alphaOff val="0"/>
          </a:schemeClr>
        </a:solidFill>
        <a:ln w="12700" cap="flat" cmpd="sng" algn="in">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C8F1D-9414-48B5-8D7E-F4884C38E26A}">
      <dsp:nvSpPr>
        <dsp:cNvPr id="0" name=""/>
        <dsp:cNvSpPr/>
      </dsp:nvSpPr>
      <dsp:spPr>
        <a:xfrm>
          <a:off x="0" y="3605400"/>
          <a:ext cx="5994400" cy="180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BE" sz="3800" kern="1200"/>
            <a:t>Frieda.dekoninck@brugge.be</a:t>
          </a:r>
          <a:endParaRPr lang="en-US" sz="3800" kern="1200"/>
        </a:p>
      </dsp:txBody>
      <dsp:txXfrm>
        <a:off x="0" y="3605400"/>
        <a:ext cx="5994400" cy="18013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10C8CD9-5CB0-4BF1-AB09-C813CC7E1BC7}" type="datetimeFigureOut">
              <a:rPr lang="nl-BE" smtClean="0"/>
              <a:t>21/01/2021</a:t>
            </a:fld>
            <a:endParaRPr lang="nl-B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B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A5E6C0B-0B63-43EA-BCD8-E0105777CA66}" type="slidenum">
              <a:rPr lang="nl-BE" smtClean="0"/>
              <a:t>‹nr.›</a:t>
            </a:fld>
            <a:endParaRPr lang="nl-B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237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0C8CD9-5CB0-4BF1-AB09-C813CC7E1BC7}" type="datetimeFigureOut">
              <a:rPr lang="nl-BE" smtClean="0"/>
              <a:t>21/01/2021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345393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0C8CD9-5CB0-4BF1-AB09-C813CC7E1BC7}" type="datetimeFigureOut">
              <a:rPr lang="nl-BE" smtClean="0"/>
              <a:t>21/01/2021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151415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0C8CD9-5CB0-4BF1-AB09-C813CC7E1BC7}" type="datetimeFigureOut">
              <a:rPr lang="nl-BE" smtClean="0"/>
              <a:t>21/01/2021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173620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10C8CD9-5CB0-4BF1-AB09-C813CC7E1BC7}" type="datetimeFigureOut">
              <a:rPr lang="nl-BE" smtClean="0"/>
              <a:t>21/01/2021</a:t>
            </a:fld>
            <a:endParaRPr lang="nl-B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B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A5E6C0B-0B63-43EA-BCD8-E0105777CA66}" type="slidenum">
              <a:rPr lang="nl-BE" smtClean="0"/>
              <a:t>‹nr.›</a:t>
            </a:fld>
            <a:endParaRPr lang="nl-B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772629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10C8CD9-5CB0-4BF1-AB09-C813CC7E1BC7}" type="datetimeFigureOut">
              <a:rPr lang="nl-BE" smtClean="0"/>
              <a:t>21/01/2021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34929354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10C8CD9-5CB0-4BF1-AB09-C813CC7E1BC7}" type="datetimeFigureOut">
              <a:rPr lang="nl-BE" smtClean="0"/>
              <a:t>21/01/2021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13947861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10C8CD9-5CB0-4BF1-AB09-C813CC7E1BC7}" type="datetimeFigureOut">
              <a:rPr lang="nl-BE" smtClean="0"/>
              <a:t>21/01/2021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180625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C8CD9-5CB0-4BF1-AB09-C813CC7E1BC7}" type="datetimeFigureOut">
              <a:rPr lang="nl-BE" smtClean="0"/>
              <a:t>21/01/2021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419617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C10C8CD9-5CB0-4BF1-AB09-C813CC7E1BC7}" type="datetimeFigureOut">
              <a:rPr lang="nl-BE" smtClean="0"/>
              <a:t>21/01/2021</a:t>
            </a:fld>
            <a:endParaRPr lang="nl-BE"/>
          </a:p>
        </p:txBody>
      </p:sp>
      <p:sp>
        <p:nvSpPr>
          <p:cNvPr id="6" name="Footer Placeholder 5"/>
          <p:cNvSpPr>
            <a:spLocks noGrp="1"/>
          </p:cNvSpPr>
          <p:nvPr>
            <p:ph type="ftr" sz="quarter" idx="11"/>
          </p:nvPr>
        </p:nvSpPr>
        <p:spPr>
          <a:xfrm>
            <a:off x="2103620" y="6375679"/>
            <a:ext cx="3482179" cy="345796"/>
          </a:xfrm>
        </p:spPr>
        <p:txBody>
          <a:bodyPr/>
          <a:lstStyle/>
          <a:p>
            <a:endParaRPr lang="nl-BE"/>
          </a:p>
        </p:txBody>
      </p:sp>
      <p:sp>
        <p:nvSpPr>
          <p:cNvPr id="7" name="Slide Number Placeholder 6"/>
          <p:cNvSpPr>
            <a:spLocks noGrp="1"/>
          </p:cNvSpPr>
          <p:nvPr>
            <p:ph type="sldNum" sz="quarter" idx="12"/>
          </p:nvPr>
        </p:nvSpPr>
        <p:spPr>
          <a:xfrm>
            <a:off x="5691014" y="6375679"/>
            <a:ext cx="1232456" cy="345796"/>
          </a:xfrm>
        </p:spPr>
        <p:txBody>
          <a:bodyPr/>
          <a:lstStyle/>
          <a:p>
            <a:fld id="{9A5E6C0B-0B63-43EA-BCD8-E0105777CA66}" type="slidenum">
              <a:rPr lang="nl-BE" smtClean="0"/>
              <a:t>‹nr.›</a:t>
            </a:fld>
            <a:endParaRPr lang="nl-B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867077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C10C8CD9-5CB0-4BF1-AB09-C813CC7E1BC7}" type="datetimeFigureOut">
              <a:rPr lang="nl-BE" smtClean="0"/>
              <a:t>21/01/2021</a:t>
            </a:fld>
            <a:endParaRPr lang="nl-BE"/>
          </a:p>
        </p:txBody>
      </p:sp>
      <p:sp>
        <p:nvSpPr>
          <p:cNvPr id="6" name="Footer Placeholder 5"/>
          <p:cNvSpPr>
            <a:spLocks noGrp="1"/>
          </p:cNvSpPr>
          <p:nvPr>
            <p:ph type="ftr" sz="quarter" idx="11"/>
          </p:nvPr>
        </p:nvSpPr>
        <p:spPr>
          <a:xfrm>
            <a:off x="2103621" y="6375679"/>
            <a:ext cx="3482178" cy="345796"/>
          </a:xfrm>
        </p:spPr>
        <p:txBody>
          <a:bodyPr/>
          <a:lstStyle/>
          <a:p>
            <a:endParaRPr lang="nl-BE"/>
          </a:p>
        </p:txBody>
      </p:sp>
      <p:sp>
        <p:nvSpPr>
          <p:cNvPr id="7" name="Slide Number Placeholder 6"/>
          <p:cNvSpPr>
            <a:spLocks noGrp="1"/>
          </p:cNvSpPr>
          <p:nvPr>
            <p:ph type="sldNum" sz="quarter" idx="12"/>
          </p:nvPr>
        </p:nvSpPr>
        <p:spPr>
          <a:xfrm>
            <a:off x="5687568" y="6375679"/>
            <a:ext cx="1234440" cy="345796"/>
          </a:xfrm>
        </p:spPr>
        <p:txBody>
          <a:bodyPr/>
          <a:lstStyle/>
          <a:p>
            <a:fld id="{9A5E6C0B-0B63-43EA-BCD8-E0105777CA66}" type="slidenum">
              <a:rPr lang="nl-BE" smtClean="0"/>
              <a:t>‹nr.›</a:t>
            </a:fld>
            <a:endParaRPr lang="nl-BE"/>
          </a:p>
        </p:txBody>
      </p:sp>
    </p:spTree>
    <p:extLst>
      <p:ext uri="{BB962C8B-B14F-4D97-AF65-F5344CB8AC3E}">
        <p14:creationId xmlns:p14="http://schemas.microsoft.com/office/powerpoint/2010/main" val="246561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10C8CD9-5CB0-4BF1-AB09-C813CC7E1BC7}" type="datetimeFigureOut">
              <a:rPr lang="nl-BE" smtClean="0"/>
              <a:t>21/01/2021</a:t>
            </a:fld>
            <a:endParaRPr lang="nl-B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B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A5E6C0B-0B63-43EA-BCD8-E0105777CA66}" type="slidenum">
              <a:rPr lang="nl-BE" smtClean="0"/>
              <a:t>‹nr.›</a:t>
            </a:fld>
            <a:endParaRPr lang="nl-B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84100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F54F7C11-584F-4D28-B7E7-CDCF143A0245}"/>
              </a:ext>
            </a:extLst>
          </p:cNvPr>
          <p:cNvSpPr>
            <a:spLocks noGrp="1"/>
          </p:cNvSpPr>
          <p:nvPr>
            <p:ph type="title"/>
          </p:nvPr>
        </p:nvSpPr>
        <p:spPr>
          <a:xfrm>
            <a:off x="4916250" y="1231506"/>
            <a:ext cx="6513749" cy="4394988"/>
          </a:xfrm>
        </p:spPr>
        <p:txBody>
          <a:bodyPr vert="horz" lIns="91440" tIns="45720" rIns="91440" bIns="45720" rtlCol="0" anchor="ctr">
            <a:normAutofit/>
          </a:bodyPr>
          <a:lstStyle/>
          <a:p>
            <a:pPr algn="ctr"/>
            <a:r>
              <a:rPr lang="en-US" sz="5600" dirty="0" err="1"/>
              <a:t>Duurzame</a:t>
            </a:r>
            <a:r>
              <a:rPr lang="en-US" sz="5600" dirty="0"/>
              <a:t> </a:t>
            </a:r>
            <a:r>
              <a:rPr lang="en-US" sz="5600" dirty="0" err="1"/>
              <a:t>aanbestedingen</a:t>
            </a:r>
            <a:r>
              <a:rPr lang="en-US" sz="5600" dirty="0"/>
              <a:t> </a:t>
            </a:r>
            <a:r>
              <a:rPr lang="en-US" sz="5600" dirty="0" err="1"/>
              <a:t>voeding</a:t>
            </a:r>
            <a:endParaRPr lang="en-US" sz="5600" dirty="0"/>
          </a:p>
        </p:txBody>
      </p:sp>
      <p:sp>
        <p:nvSpPr>
          <p:cNvPr id="15" name="Freeform: Shape 14">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2" name="Tijdelijke aanduiding voor tekst 1">
            <a:extLst>
              <a:ext uri="{FF2B5EF4-FFF2-40B4-BE49-F238E27FC236}">
                <a16:creationId xmlns:a16="http://schemas.microsoft.com/office/drawing/2014/main" id="{36D8B077-AAB2-4F5E-B178-1034BD777861}"/>
              </a:ext>
            </a:extLst>
          </p:cNvPr>
          <p:cNvSpPr>
            <a:spLocks noGrp="1"/>
          </p:cNvSpPr>
          <p:nvPr>
            <p:ph type="body" idx="1"/>
          </p:nvPr>
        </p:nvSpPr>
        <p:spPr>
          <a:xfrm>
            <a:off x="566929" y="1565556"/>
            <a:ext cx="3944914" cy="3726888"/>
          </a:xfrm>
        </p:spPr>
        <p:txBody>
          <a:bodyPr vert="horz" lIns="91440" tIns="45720" rIns="91440" bIns="45720" rtlCol="0" anchor="ctr">
            <a:normAutofit/>
          </a:bodyPr>
          <a:lstStyle/>
          <a:p>
            <a:r>
              <a:rPr lang="en-US" dirty="0">
                <a:solidFill>
                  <a:schemeClr val="tx2"/>
                </a:solidFill>
              </a:rPr>
              <a:t>VVSG </a:t>
            </a:r>
            <a:r>
              <a:rPr lang="en-US" dirty="0" err="1">
                <a:solidFill>
                  <a:schemeClr val="tx2"/>
                </a:solidFill>
              </a:rPr>
              <a:t>Lerend</a:t>
            </a:r>
            <a:r>
              <a:rPr lang="en-US" dirty="0">
                <a:solidFill>
                  <a:schemeClr val="tx2"/>
                </a:solidFill>
              </a:rPr>
              <a:t> </a:t>
            </a:r>
            <a:r>
              <a:rPr lang="en-US" dirty="0" err="1">
                <a:solidFill>
                  <a:schemeClr val="tx2"/>
                </a:solidFill>
              </a:rPr>
              <a:t>netwerk</a:t>
            </a:r>
            <a:endParaRPr lang="en-US" dirty="0">
              <a:solidFill>
                <a:schemeClr val="tx2"/>
              </a:solidFill>
            </a:endParaRPr>
          </a:p>
          <a:p>
            <a:r>
              <a:rPr lang="en-US" dirty="0">
                <a:solidFill>
                  <a:schemeClr val="tx2"/>
                </a:solidFill>
              </a:rPr>
              <a:t>Lokaal </a:t>
            </a:r>
            <a:r>
              <a:rPr lang="en-US" dirty="0" err="1">
                <a:solidFill>
                  <a:schemeClr val="tx2"/>
                </a:solidFill>
              </a:rPr>
              <a:t>voedselbeleid</a:t>
            </a:r>
            <a:endParaRPr lang="en-US" dirty="0">
              <a:solidFill>
                <a:schemeClr val="tx2"/>
              </a:solidFill>
            </a:endParaRPr>
          </a:p>
          <a:p>
            <a:r>
              <a:rPr lang="en-US" dirty="0">
                <a:solidFill>
                  <a:schemeClr val="tx2"/>
                </a:solidFill>
              </a:rPr>
              <a:t>26 </a:t>
            </a:r>
            <a:r>
              <a:rPr lang="en-US" dirty="0" err="1">
                <a:solidFill>
                  <a:schemeClr val="tx2"/>
                </a:solidFill>
              </a:rPr>
              <a:t>januari</a:t>
            </a:r>
            <a:r>
              <a:rPr lang="en-US" dirty="0">
                <a:solidFill>
                  <a:schemeClr val="tx2"/>
                </a:solidFill>
              </a:rPr>
              <a:t> 2021</a:t>
            </a:r>
          </a:p>
        </p:txBody>
      </p:sp>
      <p:sp>
        <p:nvSpPr>
          <p:cNvPr id="17" name="Rectangle 16">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a:extLst>
              <a:ext uri="{FF2B5EF4-FFF2-40B4-BE49-F238E27FC236}">
                <a16:creationId xmlns:a16="http://schemas.microsoft.com/office/drawing/2014/main" id="{DAEB6995-D297-4C7B-B2B7-1D878268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063" y="-13258"/>
            <a:ext cx="3368463" cy="1888958"/>
          </a:xfrm>
          <a:prstGeom prst="rect">
            <a:avLst/>
          </a:prstGeom>
        </p:spPr>
      </p:pic>
    </p:spTree>
    <p:extLst>
      <p:ext uri="{BB962C8B-B14F-4D97-AF65-F5344CB8AC3E}">
        <p14:creationId xmlns:p14="http://schemas.microsoft.com/office/powerpoint/2010/main" val="306213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AC190-5021-4D28-BAA4-28B7DA228880}"/>
              </a:ext>
            </a:extLst>
          </p:cNvPr>
          <p:cNvSpPr>
            <a:spLocks noGrp="1"/>
          </p:cNvSpPr>
          <p:nvPr>
            <p:ph type="title"/>
          </p:nvPr>
        </p:nvSpPr>
        <p:spPr/>
        <p:txBody>
          <a:bodyPr/>
          <a:lstStyle/>
          <a:p>
            <a:r>
              <a:rPr lang="nl-BE" dirty="0"/>
              <a:t>Flavour</a:t>
            </a:r>
          </a:p>
        </p:txBody>
      </p:sp>
      <p:sp>
        <p:nvSpPr>
          <p:cNvPr id="3" name="Tijdelijke aanduiding voor inhoud 2">
            <a:extLst>
              <a:ext uri="{FF2B5EF4-FFF2-40B4-BE49-F238E27FC236}">
                <a16:creationId xmlns:a16="http://schemas.microsoft.com/office/drawing/2014/main" id="{27429180-D8D0-43E2-BE36-510E1499BD37}"/>
              </a:ext>
            </a:extLst>
          </p:cNvPr>
          <p:cNvSpPr>
            <a:spLocks noGrp="1"/>
          </p:cNvSpPr>
          <p:nvPr>
            <p:ph idx="1"/>
          </p:nvPr>
        </p:nvSpPr>
        <p:spPr>
          <a:xfrm>
            <a:off x="1251678" y="1257300"/>
            <a:ext cx="10178322" cy="5417819"/>
          </a:xfrm>
        </p:spPr>
        <p:txBody>
          <a:bodyPr>
            <a:normAutofit fontScale="92500" lnSpcReduction="20000"/>
          </a:bodyPr>
          <a:lstStyle/>
          <a:p>
            <a:r>
              <a:rPr lang="nl-BE" dirty="0"/>
              <a:t>Wereldwijd gaat één derde van het geproduceerde voedsel verloren. </a:t>
            </a:r>
          </a:p>
          <a:p>
            <a:r>
              <a:rPr lang="nl-BE" dirty="0"/>
              <a:t>Brugge is partner in het Europese samenwerkingsproject ‘FLAVOUR’ Dit staat voor ‘</a:t>
            </a:r>
            <a:r>
              <a:rPr lang="nl-BE" i="1" dirty="0"/>
              <a:t>Food surplus </a:t>
            </a:r>
            <a:r>
              <a:rPr lang="nl-BE" i="1" dirty="0" err="1"/>
              <a:t>and</a:t>
            </a:r>
            <a:r>
              <a:rPr lang="nl-BE" i="1" dirty="0"/>
              <a:t> Labour, </a:t>
            </a:r>
            <a:r>
              <a:rPr lang="nl-BE" i="1" dirty="0" err="1"/>
              <a:t>the</a:t>
            </a:r>
            <a:r>
              <a:rPr lang="nl-BE" i="1" dirty="0"/>
              <a:t> </a:t>
            </a:r>
            <a:r>
              <a:rPr lang="nl-BE" i="1" dirty="0" err="1"/>
              <a:t>Valorisation</a:t>
            </a:r>
            <a:r>
              <a:rPr lang="nl-BE" i="1" dirty="0"/>
              <a:t> of </a:t>
            </a:r>
            <a:r>
              <a:rPr lang="nl-BE" i="1" dirty="0" err="1"/>
              <a:t>Underused</a:t>
            </a:r>
            <a:r>
              <a:rPr lang="nl-BE" i="1" dirty="0"/>
              <a:t> Resources’</a:t>
            </a:r>
            <a:r>
              <a:rPr lang="nl-BE" dirty="0"/>
              <a:t>. </a:t>
            </a:r>
          </a:p>
          <a:p>
            <a:r>
              <a:rPr lang="nl-BE" dirty="0"/>
              <a:t>Er zijn 10 partners uit België, het Verenigd Koninkrijk, Frankrijk en Nederland. </a:t>
            </a:r>
          </a:p>
          <a:p>
            <a:r>
              <a:rPr lang="nl-BE" dirty="0"/>
              <a:t>Samen willen we nieuwe manieren zoeken om voedseloverschotten te verminderen en sociale tewerkstelling te creëren. </a:t>
            </a:r>
          </a:p>
          <a:p>
            <a:pPr lvl="1"/>
            <a:r>
              <a:rPr lang="nl-BE" dirty="0"/>
              <a:t>8 proefprojecten, onder meer in Brugge, om distributieplatformen op te richten of te versterken</a:t>
            </a:r>
          </a:p>
          <a:p>
            <a:pPr lvl="1"/>
            <a:r>
              <a:rPr lang="nl-BE" dirty="0"/>
              <a:t>6 proefprojecten om voedseloverschotten te verwerken tot nieuwe producten met een langere houdbaarheidsdatum.</a:t>
            </a:r>
          </a:p>
          <a:p>
            <a:r>
              <a:rPr lang="nl-BE" dirty="0"/>
              <a:t>Het Brugse voedseldistributieplatform heeft 3 doelen:</a:t>
            </a:r>
          </a:p>
          <a:p>
            <a:pPr lvl="1"/>
            <a:r>
              <a:rPr lang="nl-BE" dirty="0"/>
              <a:t>Vermindering van voedseloverschotten is CO2 winst</a:t>
            </a:r>
          </a:p>
          <a:p>
            <a:pPr lvl="1"/>
            <a:r>
              <a:rPr lang="nl-BE" dirty="0"/>
              <a:t>Sociale tewerkstelling voor mensen met een afstand tot de arbeidsmarkt</a:t>
            </a:r>
          </a:p>
          <a:p>
            <a:pPr lvl="1"/>
            <a:r>
              <a:rPr lang="nl-BE" dirty="0"/>
              <a:t>Voedselhulp voor mensen in (kans)armoede</a:t>
            </a:r>
          </a:p>
          <a:p>
            <a:r>
              <a:rPr lang="nl-BE" dirty="0"/>
              <a:t>Het distributieplatform in Brugge is gestart met </a:t>
            </a:r>
            <a:r>
              <a:rPr lang="nl-BE" dirty="0" err="1"/>
              <a:t>ophalingen</a:t>
            </a:r>
            <a:r>
              <a:rPr lang="nl-BE" dirty="0"/>
              <a:t> van voedseloverschotten bij supermarkten en het herverdelen aan organisaties in juni 2020. In 2020 werd ruim 34.000kg voedseloverschotten opgehaald </a:t>
            </a:r>
            <a:r>
              <a:rPr lang="nl-BE" dirty="0" err="1"/>
              <a:t>dwz</a:t>
            </a:r>
            <a:r>
              <a:rPr lang="nl-BE" dirty="0"/>
              <a:t> meer dan 100 ton CO2 winst. Er zijn 3 </a:t>
            </a:r>
            <a:r>
              <a:rPr lang="nl-BE" dirty="0" err="1"/>
              <a:t>doelgroepmedewerkers</a:t>
            </a:r>
            <a:r>
              <a:rPr lang="nl-BE" dirty="0"/>
              <a:t> tewerkgesteld.</a:t>
            </a:r>
          </a:p>
        </p:txBody>
      </p:sp>
    </p:spTree>
    <p:extLst>
      <p:ext uri="{BB962C8B-B14F-4D97-AF65-F5344CB8AC3E}">
        <p14:creationId xmlns:p14="http://schemas.microsoft.com/office/powerpoint/2010/main" val="51907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8068A-EACB-49A5-A869-E06FA7F50BAB}"/>
              </a:ext>
            </a:extLst>
          </p:cNvPr>
          <p:cNvSpPr>
            <a:spLocks noGrp="1"/>
          </p:cNvSpPr>
          <p:nvPr>
            <p:ph type="title"/>
          </p:nvPr>
        </p:nvSpPr>
        <p:spPr>
          <a:xfrm>
            <a:off x="1251678" y="382385"/>
            <a:ext cx="5984274" cy="1492132"/>
          </a:xfrm>
        </p:spPr>
        <p:txBody>
          <a:bodyPr>
            <a:normAutofit/>
          </a:bodyPr>
          <a:lstStyle/>
          <a:p>
            <a:r>
              <a:rPr lang="nl-BE" dirty="0"/>
              <a:t>Ruddersstove Maaltijdzorg</a:t>
            </a:r>
          </a:p>
        </p:txBody>
      </p:sp>
      <p:sp>
        <p:nvSpPr>
          <p:cNvPr id="3" name="Tijdelijke aanduiding voor inhoud 2">
            <a:extLst>
              <a:ext uri="{FF2B5EF4-FFF2-40B4-BE49-F238E27FC236}">
                <a16:creationId xmlns:a16="http://schemas.microsoft.com/office/drawing/2014/main" id="{314A6A83-A213-4E78-9A3E-C7635FBE40AC}"/>
              </a:ext>
            </a:extLst>
          </p:cNvPr>
          <p:cNvSpPr>
            <a:spLocks noGrp="1"/>
          </p:cNvSpPr>
          <p:nvPr>
            <p:ph idx="1"/>
          </p:nvPr>
        </p:nvSpPr>
        <p:spPr>
          <a:xfrm>
            <a:off x="1251678" y="2001520"/>
            <a:ext cx="7364002" cy="4653279"/>
          </a:xfrm>
        </p:spPr>
        <p:txBody>
          <a:bodyPr>
            <a:normAutofit/>
          </a:bodyPr>
          <a:lstStyle/>
          <a:p>
            <a:pPr>
              <a:lnSpc>
                <a:spcPct val="100000"/>
              </a:lnSpc>
            </a:pPr>
            <a:r>
              <a:rPr lang="nl-BE" sz="1900" dirty="0"/>
              <a:t>Ruddersstove, de maaltijdzorgorganisatie van het Brugse OCMW, sloot zich aan bij het FLAVOUR-distributieplatform in Brugge om zo haar maatschappelijke impact te vergroten. </a:t>
            </a:r>
          </a:p>
          <a:p>
            <a:pPr>
              <a:lnSpc>
                <a:spcPct val="100000"/>
              </a:lnSpc>
            </a:pPr>
            <a:r>
              <a:rPr lang="nl-BE" sz="1900" dirty="0"/>
              <a:t>Dagelijks bereidt Ruddersstove zo’n tweeduizend maaltijden, bestemd voor woonzorgcentra, buurt- en dienstencentra, kinderdagverblijven én maaltijden-aan-huis binnen de regio Brugge.</a:t>
            </a:r>
          </a:p>
          <a:p>
            <a:pPr>
              <a:lnSpc>
                <a:spcPct val="100000"/>
              </a:lnSpc>
            </a:pPr>
            <a:r>
              <a:rPr lang="nl-BE" sz="1900" dirty="0"/>
              <a:t>Het aankopen van ingrediënten verloopt via overheidsopdrachten te laten gebeuren. De toewijzing van zo’n dossier gebeurt aan de hand van gunningscriteria zoals prijs en kwaliteit. Ruddersstove engageert zich om voortaan ook SDG12.3 als criterium op te nemen. Op die manier willen ze overschotten binnen voedingsbedrijven die aan Ruddersstove leveren, herbestemmen. Het is de bedoeling dat een deel ervan ook gaat naar organisaties die zich aansluiten bij het FLAVOUR-distributieplatform in Brugge. </a:t>
            </a:r>
          </a:p>
          <a:p>
            <a:pPr>
              <a:lnSpc>
                <a:spcPct val="100000"/>
              </a:lnSpc>
            </a:pPr>
            <a:endParaRPr lang="nl-BE" sz="1800" dirty="0">
              <a:solidFill>
                <a:srgbClr val="000000"/>
              </a:solidFill>
            </a:endParaRPr>
          </a:p>
        </p:txBody>
      </p:sp>
      <p:pic>
        <p:nvPicPr>
          <p:cNvPr id="4" name="Afbeelding 3">
            <a:extLst>
              <a:ext uri="{FF2B5EF4-FFF2-40B4-BE49-F238E27FC236}">
                <a16:creationId xmlns:a16="http://schemas.microsoft.com/office/drawing/2014/main" id="{235E9766-6EDA-44A4-BAED-AEFFD75876D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615680" y="2001520"/>
            <a:ext cx="2842894" cy="3875500"/>
          </a:xfrm>
          <a:prstGeom prst="rect">
            <a:avLst/>
          </a:prstGeom>
          <a:noFill/>
        </p:spPr>
      </p:pic>
    </p:spTree>
    <p:extLst>
      <p:ext uri="{BB962C8B-B14F-4D97-AF65-F5344CB8AC3E}">
        <p14:creationId xmlns:p14="http://schemas.microsoft.com/office/powerpoint/2010/main" val="124350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70DDE-B1E1-4016-993D-32D407E78FEF}"/>
              </a:ext>
            </a:extLst>
          </p:cNvPr>
          <p:cNvSpPr>
            <a:spLocks noGrp="1"/>
          </p:cNvSpPr>
          <p:nvPr>
            <p:ph type="title"/>
          </p:nvPr>
        </p:nvSpPr>
        <p:spPr/>
        <p:txBody>
          <a:bodyPr/>
          <a:lstStyle/>
          <a:p>
            <a:r>
              <a:rPr lang="nl-BE" dirty="0" err="1"/>
              <a:t>SDG’s</a:t>
            </a:r>
            <a:endParaRPr lang="nl-BE" dirty="0"/>
          </a:p>
        </p:txBody>
      </p:sp>
      <p:sp>
        <p:nvSpPr>
          <p:cNvPr id="3" name="Tijdelijke aanduiding voor inhoud 2">
            <a:extLst>
              <a:ext uri="{FF2B5EF4-FFF2-40B4-BE49-F238E27FC236}">
                <a16:creationId xmlns:a16="http://schemas.microsoft.com/office/drawing/2014/main" id="{B57552F1-9003-4BE9-BD8A-06C0A0AD7C8F}"/>
              </a:ext>
            </a:extLst>
          </p:cNvPr>
          <p:cNvSpPr>
            <a:spLocks noGrp="1"/>
          </p:cNvSpPr>
          <p:nvPr>
            <p:ph idx="1"/>
          </p:nvPr>
        </p:nvSpPr>
        <p:spPr>
          <a:xfrm>
            <a:off x="1251678" y="1118938"/>
            <a:ext cx="10178322" cy="5618746"/>
          </a:xfrm>
        </p:spPr>
        <p:txBody>
          <a:bodyPr>
            <a:normAutofit/>
          </a:bodyPr>
          <a:lstStyle/>
          <a:p>
            <a:r>
              <a:rPr lang="nl-BE" dirty="0"/>
              <a:t>In 2015 nam de Verenigde Naties (VN) zeventien Duurzame Ontwikkelingsdoelstellingen of ‘</a:t>
            </a:r>
            <a:r>
              <a:rPr lang="nl-BE" dirty="0" err="1"/>
              <a:t>Sustainable</a:t>
            </a:r>
            <a:r>
              <a:rPr lang="nl-BE" dirty="0"/>
              <a:t> Development Goals’ (</a:t>
            </a:r>
            <a:r>
              <a:rPr lang="nl-BE" dirty="0" err="1"/>
              <a:t>SDG’s</a:t>
            </a:r>
            <a:r>
              <a:rPr lang="nl-BE" dirty="0"/>
              <a:t>) aan. </a:t>
            </a:r>
          </a:p>
          <a:p>
            <a:r>
              <a:rPr lang="nl-BE" dirty="0"/>
              <a:t>Voedselverlies verminderen is expliciet opgenomen bij de Sociale Ontwikkelingsdoelen, namelijk </a:t>
            </a:r>
            <a:r>
              <a:rPr lang="nl-BE" i="1" dirty="0"/>
              <a:t>SDG12.3:”Tegen 2030 de voedselverspilling in winkels en bij consumenten per capita halveren en voedselverlies reduceren in de productie- en bevoorradingsketens, met inbegrip van verliezen na de oogst.”</a:t>
            </a:r>
            <a:endParaRPr lang="nl-BE" dirty="0"/>
          </a:p>
        </p:txBody>
      </p:sp>
    </p:spTree>
    <p:extLst>
      <p:ext uri="{BB962C8B-B14F-4D97-AF65-F5344CB8AC3E}">
        <p14:creationId xmlns:p14="http://schemas.microsoft.com/office/powerpoint/2010/main" val="359726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69867-B589-46B0-B359-F5484BD2C816}"/>
              </a:ext>
            </a:extLst>
          </p:cNvPr>
          <p:cNvSpPr>
            <a:spLocks noGrp="1"/>
          </p:cNvSpPr>
          <p:nvPr>
            <p:ph type="title"/>
          </p:nvPr>
        </p:nvSpPr>
        <p:spPr/>
        <p:txBody>
          <a:bodyPr/>
          <a:lstStyle/>
          <a:p>
            <a:r>
              <a:rPr lang="nl-BE" dirty="0"/>
              <a:t>Bestek</a:t>
            </a:r>
          </a:p>
        </p:txBody>
      </p:sp>
      <p:sp>
        <p:nvSpPr>
          <p:cNvPr id="3" name="Tijdelijke aanduiding voor inhoud 2">
            <a:extLst>
              <a:ext uri="{FF2B5EF4-FFF2-40B4-BE49-F238E27FC236}">
                <a16:creationId xmlns:a16="http://schemas.microsoft.com/office/drawing/2014/main" id="{A932A686-AD7E-4E6D-B60D-FEC804868C2A}"/>
              </a:ext>
            </a:extLst>
          </p:cNvPr>
          <p:cNvSpPr>
            <a:spLocks noGrp="1"/>
          </p:cNvSpPr>
          <p:nvPr>
            <p:ph idx="1"/>
          </p:nvPr>
        </p:nvSpPr>
        <p:spPr>
          <a:xfrm>
            <a:off x="1251678" y="1304925"/>
            <a:ext cx="10178322" cy="5481955"/>
          </a:xfrm>
        </p:spPr>
        <p:txBody>
          <a:bodyPr>
            <a:normAutofit fontScale="92500" lnSpcReduction="10000"/>
          </a:bodyPr>
          <a:lstStyle/>
          <a:p>
            <a:pPr marL="0" indent="0">
              <a:buNone/>
            </a:pPr>
            <a:r>
              <a:rPr lang="nl-BE" dirty="0"/>
              <a:t>Criterium “duurzame ontwikkelingsdoelen” 20 punten</a:t>
            </a:r>
          </a:p>
          <a:p>
            <a:r>
              <a:rPr lang="nl-BE" dirty="0"/>
              <a:t>SDG12.3</a:t>
            </a:r>
          </a:p>
          <a:p>
            <a:r>
              <a:rPr lang="nl-BE" dirty="0"/>
              <a:t>Cascade van </a:t>
            </a:r>
            <a:r>
              <a:rPr lang="nl-BE" dirty="0" err="1"/>
              <a:t>waardebehoud</a:t>
            </a:r>
            <a:endParaRPr lang="nl-BE" dirty="0"/>
          </a:p>
          <a:p>
            <a:pPr marL="0" indent="0">
              <a:buNone/>
            </a:pPr>
            <a:r>
              <a:rPr lang="nl-BE" dirty="0"/>
              <a:t>Op te nemen in de offerte</a:t>
            </a:r>
          </a:p>
          <a:p>
            <a:pPr lvl="0"/>
            <a:r>
              <a:rPr lang="nl-BE" i="1" dirty="0"/>
              <a:t>De inschrijver voegt bij zijn offerte een beschrijving van de maatregelen die hij zal nemen voor het realiseren van een maximum aan </a:t>
            </a:r>
            <a:r>
              <a:rPr lang="nl-BE" i="1" dirty="0" err="1"/>
              <a:t>waardebehoud</a:t>
            </a:r>
            <a:r>
              <a:rPr lang="nl-BE" i="1" dirty="0"/>
              <a:t> volgens de cascade van </a:t>
            </a:r>
            <a:r>
              <a:rPr lang="nl-BE" i="1" dirty="0" err="1"/>
              <a:t>waardebehoud</a:t>
            </a:r>
            <a:r>
              <a:rPr lang="nl-BE" i="1" dirty="0"/>
              <a:t>.</a:t>
            </a:r>
            <a:endParaRPr lang="nl-BE" dirty="0"/>
          </a:p>
          <a:p>
            <a:pPr lvl="0"/>
            <a:r>
              <a:rPr lang="nl-BE" i="1" dirty="0"/>
              <a:t>Aangezien voedseloverschotten schenken aan sociale doelen op de tweede plaats in de hiërarchie van het </a:t>
            </a:r>
            <a:r>
              <a:rPr lang="nl-BE" i="1" dirty="0" err="1"/>
              <a:t>waardebehoud</a:t>
            </a:r>
            <a:r>
              <a:rPr lang="nl-BE" i="1" dirty="0"/>
              <a:t> staat, voegt de inschrijver bij zijn offerte een ingevulde bijlage aan dit bestek in waarin hij zijn bereidheid daartoe en de frequentie hiervan invult.  </a:t>
            </a:r>
          </a:p>
          <a:p>
            <a:pPr marL="0" indent="0">
              <a:buNone/>
            </a:pPr>
            <a:r>
              <a:rPr lang="nl-BE" dirty="0"/>
              <a:t>Score</a:t>
            </a:r>
          </a:p>
          <a:p>
            <a:r>
              <a:rPr lang="nl-BE" dirty="0"/>
              <a:t>Voor dit criterium zal één gemotiveerde score worden toegekend. De inschrijver met de score "zeer goed" bekomt tussen de 100% en 80% van de punten; de inschrijver met de score "goed" bekomt tussen 79% en 51% van de punten; de inschrijver met de score "matig" bekomt 50% van de punten; de inschrijver met de score "zwak" bekomt tussen de 49% en de 25% van de punten én de inschrijver met de score "zeer zwak" bekomt maximaal 25% van de punten.</a:t>
            </a:r>
          </a:p>
          <a:p>
            <a:pPr marL="0" lv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D8932DCB-4EEF-409C-A791-BBFDFC4F7A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919" y="0"/>
            <a:ext cx="2846705" cy="2702560"/>
          </a:xfrm>
          <a:prstGeom prst="rect">
            <a:avLst/>
          </a:prstGeom>
          <a:noFill/>
          <a:ln>
            <a:noFill/>
          </a:ln>
        </p:spPr>
      </p:pic>
    </p:spTree>
    <p:extLst>
      <p:ext uri="{BB962C8B-B14F-4D97-AF65-F5344CB8AC3E}">
        <p14:creationId xmlns:p14="http://schemas.microsoft.com/office/powerpoint/2010/main" val="334389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1C197-CC8D-429E-BB9A-C1785FF6C9DB}"/>
              </a:ext>
            </a:extLst>
          </p:cNvPr>
          <p:cNvSpPr>
            <a:spLocks noGrp="1"/>
          </p:cNvSpPr>
          <p:nvPr>
            <p:ph type="title"/>
          </p:nvPr>
        </p:nvSpPr>
        <p:spPr/>
        <p:txBody>
          <a:bodyPr/>
          <a:lstStyle/>
          <a:p>
            <a:r>
              <a:rPr lang="nl-BE" dirty="0"/>
              <a:t>Offertes en opvolging</a:t>
            </a:r>
          </a:p>
        </p:txBody>
      </p:sp>
      <p:sp>
        <p:nvSpPr>
          <p:cNvPr id="3" name="Tijdelijke aanduiding voor inhoud 2">
            <a:extLst>
              <a:ext uri="{FF2B5EF4-FFF2-40B4-BE49-F238E27FC236}">
                <a16:creationId xmlns:a16="http://schemas.microsoft.com/office/drawing/2014/main" id="{9A61833F-A6EC-48F0-B328-A1FDCDC980B7}"/>
              </a:ext>
            </a:extLst>
          </p:cNvPr>
          <p:cNvSpPr>
            <a:spLocks noGrp="1"/>
          </p:cNvSpPr>
          <p:nvPr>
            <p:ph idx="1"/>
          </p:nvPr>
        </p:nvSpPr>
        <p:spPr>
          <a:xfrm>
            <a:off x="1251678" y="1757681"/>
            <a:ext cx="10178322" cy="4121912"/>
          </a:xfrm>
        </p:spPr>
        <p:txBody>
          <a:bodyPr>
            <a:normAutofit lnSpcReduction="10000"/>
          </a:bodyPr>
          <a:lstStyle/>
          <a:p>
            <a:r>
              <a:rPr lang="nl-BE" dirty="0"/>
              <a:t>Er waren 9 offertes voor het eerste bestek </a:t>
            </a:r>
            <a:r>
              <a:rPr lang="nl-BE" dirty="0" err="1"/>
              <a:t>mbt</a:t>
            </a:r>
            <a:r>
              <a:rPr lang="nl-BE" dirty="0"/>
              <a:t> aardappelproducten, diepvriesproducten, brood en gebak, dieetvoeding en andere. Het budget was ruim 1 miljoen € exclusief BTW. Bijna alle inschrijvers geven een duidelijke beschrijving hoe ze de cascade van </a:t>
            </a:r>
            <a:r>
              <a:rPr lang="nl-BE" dirty="0" err="1"/>
              <a:t>waardebehoud</a:t>
            </a:r>
            <a:r>
              <a:rPr lang="nl-BE" dirty="0"/>
              <a:t> realiseren. Van de 9 inschrijvers geven er 3 aan dat ze bereid zijn om hun voedseloverschotten te schenken aan het Brugse distributieplatform. Andere inschrijvers schenken aan diverse organisaties en voedselbanken. Ze vermelden geen hoeveelheden. Twee firma's vermelden dat ze weinig overschotten hebben.</a:t>
            </a:r>
          </a:p>
          <a:p>
            <a:r>
              <a:rPr lang="nl-BE" dirty="0"/>
              <a:t>Ruddersstove is nu concreet aan het overleggen met de leveranciers hoe ze aan de voorwaarden zullen voldoen.</a:t>
            </a:r>
          </a:p>
          <a:p>
            <a:r>
              <a:rPr lang="nl-BE" dirty="0"/>
              <a:t>Dit betekent dat het distributieplatform in Brugge de volgende maanden nieuw aanbod van de leveranciers mag verwachten. Dan zal het ook een kwestie zijn om het aanbod met de vraag van de organisaties te matchen. Wat o.a. sterk meespeelt, is de grootte van de verpakkingen.</a:t>
            </a:r>
          </a:p>
        </p:txBody>
      </p:sp>
    </p:spTree>
    <p:extLst>
      <p:ext uri="{BB962C8B-B14F-4D97-AF65-F5344CB8AC3E}">
        <p14:creationId xmlns:p14="http://schemas.microsoft.com/office/powerpoint/2010/main" val="255516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0923-44C9-462C-B9F3-397591F81E5A}"/>
              </a:ext>
            </a:extLst>
          </p:cNvPr>
          <p:cNvSpPr>
            <a:spLocks noGrp="1"/>
          </p:cNvSpPr>
          <p:nvPr>
            <p:ph type="title"/>
          </p:nvPr>
        </p:nvSpPr>
        <p:spPr>
          <a:xfrm>
            <a:off x="1251679" y="645107"/>
            <a:ext cx="3384329" cy="5421436"/>
          </a:xfrm>
        </p:spPr>
        <p:txBody>
          <a:bodyPr anchor="ctr">
            <a:normAutofit/>
          </a:bodyPr>
          <a:lstStyle/>
          <a:p>
            <a:r>
              <a:rPr lang="nl-BE" sz="4000"/>
              <a:t>Meer info</a:t>
            </a:r>
          </a:p>
        </p:txBody>
      </p:sp>
      <p:graphicFrame>
        <p:nvGraphicFramePr>
          <p:cNvPr id="12" name="Tijdelijke aanduiding voor inhoud 2">
            <a:extLst>
              <a:ext uri="{FF2B5EF4-FFF2-40B4-BE49-F238E27FC236}">
                <a16:creationId xmlns:a16="http://schemas.microsoft.com/office/drawing/2014/main" id="{E68BA436-4B9A-48C0-B3FA-B272AC95F520}"/>
              </a:ext>
            </a:extLst>
          </p:cNvPr>
          <p:cNvGraphicFramePr>
            <a:graphicFrameLocks noGrp="1"/>
          </p:cNvGraphicFramePr>
          <p:nvPr>
            <p:ph idx="1"/>
            <p:extLst>
              <p:ext uri="{D42A27DB-BD31-4B8C-83A1-F6EECF244321}">
                <p14:modId xmlns:p14="http://schemas.microsoft.com/office/powerpoint/2010/main" val="2004411361"/>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985861"/>
      </p:ext>
    </p:extLst>
  </p:cSld>
  <p:clrMapOvr>
    <a:masterClrMapping/>
  </p:clrMapOvr>
</p:sld>
</file>

<file path=ppt/theme/theme1.xml><?xml version="1.0" encoding="utf-8"?>
<a:theme xmlns:a="http://schemas.openxmlformats.org/drawingml/2006/main" name="Bad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81907C5BD2C4E9FEA6DD061AA5FEA" ma:contentTypeVersion="17" ma:contentTypeDescription="Een nieuw document maken." ma:contentTypeScope="" ma:versionID="4fae1204c708580bb08f6c1e6b96d790">
  <xsd:schema xmlns:xsd="http://www.w3.org/2001/XMLSchema" xmlns:xs="http://www.w3.org/2001/XMLSchema" xmlns:p="http://schemas.microsoft.com/office/2006/metadata/properties" xmlns:ns2="c8ac010d-6d17-47fa-a90c-275caea2cd4b" xmlns:ns3="12595aa8-730c-4d80-9849-ce69feb01600" targetNamespace="http://schemas.microsoft.com/office/2006/metadata/properties" ma:root="true" ma:fieldsID="cf0c34817a1ea64b988e70c285c5a8fb" ns2:_="" ns3:_="">
    <xsd:import namespace="c8ac010d-6d17-47fa-a90c-275caea2cd4b"/>
    <xsd:import namespace="12595aa8-730c-4d80-9849-ce69feb016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dlc_DocId" minOccurs="0"/>
                <xsd:element ref="ns2:_dlc_DocIdUrl" minOccurs="0"/>
                <xsd:element ref="ns2:_dlc_DocIdPersistId"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c010d-6d17-47fa-a90c-275caea2c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dlc_DocId" ma:index="14" nillable="true" ma:displayName="Waarde van de document-id" ma:description="De waarde van de document-id die aan dit item is toegewezen." ma:internalName="_dlc_DocId" ma:readOnly="false">
      <xsd:simpleType>
        <xsd:restriction base="dms:Text"/>
      </xsd:simpleType>
    </xsd:element>
    <xsd:element name="_dlc_DocIdUrl" ma:index="15" nillable="true" ma:displayName="Document-id" ma:description="Permanente koppeling naar dit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false">
      <xsd:simpleType>
        <xsd:restriction base="dms:Boolea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595aa8-730c-4d80-9849-ce69feb01600" elementFormDefault="qualified">
    <xsd:import namespace="http://schemas.microsoft.com/office/2006/documentManagement/types"/>
    <xsd:import namespace="http://schemas.microsoft.com/office/infopath/2007/PartnerControls"/>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Url xmlns="c8ac010d-6d17-47fa-a90c-275caea2cd4b">
      <Url xsi:nil="true"/>
      <Description xsi:nil="true"/>
    </_dlc_DocIdUrl>
    <_dlc_DocIdPersistId xmlns="c8ac010d-6d17-47fa-a90c-275caea2cd4b" xsi:nil="true"/>
    <_dlc_DocId xmlns="c8ac010d-6d17-47fa-a90c-275caea2cd4b" xsi:nil="true"/>
  </documentManagement>
</p:properties>
</file>

<file path=customXml/itemProps1.xml><?xml version="1.0" encoding="utf-8"?>
<ds:datastoreItem xmlns:ds="http://schemas.openxmlformats.org/officeDocument/2006/customXml" ds:itemID="{3B50A5A4-A7AB-441A-A51A-35E077B9F07E}"/>
</file>

<file path=customXml/itemProps2.xml><?xml version="1.0" encoding="utf-8"?>
<ds:datastoreItem xmlns:ds="http://schemas.openxmlformats.org/officeDocument/2006/customXml" ds:itemID="{CFC733FC-B7AA-49A0-9D9C-D8CE4A3C3E1A}"/>
</file>

<file path=customXml/itemProps3.xml><?xml version="1.0" encoding="utf-8"?>
<ds:datastoreItem xmlns:ds="http://schemas.openxmlformats.org/officeDocument/2006/customXml" ds:itemID="{E1756292-CA03-445C-8A9E-0640D3404F6F}"/>
</file>

<file path=docProps/app.xml><?xml version="1.0" encoding="utf-8"?>
<Properties xmlns="http://schemas.openxmlformats.org/officeDocument/2006/extended-properties" xmlns:vt="http://schemas.openxmlformats.org/officeDocument/2006/docPropsVTypes">
  <TotalTime>6</TotalTime>
  <Words>746</Words>
  <Application>Microsoft Office PowerPoint</Application>
  <PresentationFormat>Breedbeeld</PresentationFormat>
  <Paragraphs>40</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Gill Sans MT</vt:lpstr>
      <vt:lpstr>Impact</vt:lpstr>
      <vt:lpstr>Badge</vt:lpstr>
      <vt:lpstr>Duurzame aanbestedingen voeding</vt:lpstr>
      <vt:lpstr>Flavour</vt:lpstr>
      <vt:lpstr>Ruddersstove Maaltijdzorg</vt:lpstr>
      <vt:lpstr>SDG’s</vt:lpstr>
      <vt:lpstr>Bestek</vt:lpstr>
      <vt:lpstr>Offertes en opvolging</vt:lpstr>
      <vt:lpstr>Meer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Duurzame aanbestedingen voeding</dc:title>
  <dc:creator>Frieda De Koninck</dc:creator>
  <cp:lastModifiedBy>Frieda De Koninck</cp:lastModifiedBy>
  <cp:revision>8</cp:revision>
  <dcterms:created xsi:type="dcterms:W3CDTF">2021-01-21T12:02:26Z</dcterms:created>
  <dcterms:modified xsi:type="dcterms:W3CDTF">2021-01-21T12:10:53Z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0x01010066981907C5BD2C4E9FEA6DD061AA5FEA</vt:lpwstr>
  </property>
</Properties>
</file>