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76" r:id="rId8"/>
    <p:sldId id="285" r:id="rId9"/>
    <p:sldId id="286" r:id="rId10"/>
    <p:sldId id="283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hr Almut" initials="FA" lastIdx="5" clrIdx="0">
    <p:extLst>
      <p:ext uri="{19B8F6BF-5375-455C-9EA6-DF929625EA0E}">
        <p15:presenceInfo xmlns:p15="http://schemas.microsoft.com/office/powerpoint/2012/main" userId="S::almut.fuhr@vlaanderen.be::c8485b27-c249-4b20-9d58-cbf2a51da7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57" autoAdjust="0"/>
  </p:normalViewPr>
  <p:slideViewPr>
    <p:cSldViewPr snapToGrid="0">
      <p:cViewPr varScale="1">
        <p:scale>
          <a:sx n="78" d="100"/>
          <a:sy n="78" d="100"/>
        </p:scale>
        <p:origin x="71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B9ED6-CFEB-4E6D-AFE9-8CF57FC4C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CF6202-C5D4-4D82-B7F7-CFCABC059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19B10E-8C32-4211-8FEA-299EF4A3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5FAB-47AC-4D76-9152-45C0B457A2B2}" type="datetimeFigureOut">
              <a:rPr lang="nl-BE" smtClean="0"/>
              <a:t>25/01/2021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82FF90-F459-49A5-AD60-73AC7A4D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67137D-3084-498A-B037-C546DBE4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67AD-0814-4806-BC25-E15AE4B31F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444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84475-6D02-40A8-8CB9-74CA243D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DC19CA-55B5-497A-9C1B-252CC6A8B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E4E43E-ACBF-45B0-89A0-7A7FF827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5FAB-47AC-4D76-9152-45C0B457A2B2}" type="datetimeFigureOut">
              <a:rPr lang="nl-BE" smtClean="0"/>
              <a:t>25/01/2021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0256D2-E4C3-4594-B9C6-7A388586D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C66E91-591C-4A84-9108-93B87B94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67AD-0814-4806-BC25-E15AE4B31F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596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92A495-E703-47B2-80EB-8F902ED3A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058900B-5CD8-4A1F-A1BC-A16918CEF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B9FA7F-4A54-4B04-A130-F767FBF0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5FAB-47AC-4D76-9152-45C0B457A2B2}" type="datetimeFigureOut">
              <a:rPr lang="nl-BE" smtClean="0"/>
              <a:t>25/01/2021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97D9FB-F625-4D8D-B117-7E6CDBA5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EED492-B6AE-4C5B-9255-7233E536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67AD-0814-4806-BC25-E15AE4B31F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401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C87E2-4519-4AF6-A087-CCC128B2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853C2E-BE82-46A4-8E36-EA49E68EA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172DF7-4053-4B06-B809-DD6B6483B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5FAB-47AC-4D76-9152-45C0B457A2B2}" type="datetimeFigureOut">
              <a:rPr lang="nl-BE" smtClean="0"/>
              <a:t>25/01/2021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2F2A15-23BF-4563-8610-D1CB261C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37CF83-4958-43EF-B35B-1CE7E178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67AD-0814-4806-BC25-E15AE4B31F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19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0E084-6824-4CDF-A6C6-AF529FD1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9995A4-BE70-4B9E-A36C-A005F4CBF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DBCB99-F58A-442F-B3A0-545988D1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5FAB-47AC-4D76-9152-45C0B457A2B2}" type="datetimeFigureOut">
              <a:rPr lang="nl-BE" smtClean="0"/>
              <a:t>25/01/2021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9FA937-E18B-469E-B8C4-A6B88E1D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5AB5E8-B7A8-4B9B-A539-AFC29356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67AD-0814-4806-BC25-E15AE4B31F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066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0F005-C2E2-448A-9691-93C42133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EE33FD-6937-4204-B3FD-69DBA7941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6C2A4B7-8495-40F1-91DE-995CEFF2A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91F8FB-AC2A-414B-B629-8A65E00A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5FAB-47AC-4D76-9152-45C0B457A2B2}" type="datetimeFigureOut">
              <a:rPr lang="nl-BE" smtClean="0"/>
              <a:t>25/01/2021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FDEC27-E767-448A-A9D2-BA5574FD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02D3F9-FEF2-4756-9AE6-7C5B7FFB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67AD-0814-4806-BC25-E15AE4B31F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538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7D8B3-C1E1-462B-976E-1F67EAD0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AA8C88-550A-49A2-96AD-673895624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9000C1-AB85-47AA-9147-F8889292D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27B5585-6123-4AAA-861A-8335AB267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86D9832-D153-4B1C-B357-C452F9105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E6C9F89-2066-4ECB-A35C-6FB1F379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5FAB-47AC-4D76-9152-45C0B457A2B2}" type="datetimeFigureOut">
              <a:rPr lang="nl-BE" smtClean="0"/>
              <a:t>25/01/2021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3537823-7B23-4184-B1DC-AFF2A73F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321E0DA-10B3-4793-9090-C382E3B1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67AD-0814-4806-BC25-E15AE4B31F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625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F677E-5DB4-44AE-BB5C-2462D0D1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C0AEDB1-0BB7-4EA4-B6C0-1B278111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5FAB-47AC-4D76-9152-45C0B457A2B2}" type="datetimeFigureOut">
              <a:rPr lang="nl-BE" smtClean="0"/>
              <a:t>25/01/2021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B8A65ED-E332-40B5-B778-A47576AF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94404F-0F3F-4F01-962B-B687B317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67AD-0814-4806-BC25-E15AE4B31F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696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B4DF8BB-D526-42F6-91C6-33D8BE36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5FAB-47AC-4D76-9152-45C0B457A2B2}" type="datetimeFigureOut">
              <a:rPr lang="nl-BE" smtClean="0"/>
              <a:t>25/01/2021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436C14D-2B38-4B6C-8B66-2B6C74E8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BCC153-3790-4F72-9213-BEDCD6F5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67AD-0814-4806-BC25-E15AE4B31F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237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59E96-0D42-4794-AE44-BAF620F9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36F822-B4E4-47B8-89EE-84EEE48CA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55F8C5-25C4-4D76-8CC3-73BC2CAE5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56CE95-BD70-481D-8727-46A464DF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5FAB-47AC-4D76-9152-45C0B457A2B2}" type="datetimeFigureOut">
              <a:rPr lang="nl-BE" smtClean="0"/>
              <a:t>25/01/2021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8D0CDE-DFF5-44F8-A563-8BB98DD4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2FE04F-6F5E-46ED-86CC-B0386494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67AD-0814-4806-BC25-E15AE4B31F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98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570F3-2C7F-4126-B8A6-BF5E81FA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B013717-73CE-4BEA-9FF2-7E2DCCEEF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810310-15C3-4769-8941-69BAEDE4E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346929-253D-4C21-BE62-429E963A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5FAB-47AC-4D76-9152-45C0B457A2B2}" type="datetimeFigureOut">
              <a:rPr lang="nl-BE" smtClean="0"/>
              <a:t>25/01/2021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85D586-D438-4740-B96F-63DF4D56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68CFB5-24BE-4436-AA21-F2CB6BDF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67AD-0814-4806-BC25-E15AE4B31F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008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21FDEDD-1A81-4BFF-810D-4F676120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AE11A0-CAD9-4836-A312-393ADC35C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645283-C39B-49D7-90E4-680E40BD7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05FAB-47AC-4D76-9152-45C0B457A2B2}" type="datetimeFigureOut">
              <a:rPr lang="nl-BE" smtClean="0"/>
              <a:t>25/01/2021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D5AD8C-EFE6-4EA8-A091-A674E3759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D38490-C20B-4D14-8880-12F00466C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E67AD-0814-4806-BC25-E15AE4B31F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333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D076C00-C4AE-4FFB-9D19-2BFF732FC72E}"/>
              </a:ext>
            </a:extLst>
          </p:cNvPr>
          <p:cNvSpPr txBox="1"/>
          <p:nvPr/>
        </p:nvSpPr>
        <p:spPr>
          <a:xfrm>
            <a:off x="1998662" y="2304415"/>
            <a:ext cx="8194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latin typeface="FlandersArtSans-Medium" panose="00000600000000000000" pitchFamily="2" charset="0"/>
              </a:rPr>
              <a:t>Overheidsopdrachten voor duurzame catering bij Het Facilitair Bedrijf</a:t>
            </a:r>
          </a:p>
          <a:p>
            <a:endParaRPr lang="nl-BE" sz="4000" dirty="0">
              <a:latin typeface="FlandersArtSans-Medium" panose="00000600000000000000" pitchFamily="2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FA435B-6FE4-4BBF-957C-698DCF80009A}"/>
              </a:ext>
            </a:extLst>
          </p:cNvPr>
          <p:cNvSpPr txBox="1"/>
          <p:nvPr/>
        </p:nvSpPr>
        <p:spPr>
          <a:xfrm>
            <a:off x="1998662" y="4572247"/>
            <a:ext cx="403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FlandersArtSans-Medium" panose="00000600000000000000" pitchFamily="2" charset="0"/>
              </a:rPr>
              <a:t>Alexander Lemmens</a:t>
            </a:r>
          </a:p>
          <a:p>
            <a:r>
              <a:rPr lang="nl-BE" dirty="0">
                <a:latin typeface="FlandersArtSans-Light" panose="00000400000000000000" pitchFamily="2" charset="0"/>
              </a:rPr>
              <a:t>Jurist</a:t>
            </a:r>
          </a:p>
          <a:p>
            <a:r>
              <a:rPr lang="nl-BE" dirty="0">
                <a:latin typeface="FlandersArtSans-Light" panose="00000400000000000000" pitchFamily="2" charset="0"/>
              </a:rPr>
              <a:t>Agentschap Facilitair Bedrijf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7C18826-28AA-4ADD-A15A-98558102D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5" y="281656"/>
            <a:ext cx="1362075" cy="62829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1BCB33E-2363-42E8-A593-238C3AE92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97685"/>
            <a:ext cx="1630683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05346BA-39D6-49D5-91A7-883475577105}"/>
              </a:ext>
            </a:extLst>
          </p:cNvPr>
          <p:cNvSpPr txBox="1"/>
          <p:nvPr/>
        </p:nvSpPr>
        <p:spPr>
          <a:xfrm>
            <a:off x="789161" y="694612"/>
            <a:ext cx="910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latin typeface="FlandersArtSans-Bold" panose="00000800000000000000" pitchFamily="2" charset="0"/>
              </a:rPr>
              <a:t>Het Facilitair Bedrijf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62DDDC1-55B1-4564-90B9-BA07D6891A15}"/>
              </a:ext>
            </a:extLst>
          </p:cNvPr>
          <p:cNvSpPr txBox="1"/>
          <p:nvPr/>
        </p:nvSpPr>
        <p:spPr>
          <a:xfrm>
            <a:off x="567299" y="1479573"/>
            <a:ext cx="95470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3" panose="05040102010807070707" pitchFamily="18" charset="2"/>
              <a:buChar char=""/>
            </a:pPr>
            <a:r>
              <a:rPr lang="nl-BE" sz="2200" dirty="0">
                <a:latin typeface="FlandersArtSans-Regular" panose="00000500000000000000" pitchFamily="2" charset="0"/>
              </a:rPr>
              <a:t>Deel van de Vlaamse overheid en verantwoordelijk voor vastgoed, bouwprojecten, huisvesting, </a:t>
            </a:r>
            <a:r>
              <a:rPr lang="nl-BE" sz="2200" b="1" u="sng" dirty="0">
                <a:latin typeface="FlandersArtSans-Regular" panose="00000500000000000000" pitchFamily="2" charset="0"/>
              </a:rPr>
              <a:t>catering</a:t>
            </a:r>
            <a:r>
              <a:rPr lang="nl-BE" sz="2200" dirty="0">
                <a:latin typeface="FlandersArtSans-Regular" panose="00000500000000000000" pitchFamily="2" charset="0"/>
              </a:rPr>
              <a:t>, schoonmaak, logistiek, drukkerij, ICT, informatiemanagement en overheidsopdrachten</a:t>
            </a:r>
          </a:p>
          <a:p>
            <a:pPr marL="285750" indent="-285750">
              <a:buFont typeface="Wingdings 3" panose="05040102010807070707" pitchFamily="18" charset="2"/>
              <a:buChar char=""/>
            </a:pPr>
            <a:endParaRPr lang="nl-BE" sz="2200" dirty="0">
              <a:latin typeface="FlandersArtSans-Regular" panose="00000500000000000000" pitchFamily="2" charset="0"/>
            </a:endParaRPr>
          </a:p>
          <a:p>
            <a:pPr marL="285750" indent="-285750">
              <a:buFont typeface="Wingdings 3" panose="05040102010807070707" pitchFamily="18" charset="2"/>
              <a:buChar char=""/>
            </a:pPr>
            <a:r>
              <a:rPr lang="nl-BE" sz="2200" b="1" dirty="0">
                <a:latin typeface="FlandersArtSans-Regular" panose="00000500000000000000" pitchFamily="2" charset="0"/>
              </a:rPr>
              <a:t>Klanten: </a:t>
            </a:r>
            <a:r>
              <a:rPr lang="nl-BE" sz="2200" dirty="0">
                <a:latin typeface="FlandersArtSans-Regular" panose="00000500000000000000" pitchFamily="2" charset="0"/>
              </a:rPr>
              <a:t>de entiteiten van de Vlaamse overheid, hun personeel en voor sommige dienstverlening ook de lokale besturen</a:t>
            </a:r>
          </a:p>
          <a:p>
            <a:pPr marL="285750" indent="-285750">
              <a:buFont typeface="Wingdings 3" panose="05040102010807070707" pitchFamily="18" charset="2"/>
              <a:buChar char=""/>
            </a:pPr>
            <a:endParaRPr lang="nl-BE" sz="2200" dirty="0">
              <a:latin typeface="FlandersArtSans-Regular" panose="00000500000000000000" pitchFamily="2" charset="0"/>
            </a:endParaRPr>
          </a:p>
          <a:p>
            <a:pPr marL="285750" indent="-285750">
              <a:buFont typeface="Wingdings 3" panose="05040102010807070707" pitchFamily="18" charset="2"/>
              <a:buChar char=""/>
            </a:pPr>
            <a:r>
              <a:rPr lang="nl-BE" sz="2200" b="1" dirty="0">
                <a:latin typeface="FlandersArtSans-Regular" panose="00000500000000000000" pitchFamily="2" charset="0"/>
              </a:rPr>
              <a:t>De  aankoopcentrale </a:t>
            </a:r>
            <a:r>
              <a:rPr lang="nl-BE" sz="2200" dirty="0">
                <a:latin typeface="FlandersArtSans-Regular" panose="00000500000000000000" pitchFamily="2" charset="0"/>
              </a:rPr>
              <a:t>voorziet in een generiek aanbod d.m.v. raamovereenkomsten en andere overheidsopdrachten: mobiliteit, kleding, </a:t>
            </a:r>
            <a:r>
              <a:rPr lang="nl-BE" sz="2200" dirty="0" err="1">
                <a:latin typeface="FlandersArtSans-Regular" panose="00000500000000000000" pitchFamily="2" charset="0"/>
              </a:rPr>
              <a:t>afvalophaling</a:t>
            </a:r>
            <a:r>
              <a:rPr lang="nl-BE" sz="2200" dirty="0">
                <a:latin typeface="FlandersArtSans-Regular" panose="00000500000000000000" pitchFamily="2" charset="0"/>
              </a:rPr>
              <a:t>, schoonmaak, catering, kantoorbenodigdheden, P&amp;O contracten, ICT, verzekeringen, consultancy, meubilair, …</a:t>
            </a:r>
          </a:p>
          <a:p>
            <a:pPr marL="285750" indent="-285750">
              <a:buFont typeface="Wingdings 3" panose="05040102010807070707" pitchFamily="18" charset="2"/>
              <a:buChar char=""/>
            </a:pPr>
            <a:endParaRPr lang="nl-BE" sz="2200" dirty="0">
              <a:latin typeface="FlandersArtSans-Regular" panose="00000500000000000000" pitchFamily="2" charset="0"/>
            </a:endParaRPr>
          </a:p>
          <a:p>
            <a:pPr marL="285750" indent="-285750">
              <a:buFont typeface="Wingdings 3" panose="05040102010807070707" pitchFamily="18" charset="2"/>
              <a:buChar char=""/>
            </a:pPr>
            <a:r>
              <a:rPr lang="nl-BE" sz="2200" b="1" dirty="0">
                <a:latin typeface="FlandersArtSans-Regular" panose="00000500000000000000" pitchFamily="2" charset="0"/>
              </a:rPr>
              <a:t>Voeding en catering is een belangrijk deel van onze activiteiten, o.a. uitbating van restaurants met eigen cateringpersoneel</a:t>
            </a:r>
          </a:p>
        </p:txBody>
      </p:sp>
    </p:spTree>
    <p:extLst>
      <p:ext uri="{BB962C8B-B14F-4D97-AF65-F5344CB8AC3E}">
        <p14:creationId xmlns:p14="http://schemas.microsoft.com/office/powerpoint/2010/main" val="391771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05346BA-39D6-49D5-91A7-883475577105}"/>
              </a:ext>
            </a:extLst>
          </p:cNvPr>
          <p:cNvSpPr txBox="1"/>
          <p:nvPr/>
        </p:nvSpPr>
        <p:spPr>
          <a:xfrm>
            <a:off x="789161" y="694612"/>
            <a:ext cx="910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Duurzame catering 2.0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62DDDC1-55B1-4564-90B9-BA07D6891A15}"/>
              </a:ext>
            </a:extLst>
          </p:cNvPr>
          <p:cNvSpPr txBox="1"/>
          <p:nvPr/>
        </p:nvSpPr>
        <p:spPr>
          <a:xfrm>
            <a:off x="789161" y="1584036"/>
            <a:ext cx="954708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 3" panose="05040102010807070707" pitchFamily="18" charset="2"/>
              <a:buChar char=""/>
              <a:defRPr/>
            </a:pPr>
            <a:r>
              <a:rPr lang="nl-BE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Gebaseerd op de principes van een gezonde, gevarieerde en evenwichtige voeding, met continue aandacht voor de ecologische impact, waarbij we nadrukkelijk inzetten op het versterken van de beleving.</a:t>
            </a:r>
          </a:p>
          <a:p>
            <a:pPr marL="285750" lvl="0" indent="-285750">
              <a:buFont typeface="Wingdings 3" panose="05040102010807070707" pitchFamily="18" charset="2"/>
              <a:buChar char=""/>
              <a:defRPr/>
            </a:pPr>
            <a:endParaRPr lang="nl-BE" sz="220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285750" lvl="0" indent="-285750">
              <a:buFont typeface="Wingdings 3" panose="05040102010807070707" pitchFamily="18" charset="2"/>
              <a:buChar char=""/>
              <a:defRPr/>
            </a:pPr>
            <a:r>
              <a:rPr lang="nl-BE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Allergenen weergeven, seizoensgebonden, beperking van voedselverlies, vegetarische alternatieven, bannen van verpakking, smiley label, creëren van beleving, diversificatie (automaten, koffiebars, …)</a:t>
            </a:r>
          </a:p>
          <a:p>
            <a:pPr marL="285750" lvl="0" indent="-285750">
              <a:buFont typeface="Wingdings 3" panose="05040102010807070707" pitchFamily="18" charset="2"/>
              <a:buChar char=""/>
              <a:defRPr/>
            </a:pPr>
            <a:endParaRPr lang="nl-BE" sz="220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285750" lvl="0" indent="-285750">
              <a:buFont typeface="Wingdings 3" panose="05040102010807070707" pitchFamily="18" charset="2"/>
              <a:buChar char=""/>
              <a:defRPr/>
            </a:pPr>
            <a:r>
              <a:rPr lang="nl-BE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Circulaire catering: hergebruikmaterialen, leidingwater, afvalsortering, acties tegen voedselverlies (zelf afruimen, </a:t>
            </a:r>
            <a:r>
              <a:rPr lang="nl-BE" sz="22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freedom</a:t>
            </a:r>
            <a:r>
              <a:rPr lang="nl-BE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of </a:t>
            </a:r>
            <a:r>
              <a:rPr lang="nl-BE" sz="2200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choice</a:t>
            </a:r>
            <a:r>
              <a:rPr lang="nl-BE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, koffieautomaten), …</a:t>
            </a:r>
          </a:p>
          <a:p>
            <a:pPr lvl="0">
              <a:tabLst>
                <a:tab pos="354013" algn="l"/>
              </a:tabLst>
              <a:defRPr/>
            </a:pPr>
            <a:br>
              <a:rPr lang="nl-BE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</a:br>
            <a:r>
              <a:rPr lang="nl-BE" sz="2200" dirty="0">
                <a:solidFill>
                  <a:prstClr val="black"/>
                </a:solidFill>
                <a:latin typeface="FlandersArtSans-Regular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nl-BE" sz="2200" b="1" u="sng" dirty="0">
                <a:solidFill>
                  <a:prstClr val="black"/>
                </a:solidFill>
                <a:latin typeface="FlandersArtSans-Regular" panose="00000500000000000000" pitchFamily="2" charset="0"/>
                <a:sym typeface="Wingdings" panose="05000000000000000000" pitchFamily="2" charset="2"/>
              </a:rPr>
              <a:t>Raamcontracten en overheidsopdrachten als ondersteunend instrument om 	dit mogelijk te maken</a:t>
            </a:r>
            <a:endParaRPr lang="nl-BE" sz="2200" b="1" u="sng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1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05346BA-39D6-49D5-91A7-883475577105}"/>
              </a:ext>
            </a:extLst>
          </p:cNvPr>
          <p:cNvSpPr txBox="1"/>
          <p:nvPr/>
        </p:nvSpPr>
        <p:spPr>
          <a:xfrm>
            <a:off x="789161" y="694612"/>
            <a:ext cx="910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Duurzame overheidsopdrachten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62DDDC1-55B1-4564-90B9-BA07D6891A15}"/>
              </a:ext>
            </a:extLst>
          </p:cNvPr>
          <p:cNvSpPr txBox="1"/>
          <p:nvPr/>
        </p:nvSpPr>
        <p:spPr>
          <a:xfrm>
            <a:off x="975974" y="1564371"/>
            <a:ext cx="9547083" cy="523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lang="nl-BE" sz="2200" b="1" u="sng" dirty="0">
                <a:solidFill>
                  <a:prstClr val="black"/>
                </a:solidFill>
                <a:latin typeface="FlandersArtSans-Regular" panose="00000500000000000000" pitchFamily="2" charset="0"/>
              </a:rPr>
              <a:t>Voorbeeld: eerlijke handel: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90000"/>
            </a:pPr>
            <a:endParaRPr lang="nl-BE" sz="220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90000"/>
            </a:pPr>
            <a:r>
              <a:rPr lang="nl-BE" b="1" u="sng" dirty="0">
                <a:solidFill>
                  <a:srgbClr val="373636"/>
                </a:solidFill>
                <a:latin typeface="FlandersArtSans-Regular" panose="00000500000000000000" pitchFamily="2" charset="0"/>
              </a:rPr>
              <a:t>EIS:</a:t>
            </a:r>
            <a:r>
              <a:rPr lang="nl-BE" dirty="0">
                <a:solidFill>
                  <a:srgbClr val="373636"/>
                </a:solidFill>
                <a:latin typeface="FlandersArtSans-Regular" panose="00000500000000000000" pitchFamily="2" charset="0"/>
              </a:rPr>
              <a:t> De inschrijver moet aantonen dat de voorgestelde goederen voldoen aan de in het bestek opgenomen uitgangspunten van eerlijke handel. Bewijs kan op volgende wijzen:</a:t>
            </a:r>
          </a:p>
          <a:p>
            <a:pPr marL="1033200" lvl="2" indent="-2880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75000"/>
              <a:buBlip>
                <a:blip r:embed="rId3"/>
              </a:buBlip>
            </a:pPr>
            <a:r>
              <a:rPr lang="nl-BE" dirty="0">
                <a:solidFill>
                  <a:prstClr val="white">
                    <a:lumMod val="50000"/>
                  </a:prstClr>
                </a:solidFill>
                <a:latin typeface="FlandersArtSans-Regular" panose="00000500000000000000" pitchFamily="2" charset="0"/>
              </a:rPr>
              <a:t>Voorleggen label/certificaat eerlijke handel</a:t>
            </a:r>
          </a:p>
          <a:p>
            <a:pPr marL="1033200" lvl="2" indent="-2880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75000"/>
              <a:buBlip>
                <a:blip r:embed="rId3"/>
              </a:buBlip>
            </a:pPr>
            <a:r>
              <a:rPr lang="nl-BE" dirty="0">
                <a:solidFill>
                  <a:prstClr val="white">
                    <a:lumMod val="50000"/>
                  </a:prstClr>
                </a:solidFill>
                <a:latin typeface="FlandersArtSans-Regular" panose="00000500000000000000" pitchFamily="2" charset="0"/>
              </a:rPr>
              <a:t>Voorleggen van een ander label/certificaat dat de eisen afdekt</a:t>
            </a:r>
          </a:p>
          <a:p>
            <a:pPr marL="1033200" lvl="2" indent="-2880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75000"/>
              <a:buBlip>
                <a:blip r:embed="rId3"/>
              </a:buBlip>
            </a:pPr>
            <a:r>
              <a:rPr lang="nl-BE" dirty="0">
                <a:solidFill>
                  <a:prstClr val="white">
                    <a:lumMod val="50000"/>
                  </a:prstClr>
                </a:solidFill>
                <a:latin typeface="FlandersArtSans-Regular" panose="00000500000000000000" pitchFamily="2" charset="0"/>
              </a:rPr>
              <a:t>Alternatief bewijs (bv. technisch dossier met audits, beschrijving van de productieprocessen</a:t>
            </a:r>
          </a:p>
          <a:p>
            <a:pPr marL="452438" lvl="2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75000"/>
            </a:pPr>
            <a:r>
              <a:rPr lang="nl-BE" b="1" u="sng" dirty="0">
                <a:solidFill>
                  <a:srgbClr val="373636"/>
                </a:solidFill>
                <a:latin typeface="FlandersArtSans-Regular" panose="00000500000000000000" pitchFamily="2" charset="0"/>
              </a:rPr>
              <a:t>WENS:</a:t>
            </a:r>
            <a:r>
              <a:rPr lang="nl-BE" dirty="0">
                <a:solidFill>
                  <a:prstClr val="white">
                    <a:lumMod val="50000"/>
                  </a:prstClr>
                </a:solidFill>
                <a:latin typeface="FlandersArtSans-Regular" panose="00000500000000000000" pitchFamily="2" charset="0"/>
              </a:rPr>
              <a:t> </a:t>
            </a:r>
            <a:r>
              <a:rPr lang="nl-BE" dirty="0">
                <a:solidFill>
                  <a:srgbClr val="373636"/>
                </a:solidFill>
                <a:latin typeface="FlandersArtSans-Regular" panose="00000500000000000000" pitchFamily="2" charset="0"/>
              </a:rPr>
              <a:t>Soms is het omwille van logistieke, technische of mededingingsredenen niet mogelijk om producten uit de eerlijke handel hard te eisen</a:t>
            </a:r>
          </a:p>
          <a:p>
            <a:pPr marL="1033200" lvl="2" indent="-2880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75000"/>
              <a:buBlip>
                <a:blip r:embed="rId3"/>
              </a:buBlip>
            </a:pPr>
            <a:r>
              <a:rPr lang="nl-BE" dirty="0">
                <a:solidFill>
                  <a:prstClr val="white">
                    <a:lumMod val="50000"/>
                  </a:prstClr>
                </a:solidFill>
                <a:latin typeface="FlandersArtSans-Regular" panose="00000500000000000000" pitchFamily="2" charset="0"/>
              </a:rPr>
              <a:t>Raamovereenkomst warme drankenautomaten: om mededinging en prijszetting positief te beïnvloeden werden twee alternatieve eisensets opgenomen (eerlijke handel en onderliggende uitgangspunten van Rainforest Alliance, UTZ en vergelijkbare labels).</a:t>
            </a:r>
          </a:p>
          <a:p>
            <a:pPr marL="1033200" lvl="2" indent="-2880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75000"/>
              <a:buBlip>
                <a:blip r:embed="rId3"/>
              </a:buBlip>
            </a:pPr>
            <a:r>
              <a:rPr lang="nl-BE" dirty="0">
                <a:solidFill>
                  <a:prstClr val="white">
                    <a:lumMod val="50000"/>
                  </a:prstClr>
                </a:solidFill>
                <a:latin typeface="FlandersArtSans-Regular" panose="00000500000000000000" pitchFamily="2" charset="0"/>
              </a:rPr>
              <a:t>De winnende offerte had betrekking op goederen uit de eerlijke handel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BE" sz="22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69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05346BA-39D6-49D5-91A7-883475577105}"/>
              </a:ext>
            </a:extLst>
          </p:cNvPr>
          <p:cNvSpPr txBox="1"/>
          <p:nvPr/>
        </p:nvSpPr>
        <p:spPr>
          <a:xfrm>
            <a:off x="789161" y="694612"/>
            <a:ext cx="910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Duurzame overheidsopdrachten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62DDDC1-55B1-4564-90B9-BA07D6891A15}"/>
              </a:ext>
            </a:extLst>
          </p:cNvPr>
          <p:cNvSpPr txBox="1"/>
          <p:nvPr/>
        </p:nvSpPr>
        <p:spPr>
          <a:xfrm>
            <a:off x="975974" y="1810177"/>
            <a:ext cx="954708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nl-BE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Voorbeeld: raamovereenkomst dranken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kumimoji="0" lang="nl-B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  <a:p>
            <a:pPr marL="742950" lvl="1" indent="-285750">
              <a:buFont typeface="Wingdings 3" panose="05040102010807070707" pitchFamily="18" charset="2"/>
              <a:buChar char=""/>
              <a:defRPr/>
            </a:pPr>
            <a:r>
              <a:rPr lang="nl-BE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Allesomvattend aanbod voor een ruim aantal klantentiteiten en werknemers </a:t>
            </a:r>
            <a:r>
              <a:rPr lang="nl-BE" sz="2200" dirty="0">
                <a:solidFill>
                  <a:prstClr val="black"/>
                </a:solidFill>
                <a:latin typeface="FlandersArtSans-Regular" panose="00000500000000000000" pitchFamily="2" charset="0"/>
                <a:sym typeface="Wingdings" panose="05000000000000000000" pitchFamily="2" charset="2"/>
              </a:rPr>
              <a:t> voor ieder wat </a:t>
            </a:r>
            <a:r>
              <a:rPr lang="nl-BE" sz="2200" dirty="0" err="1">
                <a:solidFill>
                  <a:prstClr val="black"/>
                </a:solidFill>
                <a:latin typeface="FlandersArtSans-Regular" panose="00000500000000000000" pitchFamily="2" charset="0"/>
                <a:sym typeface="Wingdings" panose="05000000000000000000" pitchFamily="2" charset="2"/>
              </a:rPr>
              <a:t>wils</a:t>
            </a:r>
            <a:r>
              <a:rPr lang="nl-BE" sz="2200" dirty="0">
                <a:solidFill>
                  <a:prstClr val="black"/>
                </a:solidFill>
                <a:latin typeface="FlandersArtSans-Regular" panose="00000500000000000000" pitchFamily="2" charset="0"/>
                <a:sym typeface="Wingdings" panose="05000000000000000000" pitchFamily="2" charset="2"/>
              </a:rPr>
              <a:t>, maar sturing naar duurzaam aanbod. </a:t>
            </a:r>
            <a:endParaRPr lang="nl-BE" sz="220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742950" lvl="1" indent="-285750">
              <a:buFont typeface="Wingdings 3" panose="05040102010807070707" pitchFamily="18" charset="2"/>
              <a:buChar char=""/>
              <a:defRPr/>
            </a:pPr>
            <a:r>
              <a:rPr lang="nl-BE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Mix van “reguliere” producten en uitgesproken duurzame producten</a:t>
            </a:r>
          </a:p>
          <a:p>
            <a:pPr marL="742950" lvl="1" indent="-285750">
              <a:buFont typeface="Wingdings 3" panose="05040102010807070707" pitchFamily="18" charset="2"/>
              <a:buChar char=""/>
              <a:defRPr/>
            </a:pPr>
            <a:r>
              <a:rPr lang="nl-BE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Verplichte post biologische frisdranken (3 smaken)</a:t>
            </a:r>
          </a:p>
          <a:p>
            <a:pPr marL="742950" lvl="1" indent="-285750">
              <a:buFont typeface="Wingdings 3" panose="05040102010807070707" pitchFamily="18" charset="2"/>
              <a:buChar char=""/>
              <a:defRPr/>
            </a:pPr>
            <a:r>
              <a:rPr lang="nl-BE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Verplichte posten gezonde frisdrank met minder dan 5gr suiker/100ml</a:t>
            </a:r>
          </a:p>
          <a:p>
            <a:pPr marL="742950" lvl="1" indent="-285750">
              <a:buFont typeface="Wingdings 3" panose="05040102010807070707" pitchFamily="18" charset="2"/>
              <a:buChar char=""/>
              <a:defRPr/>
            </a:pPr>
            <a:r>
              <a:rPr lang="nl-BE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Verplichte posten fruitsappen uit de eerlijke handel</a:t>
            </a:r>
          </a:p>
          <a:p>
            <a:pPr marL="742950" lvl="1" indent="-285750">
              <a:buFont typeface="Wingdings 3" panose="05040102010807070707" pitchFamily="18" charset="2"/>
              <a:buChar char=""/>
              <a:defRPr/>
            </a:pPr>
            <a:r>
              <a:rPr lang="nl-BE" sz="2200" dirty="0">
                <a:solidFill>
                  <a:prstClr val="black"/>
                </a:solidFill>
                <a:latin typeface="FlandersArtSans-Regular" panose="00000500000000000000" pitchFamily="2" charset="0"/>
              </a:rPr>
              <a:t>Maatregelen inzake transport (ontmoedigen kleine leveringen, geclusterde leveringen, duurzaam transport, 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B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B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48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4123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1006_presentatie sessie 8_circulair bouwen en gebruik van recyclaten  -  Alleen-lezen" id="{2596C14B-F79C-40BE-9B85-5BE86A83B56E}" vid="{D400B3B8-1658-4458-8CEB-08EFFC90046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9B033350E5654B8239642A322EE869" ma:contentTypeVersion="390" ma:contentTypeDescription="Een nieuw document maken." ma:contentTypeScope="" ma:versionID="d8fc2754b3a628413c0e1fce677f9e56">
  <xsd:schema xmlns:xsd="http://www.w3.org/2001/XMLSchema" xmlns:xs="http://www.w3.org/2001/XMLSchema" xmlns:p="http://schemas.microsoft.com/office/2006/metadata/properties" xmlns:ns2="f2018528-1da4-41c7-8a42-759687759166" xmlns:ns3="76a73646-dc7e-4b25-90b5-5946cd6b3b8d" targetNamespace="http://schemas.microsoft.com/office/2006/metadata/properties" ma:root="true" ma:fieldsID="487c5ba6ac5c59fb79cda7e7df16794b" ns2:_="" ns3:_="">
    <xsd:import namespace="f2018528-1da4-41c7-8a42-759687759166"/>
    <xsd:import namespace="76a73646-dc7e-4b25-90b5-5946cd6b3b8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ubCategori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18528-1da4-41c7-8a42-7596877591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73646-dc7e-4b25-90b5-5946cd6b3b8d" elementFormDefault="qualified">
    <xsd:import namespace="http://schemas.microsoft.com/office/2006/documentManagement/types"/>
    <xsd:import namespace="http://schemas.microsoft.com/office/infopath/2007/PartnerControls"/>
    <xsd:element name="SubCategorie" ma:index="11" nillable="true" ma:displayName="SubCategorie" ma:default="Algemeen" ma:format="Dropdown" ma:internalName="SubCategorie">
      <xsd:simpleType>
        <xsd:restriction base="dms:Choice">
          <xsd:enumeration value="Algemeen"/>
          <xsd:enumeration value="Eedaflegging"/>
          <xsd:enumeration value="E-mailhandtekening"/>
          <xsd:enumeration value="Familiedag 2016"/>
          <xsd:enumeration value="Gebouwgebonden sjablonen"/>
          <xsd:enumeration value="Infosessies"/>
          <xsd:enumeration value="Klantendag"/>
          <xsd:enumeration value="Ministers"/>
          <xsd:enumeration value="Nieuwjaarsreceptie"/>
          <xsd:enumeration value="Ondernemingsplan"/>
          <xsd:enumeration value="Ontvangstmoment nieuwe medewerkers"/>
          <xsd:enumeration value="Personeel"/>
          <xsd:enumeration value="Personeelsfeest"/>
          <xsd:enumeration value="PowerPoint"/>
          <xsd:enumeration value="Schoonmaak"/>
          <xsd:enumeration value="Tips &amp; Tricks"/>
          <xsd:enumeration value="vac_brussel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2018528-1da4-41c7-8a42-759687759166">HFBID-2090872522-72</_dlc_DocId>
    <SubCategorie xmlns="76a73646-dc7e-4b25-90b5-5946cd6b3b8d">Algemeen</SubCategorie>
    <_dlc_DocIdUrl xmlns="f2018528-1da4-41c7-8a42-759687759166">
      <Url>https://vlaamseoverheid.sharepoint.com/sites/afb/COM/_layouts/15/DocIdRedir.aspx?ID=HFBID-2090872522-72</Url>
      <Description>HFBID-2090872522-72</Description>
    </_dlc_DocIdUrl>
  </documentManagement>
</p:properties>
</file>

<file path=customXml/itemProps1.xml><?xml version="1.0" encoding="utf-8"?>
<ds:datastoreItem xmlns:ds="http://schemas.openxmlformats.org/officeDocument/2006/customXml" ds:itemID="{70F9D233-E2F1-4554-AE3C-34485B790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18528-1da4-41c7-8a42-759687759166"/>
    <ds:schemaRef ds:uri="76a73646-dc7e-4b25-90b5-5946cd6b3b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63212B-7288-42A8-9645-F77F198BBAB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F69C040-D9C4-4ECE-AC1C-87B13F3E278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7E849EC-21E7-4950-B9E9-C42D89812B44}">
  <ds:schemaRefs>
    <ds:schemaRef ds:uri="http://purl.org/dc/dcmitype/"/>
    <ds:schemaRef ds:uri="http://schemas.openxmlformats.org/package/2006/metadata/core-properties"/>
    <ds:schemaRef ds:uri="f2018528-1da4-41c7-8a42-759687759166"/>
    <ds:schemaRef ds:uri="http://purl.org/dc/elements/1.1/"/>
    <ds:schemaRef ds:uri="http://schemas.microsoft.com/office/2006/metadata/properties"/>
    <ds:schemaRef ds:uri="76a73646-dc7e-4b25-90b5-5946cd6b3b8d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20201006_presentatie sessie 8_circulair bouwen en gebruik van recyclaten_opmAFU</Template>
  <TotalTime>1122</TotalTime>
  <Words>439</Words>
  <Application>Microsoft Office PowerPoint</Application>
  <PresentationFormat>Breedbeeld</PresentationFormat>
  <Paragraphs>38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FlandersArtSans-Bold</vt:lpstr>
      <vt:lpstr>FlandersArtSans-Light</vt:lpstr>
      <vt:lpstr>FlandersArtSans-Medium</vt:lpstr>
      <vt:lpstr>FlandersArtSans-Regular</vt:lpstr>
      <vt:lpstr>Wingdings 3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Fuhr Almut</dc:creator>
  <cp:lastModifiedBy>Lemmens Alexander</cp:lastModifiedBy>
  <cp:revision>32</cp:revision>
  <dcterms:created xsi:type="dcterms:W3CDTF">2020-10-07T06:11:47Z</dcterms:created>
  <dcterms:modified xsi:type="dcterms:W3CDTF">2021-01-25T15:12:58Z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0x010100F39B033350E5654B8239642A322EE869</vt:lpwstr>
  </property>
  <property fmtid="{D5CDD505-2E9C-101B-9397-08002B2CF9AE}" pid="3" name="_dlc_DocIdItemGuid">
    <vt:lpwstr>c4e6bd42-cdd0-4762-a9c9-94fce306381e</vt:lpwstr>
  </property>
</Properties>
</file>