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9" r:id="rId5"/>
    <p:sldId id="267" r:id="rId6"/>
    <p:sldId id="259" r:id="rId7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1C840-2816-41E2-81CF-9E5EF094F1B4}" type="datetimeFigureOut">
              <a:rPr lang="nl-BE" smtClean="0"/>
              <a:t>21/01/2021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E42B3-A0EB-426E-AF92-B4EA3C548E8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63258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E42B3-A0EB-426E-AF92-B4EA3C548E85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64174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E42B3-A0EB-426E-AF92-B4EA3C548E85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1349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E42B3-A0EB-426E-AF92-B4EA3C548E85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92493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E42B3-A0EB-426E-AF92-B4EA3C548E85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23775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D5B0-E8D5-4774-BA88-7627EC49E140}" type="datetimeFigureOut">
              <a:rPr lang="nl-BE" smtClean="0"/>
              <a:t>21/01/2021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C856-231C-434F-BE59-53D01DC61F7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32317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D5B0-E8D5-4774-BA88-7627EC49E140}" type="datetimeFigureOut">
              <a:rPr lang="nl-BE" smtClean="0"/>
              <a:t>21/01/2021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C856-231C-434F-BE59-53D01DC61F7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35852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D5B0-E8D5-4774-BA88-7627EC49E140}" type="datetimeFigureOut">
              <a:rPr lang="nl-BE" smtClean="0"/>
              <a:t>21/01/2021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C856-231C-434F-BE59-53D01DC61F7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03338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D5B0-E8D5-4774-BA88-7627EC49E140}" type="datetimeFigureOut">
              <a:rPr lang="nl-BE" smtClean="0"/>
              <a:t>21/01/2021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C856-231C-434F-BE59-53D01DC61F7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3596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D5B0-E8D5-4774-BA88-7627EC49E140}" type="datetimeFigureOut">
              <a:rPr lang="nl-BE" smtClean="0"/>
              <a:t>21/01/2021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C856-231C-434F-BE59-53D01DC61F7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58868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D5B0-E8D5-4774-BA88-7627EC49E140}" type="datetimeFigureOut">
              <a:rPr lang="nl-BE" smtClean="0"/>
              <a:t>21/01/2021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C856-231C-434F-BE59-53D01DC61F7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491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D5B0-E8D5-4774-BA88-7627EC49E140}" type="datetimeFigureOut">
              <a:rPr lang="nl-BE" smtClean="0"/>
              <a:t>21/01/2021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C856-231C-434F-BE59-53D01DC61F7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5638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D5B0-E8D5-4774-BA88-7627EC49E140}" type="datetimeFigureOut">
              <a:rPr lang="nl-BE" smtClean="0"/>
              <a:t>21/01/2021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C856-231C-434F-BE59-53D01DC61F7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8205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D5B0-E8D5-4774-BA88-7627EC49E140}" type="datetimeFigureOut">
              <a:rPr lang="nl-BE" smtClean="0"/>
              <a:t>21/01/2021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C856-231C-434F-BE59-53D01DC61F7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244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D5B0-E8D5-4774-BA88-7627EC49E140}" type="datetimeFigureOut">
              <a:rPr lang="nl-BE" smtClean="0"/>
              <a:t>21/01/2021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C856-231C-434F-BE59-53D01DC61F7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03564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D5B0-E8D5-4774-BA88-7627EC49E140}" type="datetimeFigureOut">
              <a:rPr lang="nl-BE" smtClean="0"/>
              <a:t>21/01/2021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C856-231C-434F-BE59-53D01DC61F7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8207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3D5B0-E8D5-4774-BA88-7627EC49E140}" type="datetimeFigureOut">
              <a:rPr lang="nl-BE" smtClean="0"/>
              <a:t>21/01/2021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4C856-231C-434F-BE59-53D01DC61F7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9672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evelien.deconinck@ocmwrode.b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3999" y="5198081"/>
            <a:ext cx="9144000" cy="1352348"/>
          </a:xfrm>
        </p:spPr>
        <p:txBody>
          <a:bodyPr>
            <a:normAutofit/>
          </a:bodyPr>
          <a:lstStyle/>
          <a:p>
            <a:r>
              <a:rPr lang="fr-BE" sz="2000" dirty="0" smtClean="0"/>
              <a:t>Evelien De Coninck</a:t>
            </a:r>
          </a:p>
          <a:p>
            <a:r>
              <a:rPr lang="fr-BE" sz="2000" dirty="0" err="1" smtClean="0"/>
              <a:t>Dienst</a:t>
            </a:r>
            <a:r>
              <a:rPr lang="fr-BE" sz="2000" dirty="0" smtClean="0"/>
              <a:t> Facility</a:t>
            </a:r>
          </a:p>
          <a:p>
            <a:r>
              <a:rPr lang="fr-BE" sz="2000" dirty="0">
                <a:hlinkClick r:id="rId2"/>
              </a:rPr>
              <a:t>e</a:t>
            </a:r>
            <a:r>
              <a:rPr lang="fr-BE" sz="2000" dirty="0" smtClean="0">
                <a:hlinkClick r:id="rId2"/>
              </a:rPr>
              <a:t>velien.deconinck@ocmwrode.be</a:t>
            </a:r>
            <a:r>
              <a:rPr lang="fr-BE" sz="2000" dirty="0" smtClean="0"/>
              <a:t> </a:t>
            </a:r>
            <a:endParaRPr lang="nl-BE" sz="2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656" y="671979"/>
            <a:ext cx="7478686" cy="398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134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 err="1" smtClean="0">
                <a:solidFill>
                  <a:srgbClr val="00B050"/>
                </a:solidFill>
              </a:rPr>
              <a:t>Context</a:t>
            </a:r>
            <a:r>
              <a:rPr lang="fr-BE" b="1" dirty="0" smtClean="0">
                <a:solidFill>
                  <a:srgbClr val="00B050"/>
                </a:solidFill>
              </a:rPr>
              <a:t>	</a:t>
            </a:r>
            <a:endParaRPr lang="nl-BE" b="1" dirty="0">
              <a:solidFill>
                <a:srgbClr val="00B05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fr-BE" dirty="0" err="1" smtClean="0"/>
              <a:t>Faciliteitengemeente</a:t>
            </a:r>
            <a:r>
              <a:rPr lang="fr-BE" dirty="0" smtClean="0"/>
              <a:t> met +- 18.500 </a:t>
            </a:r>
            <a:r>
              <a:rPr lang="fr-BE" dirty="0" err="1" smtClean="0"/>
              <a:t>inwoners</a:t>
            </a:r>
            <a:endParaRPr lang="fr-BE" dirty="0" smtClean="0"/>
          </a:p>
          <a:p>
            <a:endParaRPr lang="fr-BE" dirty="0" smtClean="0"/>
          </a:p>
          <a:p>
            <a:r>
              <a:rPr lang="fr-BE" dirty="0" err="1" smtClean="0"/>
              <a:t>Woonzorgcentrum</a:t>
            </a:r>
            <a:r>
              <a:rPr lang="fr-BE" dirty="0"/>
              <a:t> </a:t>
            </a:r>
            <a:r>
              <a:rPr lang="fr-BE" dirty="0" smtClean="0"/>
              <a:t>met 111 </a:t>
            </a:r>
            <a:r>
              <a:rPr lang="fr-BE" dirty="0" err="1" smtClean="0"/>
              <a:t>woongelegenheden</a:t>
            </a:r>
            <a:endParaRPr lang="fr-BE" dirty="0" smtClean="0"/>
          </a:p>
          <a:p>
            <a:endParaRPr lang="fr-BE" dirty="0" smtClean="0"/>
          </a:p>
          <a:p>
            <a:r>
              <a:rPr lang="fr-BE" dirty="0" err="1" smtClean="0"/>
              <a:t>Lokaal</a:t>
            </a:r>
            <a:r>
              <a:rPr lang="fr-BE" dirty="0" smtClean="0"/>
              <a:t> </a:t>
            </a:r>
            <a:r>
              <a:rPr lang="fr-BE" dirty="0" err="1" smtClean="0"/>
              <a:t>dienstencentrum</a:t>
            </a:r>
            <a:r>
              <a:rPr lang="fr-BE" dirty="0" smtClean="0"/>
              <a:t> met restaurant: </a:t>
            </a:r>
            <a:r>
              <a:rPr lang="fr-BE" dirty="0" err="1" smtClean="0"/>
              <a:t>dagelijks</a:t>
            </a:r>
            <a:r>
              <a:rPr lang="fr-BE" dirty="0" smtClean="0"/>
              <a:t> 30 à 40 </a:t>
            </a:r>
            <a:r>
              <a:rPr lang="fr-BE" dirty="0" err="1" smtClean="0"/>
              <a:t>bezoekers</a:t>
            </a:r>
            <a:endParaRPr lang="fr-BE" dirty="0" smtClean="0"/>
          </a:p>
          <a:p>
            <a:endParaRPr lang="fr-BE" dirty="0" smtClean="0"/>
          </a:p>
          <a:p>
            <a:r>
              <a:rPr lang="fr-BE" dirty="0" err="1" smtClean="0"/>
              <a:t>Keuken</a:t>
            </a:r>
            <a:r>
              <a:rPr lang="fr-BE" dirty="0" smtClean="0"/>
              <a:t> in </a:t>
            </a:r>
            <a:r>
              <a:rPr lang="fr-BE" dirty="0" err="1" smtClean="0"/>
              <a:t>eigen</a:t>
            </a:r>
            <a:r>
              <a:rPr lang="fr-BE" dirty="0" smtClean="0"/>
              <a:t> </a:t>
            </a:r>
            <a:r>
              <a:rPr lang="fr-BE" dirty="0" err="1" smtClean="0"/>
              <a:t>beheer</a:t>
            </a:r>
            <a:r>
              <a:rPr lang="fr-BE" dirty="0" smtClean="0"/>
              <a:t> (1 </a:t>
            </a:r>
            <a:r>
              <a:rPr lang="fr-BE" dirty="0" err="1" smtClean="0"/>
              <a:t>kok</a:t>
            </a:r>
            <a:r>
              <a:rPr lang="fr-BE" dirty="0" smtClean="0"/>
              <a:t>, 3 </a:t>
            </a:r>
            <a:r>
              <a:rPr lang="fr-BE" dirty="0" err="1" smtClean="0"/>
              <a:t>hulpkoks</a:t>
            </a:r>
            <a:r>
              <a:rPr lang="fr-BE" dirty="0" smtClean="0"/>
              <a:t> en 7 </a:t>
            </a:r>
            <a:r>
              <a:rPr lang="fr-BE" dirty="0" err="1" smtClean="0"/>
              <a:t>keukenmedewerkers</a:t>
            </a:r>
            <a:r>
              <a:rPr lang="fr-BE" dirty="0" smtClean="0"/>
              <a:t>)</a:t>
            </a:r>
          </a:p>
          <a:p>
            <a:pPr marL="0" indent="0">
              <a:buNone/>
            </a:pPr>
            <a:endParaRPr lang="fr-BE" dirty="0" smtClean="0"/>
          </a:p>
          <a:p>
            <a:r>
              <a:rPr lang="fr-BE" dirty="0" err="1" smtClean="0"/>
              <a:t>Dagelijks</a:t>
            </a:r>
            <a:r>
              <a:rPr lang="fr-BE" dirty="0" smtClean="0"/>
              <a:t> 160 </a:t>
            </a:r>
            <a:r>
              <a:rPr lang="fr-BE" dirty="0" err="1" smtClean="0"/>
              <a:t>maaltijden</a:t>
            </a:r>
            <a:endParaRPr lang="fr-BE" dirty="0" smtClean="0"/>
          </a:p>
          <a:p>
            <a:endParaRPr lang="fr-BE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634" y="638175"/>
            <a:ext cx="3143250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884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>
                <a:solidFill>
                  <a:srgbClr val="00B050"/>
                </a:solidFill>
              </a:rPr>
              <a:t>Duurzaamheidscriteria in onze bestekken (1)</a:t>
            </a:r>
            <a:endParaRPr lang="nl-BE" b="1" dirty="0">
              <a:solidFill>
                <a:srgbClr val="00B05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Verschillende overheidsopdrachten voor aankoop voeding: vis, vlees, koffie, zuivel, brood en patisserie, groenten en fruit, dranken, koekjes en chocolade, vleeswaren, diepvries en ijs, gevogelte, </a:t>
            </a:r>
            <a:r>
              <a:rPr lang="nl-BE" dirty="0" smtClean="0"/>
              <a:t>…</a:t>
            </a:r>
          </a:p>
          <a:p>
            <a:r>
              <a:rPr lang="nl-BE" dirty="0" smtClean="0"/>
              <a:t>Sinds 2018 aandacht voor enkele duurzaamheidscriteria:</a:t>
            </a:r>
          </a:p>
          <a:p>
            <a:pPr marL="914400" lvl="2" indent="0">
              <a:buNone/>
            </a:pPr>
            <a:endParaRPr lang="nl-BE" dirty="0" smtClean="0"/>
          </a:p>
          <a:p>
            <a:pPr marL="914400" lvl="2" indent="0">
              <a:buNone/>
            </a:pPr>
            <a:r>
              <a:rPr lang="nl-BE" b="1" dirty="0" smtClean="0"/>
              <a:t>BIOLOGISCH</a:t>
            </a:r>
          </a:p>
          <a:p>
            <a:pPr marL="914400" lvl="2" indent="0">
              <a:buNone/>
            </a:pPr>
            <a:endParaRPr lang="nl-BE" b="1" dirty="0"/>
          </a:p>
          <a:p>
            <a:pPr marL="914400" lvl="2" indent="0">
              <a:buNone/>
            </a:pPr>
            <a:r>
              <a:rPr lang="nl-BE" dirty="0" smtClean="0"/>
              <a:t>- Opvragen </a:t>
            </a:r>
            <a:r>
              <a:rPr lang="nl-BE" dirty="0"/>
              <a:t>van prijzen voor </a:t>
            </a:r>
            <a:r>
              <a:rPr lang="nl-BE" dirty="0" smtClean="0"/>
              <a:t>bio-producten </a:t>
            </a:r>
            <a:r>
              <a:rPr lang="nl-BE" dirty="0"/>
              <a:t>als “toegestane variant</a:t>
            </a:r>
            <a:r>
              <a:rPr lang="nl-BE" dirty="0" smtClean="0"/>
              <a:t>” (vlees</a:t>
            </a:r>
            <a:r>
              <a:rPr lang="nl-BE" dirty="0"/>
              <a:t>, groenten en fruit, </a:t>
            </a:r>
            <a:r>
              <a:rPr lang="nl-BE" dirty="0" smtClean="0"/>
              <a:t>vis)</a:t>
            </a:r>
            <a:endParaRPr lang="nl-BE" dirty="0"/>
          </a:p>
          <a:p>
            <a:pPr marL="914400" lvl="2" indent="0">
              <a:buNone/>
            </a:pPr>
            <a:r>
              <a:rPr lang="nl-BE" dirty="0" smtClean="0"/>
              <a:t>- Voorkeur voor duurzame </a:t>
            </a:r>
            <a:r>
              <a:rPr lang="nl-BE" dirty="0"/>
              <a:t>vissoorten en schaaldieren </a:t>
            </a:r>
            <a:r>
              <a:rPr lang="nl-BE" dirty="0" smtClean="0"/>
              <a:t>(</a:t>
            </a:r>
            <a:r>
              <a:rPr lang="nl-BE" dirty="0"/>
              <a:t>MSC-label, </a:t>
            </a:r>
            <a:r>
              <a:rPr lang="nl-BE" dirty="0" smtClean="0"/>
              <a:t>ASC-label</a:t>
            </a:r>
            <a:r>
              <a:rPr lang="nl-BE" dirty="0"/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nl-BE" dirty="0" smtClean="0"/>
          </a:p>
          <a:p>
            <a:endParaRPr lang="nl-BE" dirty="0"/>
          </a:p>
          <a:p>
            <a:endParaRPr lang="nl-B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/>
          <a:srcRect t="17590" b="17179"/>
          <a:stretch/>
        </p:blipFill>
        <p:spPr>
          <a:xfrm>
            <a:off x="9622815" y="3807069"/>
            <a:ext cx="1091780" cy="712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517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>
                <a:solidFill>
                  <a:srgbClr val="00B050"/>
                </a:solidFill>
              </a:rPr>
              <a:t>Duurzaamheidscriteria in onze bestekken (2)</a:t>
            </a:r>
            <a:endParaRPr lang="nl-BE" b="1" dirty="0">
              <a:solidFill>
                <a:srgbClr val="00B05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914400" lvl="2" indent="0">
              <a:buNone/>
            </a:pPr>
            <a:r>
              <a:rPr lang="nl-BE" b="1" dirty="0" smtClean="0"/>
              <a:t>LOKAAL</a:t>
            </a:r>
          </a:p>
          <a:p>
            <a:pPr marL="914400" lvl="2" indent="0">
              <a:buNone/>
            </a:pPr>
            <a:endParaRPr lang="nl-BE" b="1" dirty="0"/>
          </a:p>
          <a:p>
            <a:pPr marL="914400" lvl="2" indent="0">
              <a:buNone/>
            </a:pPr>
            <a:r>
              <a:rPr lang="nl-BE" dirty="0" smtClean="0"/>
              <a:t>- Herkomst </a:t>
            </a:r>
            <a:r>
              <a:rPr lang="nl-BE" dirty="0"/>
              <a:t>opvragen van vlees en vis </a:t>
            </a:r>
          </a:p>
          <a:p>
            <a:pPr marL="914400" lvl="2" indent="0">
              <a:buNone/>
            </a:pPr>
            <a:r>
              <a:rPr lang="nl-BE" dirty="0" smtClean="0"/>
              <a:t>- Lokaal </a:t>
            </a:r>
            <a:r>
              <a:rPr lang="nl-BE" dirty="0"/>
              <a:t>heeft voorkeur, maar geen verplichting of gunningscriterium</a:t>
            </a:r>
          </a:p>
          <a:p>
            <a:pPr marL="914400" lvl="2" indent="0">
              <a:buNone/>
            </a:pPr>
            <a:endParaRPr lang="nl-BE" b="1" dirty="0"/>
          </a:p>
          <a:p>
            <a:pPr marL="914400" lvl="2" indent="0">
              <a:buNone/>
            </a:pPr>
            <a:r>
              <a:rPr lang="nl-BE" b="1" dirty="0" smtClean="0"/>
              <a:t>AFVAL</a:t>
            </a:r>
          </a:p>
          <a:p>
            <a:pPr marL="914400" lvl="2" indent="0">
              <a:buNone/>
            </a:pPr>
            <a:endParaRPr lang="nl-BE" b="1" dirty="0" smtClean="0"/>
          </a:p>
          <a:p>
            <a:pPr marL="914400" lvl="2" indent="0">
              <a:buNone/>
            </a:pPr>
            <a:r>
              <a:rPr lang="nl-BE" sz="2100" dirty="0" smtClean="0"/>
              <a:t>- </a:t>
            </a:r>
            <a:r>
              <a:rPr lang="nl-BE" dirty="0" smtClean="0"/>
              <a:t>Voorkeur voor afvalarme en herbruikbare verpakkingen</a:t>
            </a:r>
            <a:endParaRPr lang="nl-BE" dirty="0"/>
          </a:p>
          <a:p>
            <a:pPr marL="914400" lvl="2" indent="0">
              <a:buNone/>
            </a:pPr>
            <a:r>
              <a:rPr lang="nl-BE" dirty="0" smtClean="0"/>
              <a:t>- Opvragen </a:t>
            </a:r>
            <a:r>
              <a:rPr lang="nl-BE" dirty="0"/>
              <a:t>van </a:t>
            </a:r>
            <a:r>
              <a:rPr lang="nl-BE" dirty="0" smtClean="0"/>
              <a:t>verpakkingsmateriaal </a:t>
            </a:r>
            <a:r>
              <a:rPr lang="nl-BE" dirty="0"/>
              <a:t>en omvang </a:t>
            </a:r>
            <a:endParaRPr lang="nl-BE" dirty="0" smtClean="0"/>
          </a:p>
          <a:p>
            <a:pPr marL="914400" lvl="2" indent="0">
              <a:buNone/>
            </a:pPr>
            <a:endParaRPr lang="nl-BE" dirty="0"/>
          </a:p>
          <a:p>
            <a:pPr marL="914400" lvl="2" indent="0">
              <a:buNone/>
            </a:pPr>
            <a:r>
              <a:rPr lang="nl-BE" b="1" dirty="0" smtClean="0"/>
              <a:t>GEZONDHEID</a:t>
            </a:r>
          </a:p>
          <a:p>
            <a:pPr marL="914400" lvl="2" indent="0">
              <a:buNone/>
            </a:pPr>
            <a:endParaRPr lang="nl-BE" b="1" dirty="0"/>
          </a:p>
          <a:p>
            <a:pPr marL="914400" lvl="2" indent="0">
              <a:buNone/>
            </a:pPr>
            <a:r>
              <a:rPr lang="nl-BE" dirty="0" smtClean="0"/>
              <a:t>- Zoveel </a:t>
            </a:r>
            <a:r>
              <a:rPr lang="nl-BE" dirty="0"/>
              <a:t>mogelijk verse producten (groenten, fruit, vlees en </a:t>
            </a:r>
            <a:r>
              <a:rPr lang="nl-BE" dirty="0" smtClean="0"/>
              <a:t>vis)</a:t>
            </a:r>
          </a:p>
          <a:p>
            <a:pPr marL="914400" lvl="2" indent="0">
              <a:buNone/>
            </a:pPr>
            <a:r>
              <a:rPr lang="nl-BE" dirty="0" smtClean="0"/>
              <a:t>- Gunning legt beperkt </a:t>
            </a:r>
            <a:r>
              <a:rPr lang="nl-BE" dirty="0"/>
              <a:t>% van </a:t>
            </a:r>
            <a:r>
              <a:rPr lang="nl-BE" dirty="0" smtClean="0"/>
              <a:t>diepvriesproducten op</a:t>
            </a:r>
          </a:p>
          <a:p>
            <a:pPr marL="914400" lvl="2" indent="0">
              <a:buNone/>
            </a:pPr>
            <a:r>
              <a:rPr lang="nl-BE" dirty="0" smtClean="0"/>
              <a:t>- Dieetproducten standaard in de gunning (zoutarm, suikervrij, …)</a:t>
            </a:r>
          </a:p>
          <a:p>
            <a:pPr marL="914400" lvl="2" indent="0">
              <a:buNone/>
            </a:pPr>
            <a:endParaRPr lang="nl-BE" dirty="0"/>
          </a:p>
          <a:p>
            <a:pPr marL="914400" lvl="2" indent="0">
              <a:buNone/>
            </a:pPr>
            <a:r>
              <a:rPr lang="nl-BE" b="1" dirty="0"/>
              <a:t>FAIR </a:t>
            </a:r>
            <a:r>
              <a:rPr lang="nl-BE" b="1" dirty="0" smtClean="0"/>
              <a:t>TRADE</a:t>
            </a:r>
          </a:p>
          <a:p>
            <a:pPr marL="914400" lvl="2" indent="0">
              <a:buNone/>
            </a:pPr>
            <a:endParaRPr lang="nl-BE" b="1" dirty="0"/>
          </a:p>
          <a:p>
            <a:pPr marL="914400" lvl="2" indent="0">
              <a:buNone/>
            </a:pPr>
            <a:r>
              <a:rPr lang="nl-BE" dirty="0" smtClean="0"/>
              <a:t>- </a:t>
            </a:r>
            <a:r>
              <a:rPr lang="nl-BE" dirty="0" err="1" smtClean="0"/>
              <a:t>Fairtrade</a:t>
            </a:r>
            <a:r>
              <a:rPr lang="nl-BE" dirty="0" smtClean="0"/>
              <a:t> </a:t>
            </a:r>
            <a:r>
              <a:rPr lang="nl-BE" dirty="0"/>
              <a:t>koffie (was geen verplicht criterium, maar was goedkoper en lekkerder) </a:t>
            </a:r>
          </a:p>
          <a:p>
            <a:pPr marL="914400" lvl="2" indent="0">
              <a:buNone/>
            </a:pPr>
            <a:endParaRPr lang="nl-BE" b="1" dirty="0" smtClean="0"/>
          </a:p>
          <a:p>
            <a:pPr marL="914400" lvl="2" indent="0">
              <a:buNone/>
            </a:pPr>
            <a:endParaRPr lang="nl-BE" dirty="0" smtClean="0"/>
          </a:p>
          <a:p>
            <a:endParaRPr lang="nl-BE" dirty="0"/>
          </a:p>
          <a:p>
            <a:endParaRPr lang="nl-B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0070" y="1872151"/>
            <a:ext cx="1444450" cy="80889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4"/>
          <a:srcRect r="14814"/>
          <a:stretch/>
        </p:blipFill>
        <p:spPr>
          <a:xfrm>
            <a:off x="949571" y="5345842"/>
            <a:ext cx="606670" cy="72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34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>
                <a:solidFill>
                  <a:srgbClr val="00B050"/>
                </a:solidFill>
              </a:rPr>
              <a:t>Wat loopt goed</a:t>
            </a:r>
            <a:endParaRPr lang="nl-BE" b="1" dirty="0">
              <a:solidFill>
                <a:srgbClr val="00B05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nl-BE" dirty="0" smtClean="0"/>
              <a:t>Maaltijden </a:t>
            </a:r>
            <a:r>
              <a:rPr lang="nl-BE" dirty="0"/>
              <a:t>o</a:t>
            </a:r>
            <a:r>
              <a:rPr lang="nl-BE" dirty="0" smtClean="0"/>
              <a:t>p maat (rekening houden met diëten/voorkeuren)</a:t>
            </a:r>
          </a:p>
          <a:p>
            <a:pPr marL="0" lvl="0" indent="0">
              <a:buNone/>
            </a:pPr>
            <a:endParaRPr lang="nl-BE" dirty="0" smtClean="0"/>
          </a:p>
          <a:p>
            <a:pPr lvl="0"/>
            <a:r>
              <a:rPr lang="nl-BE" dirty="0" smtClean="0"/>
              <a:t>Gezondheid (aandacht voor suikervrije producten, zoutloos, vegetarisch, …)</a:t>
            </a:r>
          </a:p>
          <a:p>
            <a:pPr marL="0" lvl="0" indent="0">
              <a:buNone/>
            </a:pPr>
            <a:endParaRPr lang="nl-BE" dirty="0" smtClean="0"/>
          </a:p>
          <a:p>
            <a:r>
              <a:rPr lang="nl-BE" dirty="0" smtClean="0"/>
              <a:t>Bijna geen </a:t>
            </a:r>
            <a:r>
              <a:rPr lang="nl-BE" dirty="0"/>
              <a:t>wegwerp- of plastic verpakkingen </a:t>
            </a:r>
            <a:endParaRPr lang="nl-BE" dirty="0" smtClean="0"/>
          </a:p>
          <a:p>
            <a:pPr marL="0" indent="0">
              <a:buNone/>
            </a:pPr>
            <a:endParaRPr lang="nl-BE" dirty="0"/>
          </a:p>
          <a:p>
            <a:pPr lvl="0"/>
            <a:r>
              <a:rPr lang="nl-BE" dirty="0"/>
              <a:t>E</a:t>
            </a:r>
            <a:r>
              <a:rPr lang="nl-BE" dirty="0" smtClean="0"/>
              <a:t>igen beheer/ </a:t>
            </a:r>
            <a:r>
              <a:rPr lang="nl-BE" dirty="0"/>
              <a:t>b</a:t>
            </a:r>
            <a:r>
              <a:rPr lang="nl-BE" dirty="0" smtClean="0"/>
              <a:t>ereidwilligheid kok</a:t>
            </a:r>
          </a:p>
          <a:p>
            <a:pPr marL="0" lvl="0" indent="0">
              <a:buNone/>
            </a:pPr>
            <a:endParaRPr lang="nl-BE" dirty="0" smtClean="0"/>
          </a:p>
          <a:p>
            <a:pPr lvl="0"/>
            <a:r>
              <a:rPr lang="nl-BE" dirty="0" smtClean="0"/>
              <a:t>Hoge tevredenheid bewoners </a:t>
            </a:r>
          </a:p>
          <a:p>
            <a:pPr marL="0" lvl="0" indent="0">
              <a:buNone/>
            </a:pPr>
            <a:endParaRPr lang="nl-BE" dirty="0" smtClean="0"/>
          </a:p>
          <a:p>
            <a:pPr lvl="0"/>
            <a:r>
              <a:rPr lang="nl-BE" dirty="0" smtClean="0"/>
              <a:t>Goede contacten met leveranciers </a:t>
            </a:r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57204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 smtClean="0">
                <a:solidFill>
                  <a:srgbClr val="00B050"/>
                </a:solidFill>
              </a:rPr>
              <a:t>Wat kan </a:t>
            </a:r>
            <a:r>
              <a:rPr lang="fr-BE" b="1" dirty="0" err="1" smtClean="0">
                <a:solidFill>
                  <a:srgbClr val="00B050"/>
                </a:solidFill>
              </a:rPr>
              <a:t>beter</a:t>
            </a:r>
            <a:endParaRPr lang="nl-BE" b="1" dirty="0">
              <a:solidFill>
                <a:srgbClr val="00B05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BE" dirty="0" smtClean="0"/>
              <a:t>Prijs domineert keuzes</a:t>
            </a:r>
          </a:p>
          <a:p>
            <a:pPr marL="0" indent="0">
              <a:buNone/>
            </a:pPr>
            <a:endParaRPr lang="nl-BE" dirty="0" smtClean="0"/>
          </a:p>
          <a:p>
            <a:r>
              <a:rPr lang="nl-BE" dirty="0" smtClean="0"/>
              <a:t>Smaak </a:t>
            </a:r>
          </a:p>
          <a:p>
            <a:endParaRPr lang="nl-BE" dirty="0" smtClean="0"/>
          </a:p>
          <a:p>
            <a:r>
              <a:rPr lang="nl-BE" dirty="0" smtClean="0"/>
              <a:t>Visie en gedragenheid bestuur</a:t>
            </a:r>
          </a:p>
          <a:p>
            <a:endParaRPr lang="fr-BE" dirty="0" smtClean="0"/>
          </a:p>
          <a:p>
            <a:r>
              <a:rPr lang="fr-BE" dirty="0" err="1" smtClean="0"/>
              <a:t>Communicatie</a:t>
            </a:r>
            <a:r>
              <a:rPr lang="fr-BE" dirty="0" smtClean="0"/>
              <a:t> </a:t>
            </a:r>
          </a:p>
          <a:p>
            <a:endParaRPr lang="fr-BE" dirty="0" smtClean="0"/>
          </a:p>
          <a:p>
            <a:r>
              <a:rPr lang="fr-BE" dirty="0" err="1" smtClean="0"/>
              <a:t>Voedselverspilling</a:t>
            </a:r>
            <a:r>
              <a:rPr lang="fr-BE" dirty="0" smtClean="0"/>
              <a:t> </a:t>
            </a:r>
          </a:p>
          <a:p>
            <a:endParaRPr lang="fr-BE" dirty="0" smtClean="0"/>
          </a:p>
          <a:p>
            <a:r>
              <a:rPr lang="fr-BE" dirty="0" err="1" smtClean="0"/>
              <a:t>Lokale</a:t>
            </a:r>
            <a:r>
              <a:rPr lang="fr-BE" dirty="0" smtClean="0"/>
              <a:t> en </a:t>
            </a:r>
            <a:r>
              <a:rPr lang="fr-BE" dirty="0" err="1" smtClean="0"/>
              <a:t>seizoensgebonden</a:t>
            </a:r>
            <a:r>
              <a:rPr lang="fr-BE" dirty="0" smtClean="0"/>
              <a:t> </a:t>
            </a:r>
            <a:r>
              <a:rPr lang="fr-BE" dirty="0" err="1" smtClean="0"/>
              <a:t>producten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3740755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981907C5BD2C4E9FEA6DD061AA5FEA" ma:contentTypeVersion="17" ma:contentTypeDescription="Een nieuw document maken." ma:contentTypeScope="" ma:versionID="4fae1204c708580bb08f6c1e6b96d790">
  <xsd:schema xmlns:xsd="http://www.w3.org/2001/XMLSchema" xmlns:xs="http://www.w3.org/2001/XMLSchema" xmlns:p="http://schemas.microsoft.com/office/2006/metadata/properties" xmlns:ns2="c8ac010d-6d17-47fa-a90c-275caea2cd4b" xmlns:ns3="12595aa8-730c-4d80-9849-ce69feb01600" targetNamespace="http://schemas.microsoft.com/office/2006/metadata/properties" ma:root="true" ma:fieldsID="cf0c34817a1ea64b988e70c285c5a8fb" ns2:_="" ns3:_="">
    <xsd:import namespace="c8ac010d-6d17-47fa-a90c-275caea2cd4b"/>
    <xsd:import namespace="12595aa8-730c-4d80-9849-ce69feb016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_dlc_DocId" minOccurs="0"/>
                <xsd:element ref="ns2:_dlc_DocIdUrl" minOccurs="0"/>
                <xsd:element ref="ns2:_dlc_DocIdPersistId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ac010d-6d17-47fa-a90c-275caea2cd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_dlc_DocId" ma:index="14" nillable="true" ma:displayName="Waarde van de document-id" ma:description="De waarde van de document-id die aan dit item is toegewezen." ma:internalName="_dlc_DocId" ma:readOnly="false">
      <xsd:simpleType>
        <xsd:restriction base="dms:Text"/>
      </xsd:simpleType>
    </xsd:element>
    <xsd:element name="_dlc_DocIdUrl" ma:index="15" nillable="true" ma:displayName="Document-id" ma:description="Permanente koppeling naar dit document." ma:format="Hyperlink" ma:hidden="true" ma:internalName="_dlc_DocId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595aa8-730c-4d80-9849-ce69feb01600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Url xmlns="c8ac010d-6d17-47fa-a90c-275caea2cd4b">
      <Url xsi:nil="true"/>
      <Description xsi:nil="true"/>
    </_dlc_DocIdUrl>
    <_dlc_DocIdPersistId xmlns="c8ac010d-6d17-47fa-a90c-275caea2cd4b" xsi:nil="true"/>
    <_dlc_DocId xmlns="c8ac010d-6d17-47fa-a90c-275caea2cd4b" xsi:nil="true"/>
  </documentManagement>
</p:properties>
</file>

<file path=customXml/itemProps1.xml><?xml version="1.0" encoding="utf-8"?>
<ds:datastoreItem xmlns:ds="http://schemas.openxmlformats.org/officeDocument/2006/customXml" ds:itemID="{F836C99B-45A5-45EA-BB45-567C2F3CA33B}"/>
</file>

<file path=customXml/itemProps2.xml><?xml version="1.0" encoding="utf-8"?>
<ds:datastoreItem xmlns:ds="http://schemas.openxmlformats.org/officeDocument/2006/customXml" ds:itemID="{545C4106-A3FD-4E19-84E1-605041623D0B}"/>
</file>

<file path=customXml/itemProps3.xml><?xml version="1.0" encoding="utf-8"?>
<ds:datastoreItem xmlns:ds="http://schemas.openxmlformats.org/officeDocument/2006/customXml" ds:itemID="{2F77A64B-B3AC-4FFB-A34E-E9742EF8602A}"/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282</Words>
  <Application>Microsoft Office PowerPoint</Application>
  <PresentationFormat>Breedbeeld</PresentationFormat>
  <Paragraphs>72</Paragraphs>
  <Slides>6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Kantoorthema</vt:lpstr>
      <vt:lpstr>PowerPoint-presentatie</vt:lpstr>
      <vt:lpstr>Context </vt:lpstr>
      <vt:lpstr>Duurzaamheidscriteria in onze bestekken (1)</vt:lpstr>
      <vt:lpstr>Duurzaamheidscriteria in onze bestekken (2)</vt:lpstr>
      <vt:lpstr>Wat loopt goed</vt:lpstr>
      <vt:lpstr>Wat kan beter</vt:lpstr>
    </vt:vector>
  </TitlesOfParts>
  <Company>_x000d_
			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De Coninck, Evelien</dc:creator>
  <cp:lastModifiedBy>De Coninck, Evelien</cp:lastModifiedBy>
  <cp:revision>21</cp:revision>
  <dcterms:created xsi:type="dcterms:W3CDTF">2021-01-18T12:41:06Z</dcterms:created>
  <dcterms:modified xsi:type="dcterms:W3CDTF">2021-01-21T08:13:54Z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0x01010066981907C5BD2C4E9FEA6DD061AA5FEA</vt:lpwstr>
  </property>
</Properties>
</file>