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hI3nvA7KEKd2D9E3dML7uPbgwv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20" Type="http://schemas.openxmlformats.org/officeDocument/2006/relationships/slide" Target="slides/slide13.xml"/><Relationship Id="rId22" Type="http://customschemas.google.com/relationships/presentationmetadata" Target="metadata"/><Relationship Id="rId21" Type="http://schemas.openxmlformats.org/officeDocument/2006/relationships/slide" Target="slides/slide14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sifafireside.co.uk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ddaf707a33_0_88:notes"/>
          <p:cNvSpPr/>
          <p:nvPr>
            <p:ph idx="2" type="sldImg"/>
          </p:nvPr>
        </p:nvSpPr>
        <p:spPr>
          <a:xfrm>
            <a:off x="2234468" y="742937"/>
            <a:ext cx="2328900" cy="372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7" name="Google Shape;367;gddaf707a33_0_88:notes"/>
          <p:cNvSpPr txBox="1"/>
          <p:nvPr>
            <p:ph idx="1" type="body"/>
          </p:nvPr>
        </p:nvSpPr>
        <p:spPr>
          <a:xfrm>
            <a:off x="679768" y="471515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75" lIns="91550" spcFirstLastPara="1" rIns="91550" wrap="square" tIns="45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ddaf707a33_0_88:notes"/>
          <p:cNvSpPr txBox="1"/>
          <p:nvPr>
            <p:ph idx="12" type="sldNum"/>
          </p:nvPr>
        </p:nvSpPr>
        <p:spPr>
          <a:xfrm>
            <a:off x="3850444" y="9428588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75" lIns="91550" spcFirstLastPara="1" rIns="91550" wrap="square" tIns="45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p2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3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u="sng">
                <a:solidFill>
                  <a:schemeClr val="hlink"/>
                </a:solidFill>
                <a:hlinkClick r:id="rId2"/>
              </a:rPr>
              <a:t>SIFA Fireside</a:t>
            </a:r>
            <a:r>
              <a:rPr lang="en-GB" sz="1200"/>
              <a:t> is a Birmingham-based charity that provides 60 breakfasts and 120 lunches and dinner each weekday for people who are homeless or vulnerably housed.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p31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p3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daf707a33_0_189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ddaf707a33_0_18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FS surplus food</a:t>
            </a:r>
            <a:endParaRPr/>
          </a:p>
        </p:txBody>
      </p:sp>
      <p:sp>
        <p:nvSpPr>
          <p:cNvPr id="251" name="Google Shape;251;p12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4" name="Google Shape;264;p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3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daf707a33_0_3:notes"/>
          <p:cNvSpPr txBox="1"/>
          <p:nvPr>
            <p:ph idx="1" type="body"/>
          </p:nvPr>
        </p:nvSpPr>
        <p:spPr>
          <a:xfrm>
            <a:off x="679768" y="471515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ddaf707a33_0_3:notes"/>
          <p:cNvSpPr/>
          <p:nvPr>
            <p:ph idx="2" type="sldImg"/>
          </p:nvPr>
        </p:nvSpPr>
        <p:spPr>
          <a:xfrm>
            <a:off x="2234468" y="742937"/>
            <a:ext cx="2328900" cy="372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6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daf707a33_0_21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3" name="Google Shape;303;gddaf707a33_0_21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FS surplus food</a:t>
            </a:r>
            <a:endParaRPr/>
          </a:p>
        </p:txBody>
      </p:sp>
      <p:sp>
        <p:nvSpPr>
          <p:cNvPr id="304" name="Google Shape;304;gddaf707a33_0_21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1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1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2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2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2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2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p57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7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7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8"/>
          <p:cNvSpPr txBox="1"/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8"/>
          <p:cNvSpPr txBox="1"/>
          <p:nvPr>
            <p:ph idx="1" type="body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58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8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8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9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5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59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9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9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0"/>
          <p:cNvSpPr txBox="1"/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6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60"/>
          <p:cNvSpPr txBox="1"/>
          <p:nvPr>
            <p:ph idx="3" type="body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60"/>
          <p:cNvSpPr txBox="1"/>
          <p:nvPr>
            <p:ph idx="4" type="body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60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0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60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1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1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1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61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2"/>
          <p:cNvSpPr txBox="1"/>
          <p:nvPr>
            <p:ph idx="1" type="body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6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62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62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2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63"/>
          <p:cNvSpPr/>
          <p:nvPr>
            <p:ph idx="2" type="pic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6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63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63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63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4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6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64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64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64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5"/>
          <p:cNvSpPr txBox="1"/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65"/>
          <p:cNvSpPr txBox="1"/>
          <p:nvPr>
            <p:ph idx="1" type="body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65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5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65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4" name="Google Shape;174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6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6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6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6" name="Google Shape;186;p6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7" name="Google Shape;187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6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6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4" name="Google Shape;194;p6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6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6" name="Google Shape;196;p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7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1" name="Google Shape;211;p7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2" name="Google Shape;212;p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7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7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9" name="Google Shape;219;p7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7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7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7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7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7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5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0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4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0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0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0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6.jpg"/><Relationship Id="rId5" Type="http://schemas.openxmlformats.org/officeDocument/2006/relationships/image" Target="../media/image32.png"/><Relationship Id="rId6" Type="http://schemas.openxmlformats.org/officeDocument/2006/relationships/image" Target="../media/image42.png"/><Relationship Id="rId7" Type="http://schemas.openxmlformats.org/officeDocument/2006/relationships/image" Target="../media/image33.png"/><Relationship Id="rId8" Type="http://schemas.openxmlformats.org/officeDocument/2006/relationships/image" Target="../media/image4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8.jpg"/></Relationships>
</file>

<file path=ppt/slides/_rels/slide12.xml.rels><?xml version="1.0" encoding="UTF-8" standalone="yes"?><Relationships xmlns="http://schemas.openxmlformats.org/package/2006/relationships"><Relationship Id="rId40" Type="http://schemas.openxmlformats.org/officeDocument/2006/relationships/image" Target="../media/image78.jpg"/><Relationship Id="rId42" Type="http://schemas.openxmlformats.org/officeDocument/2006/relationships/image" Target="../media/image81.jpg"/><Relationship Id="rId41" Type="http://schemas.openxmlformats.org/officeDocument/2006/relationships/image" Target="../media/image83.jpg"/><Relationship Id="rId44" Type="http://schemas.openxmlformats.org/officeDocument/2006/relationships/image" Target="../media/image89.jpg"/><Relationship Id="rId43" Type="http://schemas.openxmlformats.org/officeDocument/2006/relationships/image" Target="../media/image74.png"/><Relationship Id="rId46" Type="http://schemas.openxmlformats.org/officeDocument/2006/relationships/image" Target="../media/image80.jpg"/><Relationship Id="rId45" Type="http://schemas.openxmlformats.org/officeDocument/2006/relationships/image" Target="../media/image8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7.png"/><Relationship Id="rId9" Type="http://schemas.openxmlformats.org/officeDocument/2006/relationships/image" Target="../media/image43.png"/><Relationship Id="rId48" Type="http://schemas.openxmlformats.org/officeDocument/2006/relationships/image" Target="../media/image86.gif"/><Relationship Id="rId47" Type="http://schemas.openxmlformats.org/officeDocument/2006/relationships/image" Target="../media/image82.jpg"/><Relationship Id="rId49" Type="http://schemas.openxmlformats.org/officeDocument/2006/relationships/image" Target="../media/image79.png"/><Relationship Id="rId5" Type="http://schemas.openxmlformats.org/officeDocument/2006/relationships/image" Target="../media/image36.png"/><Relationship Id="rId6" Type="http://schemas.openxmlformats.org/officeDocument/2006/relationships/image" Target="../media/image39.png"/><Relationship Id="rId7" Type="http://schemas.openxmlformats.org/officeDocument/2006/relationships/image" Target="../media/image48.png"/><Relationship Id="rId8" Type="http://schemas.openxmlformats.org/officeDocument/2006/relationships/image" Target="../media/image49.jpg"/><Relationship Id="rId31" Type="http://schemas.openxmlformats.org/officeDocument/2006/relationships/image" Target="../media/image62.png"/><Relationship Id="rId30" Type="http://schemas.openxmlformats.org/officeDocument/2006/relationships/image" Target="../media/image68.png"/><Relationship Id="rId33" Type="http://schemas.openxmlformats.org/officeDocument/2006/relationships/image" Target="../media/image65.png"/><Relationship Id="rId32" Type="http://schemas.openxmlformats.org/officeDocument/2006/relationships/image" Target="../media/image63.jpg"/><Relationship Id="rId35" Type="http://schemas.openxmlformats.org/officeDocument/2006/relationships/image" Target="../media/image76.png"/><Relationship Id="rId34" Type="http://schemas.openxmlformats.org/officeDocument/2006/relationships/image" Target="../media/image60.gif"/><Relationship Id="rId37" Type="http://schemas.openxmlformats.org/officeDocument/2006/relationships/image" Target="../media/image77.jpg"/><Relationship Id="rId36" Type="http://schemas.openxmlformats.org/officeDocument/2006/relationships/image" Target="../media/image71.jpg"/><Relationship Id="rId39" Type="http://schemas.openxmlformats.org/officeDocument/2006/relationships/image" Target="../media/image73.jpg"/><Relationship Id="rId38" Type="http://schemas.openxmlformats.org/officeDocument/2006/relationships/image" Target="../media/image69.png"/><Relationship Id="rId20" Type="http://schemas.openxmlformats.org/officeDocument/2006/relationships/image" Target="../media/image57.jpg"/><Relationship Id="rId22" Type="http://schemas.openxmlformats.org/officeDocument/2006/relationships/image" Target="../media/image61.jpg"/><Relationship Id="rId21" Type="http://schemas.openxmlformats.org/officeDocument/2006/relationships/image" Target="../media/image58.jpg"/><Relationship Id="rId24" Type="http://schemas.openxmlformats.org/officeDocument/2006/relationships/image" Target="../media/image67.png"/><Relationship Id="rId23" Type="http://schemas.openxmlformats.org/officeDocument/2006/relationships/image" Target="../media/image66.png"/><Relationship Id="rId26" Type="http://schemas.openxmlformats.org/officeDocument/2006/relationships/image" Target="../media/image72.png"/><Relationship Id="rId25" Type="http://schemas.openxmlformats.org/officeDocument/2006/relationships/image" Target="../media/image54.png"/><Relationship Id="rId28" Type="http://schemas.openxmlformats.org/officeDocument/2006/relationships/image" Target="../media/image70.png"/><Relationship Id="rId27" Type="http://schemas.openxmlformats.org/officeDocument/2006/relationships/image" Target="../media/image64.jpg"/><Relationship Id="rId29" Type="http://schemas.openxmlformats.org/officeDocument/2006/relationships/image" Target="../media/image59.png"/><Relationship Id="rId11" Type="http://schemas.openxmlformats.org/officeDocument/2006/relationships/image" Target="../media/image46.jpg"/><Relationship Id="rId10" Type="http://schemas.openxmlformats.org/officeDocument/2006/relationships/image" Target="../media/image44.jpg"/><Relationship Id="rId13" Type="http://schemas.openxmlformats.org/officeDocument/2006/relationships/image" Target="../media/image45.jpg"/><Relationship Id="rId12" Type="http://schemas.openxmlformats.org/officeDocument/2006/relationships/image" Target="../media/image50.jpg"/><Relationship Id="rId15" Type="http://schemas.openxmlformats.org/officeDocument/2006/relationships/image" Target="../media/image53.jpg"/><Relationship Id="rId14" Type="http://schemas.openxmlformats.org/officeDocument/2006/relationships/image" Target="../media/image40.jpg"/><Relationship Id="rId17" Type="http://schemas.openxmlformats.org/officeDocument/2006/relationships/image" Target="../media/image51.png"/><Relationship Id="rId16" Type="http://schemas.openxmlformats.org/officeDocument/2006/relationships/image" Target="../media/image52.jpg"/><Relationship Id="rId19" Type="http://schemas.openxmlformats.org/officeDocument/2006/relationships/image" Target="../media/image56.jpg"/><Relationship Id="rId18" Type="http://schemas.openxmlformats.org/officeDocument/2006/relationships/image" Target="../media/image5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1.jpg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5.jpg"/><Relationship Id="rId4" Type="http://schemas.openxmlformats.org/officeDocument/2006/relationships/image" Target="../media/image90.png"/><Relationship Id="rId9" Type="http://schemas.openxmlformats.org/officeDocument/2006/relationships/image" Target="../media/image84.png"/><Relationship Id="rId5" Type="http://schemas.openxmlformats.org/officeDocument/2006/relationships/image" Target="../media/image5.png"/><Relationship Id="rId6" Type="http://schemas.openxmlformats.org/officeDocument/2006/relationships/image" Target="../media/image88.png"/><Relationship Id="rId7" Type="http://schemas.openxmlformats.org/officeDocument/2006/relationships/hyperlink" Target="http://www.faresharesussex" TargetMode="External"/><Relationship Id="rId8" Type="http://schemas.openxmlformats.org/officeDocument/2006/relationships/hyperlink" Target="http://www.faresharesussex" TargetMode="External"/><Relationship Id="rId10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6.png"/><Relationship Id="rId13" Type="http://schemas.openxmlformats.org/officeDocument/2006/relationships/image" Target="../media/image26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Relationship Id="rId15" Type="http://schemas.openxmlformats.org/officeDocument/2006/relationships/image" Target="../media/image5.png"/><Relationship Id="rId14" Type="http://schemas.openxmlformats.org/officeDocument/2006/relationships/image" Target="../media/image31.png"/><Relationship Id="rId16" Type="http://schemas.openxmlformats.org/officeDocument/2006/relationships/image" Target="../media/image6.jp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3.png"/><Relationship Id="rId13" Type="http://schemas.openxmlformats.org/officeDocument/2006/relationships/image" Target="../media/image27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Relationship Id="rId15" Type="http://schemas.openxmlformats.org/officeDocument/2006/relationships/image" Target="../media/image25.png"/><Relationship Id="rId14" Type="http://schemas.openxmlformats.org/officeDocument/2006/relationships/image" Target="../media/image34.png"/><Relationship Id="rId16" Type="http://schemas.openxmlformats.org/officeDocument/2006/relationships/image" Target="../media/image29.png"/><Relationship Id="rId5" Type="http://schemas.openxmlformats.org/officeDocument/2006/relationships/image" Target="../media/image14.png"/><Relationship Id="rId6" Type="http://schemas.openxmlformats.org/officeDocument/2006/relationships/image" Target="../media/image87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40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2049" y="1124744"/>
            <a:ext cx="6141859" cy="2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"/>
          <p:cNvSpPr txBox="1"/>
          <p:nvPr/>
        </p:nvSpPr>
        <p:spPr>
          <a:xfrm>
            <a:off x="800581" y="4221088"/>
            <a:ext cx="7542900" cy="193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FareShare is the UK’s largest charity fighting hunger and food waste. We redistribute surplus food to frontline charities and community groups that support vulnerable people.</a:t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ddaf707a33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"/>
            <a:ext cx="9144000" cy="40466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ddaf707a33_0_88"/>
          <p:cNvSpPr txBox="1"/>
          <p:nvPr/>
        </p:nvSpPr>
        <p:spPr>
          <a:xfrm>
            <a:off x="467550" y="260650"/>
            <a:ext cx="85101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150" lIns="86325" spcFirstLastPara="1" rIns="86325" wrap="square" tIns="43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FareShare Sussex Impact </a:t>
            </a:r>
            <a:r>
              <a:rPr b="1" lang="en-GB" sz="2400">
                <a:latin typeface="Trebuchet MS"/>
                <a:ea typeface="Trebuchet MS"/>
                <a:cs typeface="Trebuchet MS"/>
                <a:sym typeface="Trebuchet MS"/>
              </a:rPr>
              <a:t>2020-21</a:t>
            </a:r>
            <a:r>
              <a:rPr b="1" lang="en-GB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2" name="Google Shape;372;gddaf707a33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843" y="1196753"/>
            <a:ext cx="1501954" cy="138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ddaf707a33_0_88"/>
          <p:cNvPicPr preferRelativeResize="0"/>
          <p:nvPr/>
        </p:nvPicPr>
        <p:blipFill rotWithShape="1">
          <a:blip r:embed="rId5">
            <a:alphaModFix/>
          </a:blip>
          <a:srcRect b="24896" l="0" r="0" t="0"/>
          <a:stretch/>
        </p:blipFill>
        <p:spPr>
          <a:xfrm>
            <a:off x="126763" y="2780931"/>
            <a:ext cx="2185907" cy="164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ddaf707a33_0_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1737" y="1196753"/>
            <a:ext cx="1581326" cy="145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ddaf707a33_0_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05305" y="2708921"/>
            <a:ext cx="1925109" cy="192511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ddaf707a33_0_88"/>
          <p:cNvSpPr txBox="1"/>
          <p:nvPr/>
        </p:nvSpPr>
        <p:spPr>
          <a:xfrm>
            <a:off x="2316989" y="1268761"/>
            <a:ext cx="24216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3150" lIns="86325" spcFirstLastPara="1" rIns="86325" wrap="square" tIns="43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1560</a:t>
            </a:r>
            <a:r>
              <a:rPr b="1" lang="en-GB" sz="25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2500">
              <a:solidFill>
                <a:srgbClr val="7CC24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tonnes</a:t>
            </a:r>
            <a:br>
              <a:rPr lang="en-GB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of food delivered</a:t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7" name="Google Shape;377;gddaf707a33_0_88"/>
          <p:cNvSpPr txBox="1"/>
          <p:nvPr/>
        </p:nvSpPr>
        <p:spPr>
          <a:xfrm>
            <a:off x="2312672" y="2996953"/>
            <a:ext cx="2421600" cy="15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3150" lIns="86325" spcFirstLastPara="1" rIns="86325" wrap="square" tIns="43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provide food for </a:t>
            </a:r>
            <a:r>
              <a:rPr b="1" lang="en-GB" sz="20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161</a:t>
            </a:r>
            <a:br>
              <a:rPr b="1" lang="en-GB" sz="20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GB" sz="20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charities</a:t>
            </a:r>
            <a:r>
              <a:rPr lang="en-GB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GB" sz="20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and community groups </a:t>
            </a:r>
            <a:r>
              <a:rPr lang="en-GB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every week</a:t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8" name="Google Shape;378;gddaf707a33_0_88"/>
          <p:cNvSpPr txBox="1"/>
          <p:nvPr/>
        </p:nvSpPr>
        <p:spPr>
          <a:xfrm>
            <a:off x="6479456" y="3011683"/>
            <a:ext cx="2421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150" lIns="86325" spcFirstLastPara="1" rIns="86325" wrap="square" tIns="43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10,000 meals every day </a:t>
            </a:r>
            <a:br>
              <a:rPr lang="en-GB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provided to vulnerable people </a:t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79" name="Google Shape;379;gddaf707a33_0_88"/>
          <p:cNvCxnSpPr/>
          <p:nvPr/>
        </p:nvCxnSpPr>
        <p:spPr>
          <a:xfrm>
            <a:off x="2173405" y="1340769"/>
            <a:ext cx="0" cy="1201800"/>
          </a:xfrm>
          <a:prstGeom prst="straightConnector1">
            <a:avLst/>
          </a:prstGeom>
          <a:noFill/>
          <a:ln cap="flat" cmpd="sng" w="10000">
            <a:solidFill>
              <a:srgbClr val="7CC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gddaf707a33_0_88"/>
          <p:cNvCxnSpPr/>
          <p:nvPr/>
        </p:nvCxnSpPr>
        <p:spPr>
          <a:xfrm>
            <a:off x="6356145" y="1340769"/>
            <a:ext cx="0" cy="1201800"/>
          </a:xfrm>
          <a:prstGeom prst="straightConnector1">
            <a:avLst/>
          </a:prstGeom>
          <a:noFill/>
          <a:ln cap="flat" cmpd="sng" w="10000">
            <a:solidFill>
              <a:srgbClr val="7CC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gddaf707a33_0_88"/>
          <p:cNvCxnSpPr/>
          <p:nvPr/>
        </p:nvCxnSpPr>
        <p:spPr>
          <a:xfrm>
            <a:off x="6356145" y="3068961"/>
            <a:ext cx="0" cy="1201800"/>
          </a:xfrm>
          <a:prstGeom prst="straightConnector1">
            <a:avLst/>
          </a:prstGeom>
          <a:noFill/>
          <a:ln cap="flat" cmpd="sng" w="10000">
            <a:solidFill>
              <a:srgbClr val="7CC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gddaf707a33_0_88"/>
          <p:cNvCxnSpPr/>
          <p:nvPr/>
        </p:nvCxnSpPr>
        <p:spPr>
          <a:xfrm>
            <a:off x="2173405" y="3068961"/>
            <a:ext cx="0" cy="1201800"/>
          </a:xfrm>
          <a:prstGeom prst="straightConnector1">
            <a:avLst/>
          </a:prstGeom>
          <a:noFill/>
          <a:ln cap="flat" cmpd="sng" w="10000">
            <a:solidFill>
              <a:srgbClr val="7CC24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gddaf707a33_0_88"/>
          <p:cNvSpPr txBox="1"/>
          <p:nvPr/>
        </p:nvSpPr>
        <p:spPr>
          <a:xfrm>
            <a:off x="6479456" y="1268761"/>
            <a:ext cx="26292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3150" lIns="86325" spcFirstLastPara="1" rIns="86325" wrap="square" tIns="43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1" lang="en-GB" sz="25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1,570</a:t>
            </a:r>
            <a:endParaRPr b="1" sz="2500">
              <a:solidFill>
                <a:srgbClr val="7CC24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people</a:t>
            </a:r>
            <a:br>
              <a:rPr lang="en-GB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supported every week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4" name="Google Shape;384;gddaf707a33_0_88"/>
          <p:cNvSpPr txBox="1"/>
          <p:nvPr/>
        </p:nvSpPr>
        <p:spPr>
          <a:xfrm>
            <a:off x="3908606" y="4797153"/>
            <a:ext cx="24216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3150" lIns="86325" spcFirstLastPara="1" rIns="86325" wrap="square" tIns="43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work across </a:t>
            </a:r>
            <a:r>
              <a:rPr b="1" lang="en-GB" sz="16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r>
            <a:br>
              <a:rPr lang="en-GB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local authority areas in Sussex &amp; Surrey</a:t>
            </a:r>
            <a:endParaRPr/>
          </a:p>
        </p:txBody>
      </p:sp>
      <p:cxnSp>
        <p:nvCxnSpPr>
          <p:cNvPr id="385" name="Google Shape;385;gddaf707a33_0_88"/>
          <p:cNvCxnSpPr/>
          <p:nvPr/>
        </p:nvCxnSpPr>
        <p:spPr>
          <a:xfrm>
            <a:off x="3527893" y="4747503"/>
            <a:ext cx="0" cy="1201800"/>
          </a:xfrm>
          <a:prstGeom prst="straightConnector1">
            <a:avLst/>
          </a:prstGeom>
          <a:noFill/>
          <a:ln cap="flat" cmpd="sng" w="10000">
            <a:solidFill>
              <a:srgbClr val="7CC24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6" name="Google Shape;386;gddaf707a33_0_8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73908" y="4797153"/>
            <a:ext cx="1190322" cy="1098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S Sussex general use RGB" id="387" name="Google Shape;387;gddaf707a33_0_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77588" y="5705551"/>
            <a:ext cx="2080187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404663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1"/>
          <p:cNvSpPr txBox="1"/>
          <p:nvPr/>
        </p:nvSpPr>
        <p:spPr>
          <a:xfrm>
            <a:off x="971600" y="4581128"/>
            <a:ext cx="799288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a year, that’s 1 meal for every Ticket-Holder in Elland Road’s East Stand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1"/>
            <a:ext cx="9192480" cy="688538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1"/>
          <p:cNvSpPr/>
          <p:nvPr/>
        </p:nvSpPr>
        <p:spPr>
          <a:xfrm>
            <a:off x="5652120" y="620688"/>
            <a:ext cx="936104" cy="151216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666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5652120" y="2308162"/>
            <a:ext cx="936104" cy="356911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666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1"/>
          <p:cNvSpPr txBox="1"/>
          <p:nvPr/>
        </p:nvSpPr>
        <p:spPr>
          <a:xfrm>
            <a:off x="6797151" y="1007735"/>
            <a:ext cx="25393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Supermarket </a:t>
            </a:r>
            <a:br>
              <a:rPr b="1" i="0" lang="en-GB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surplus = 1%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1"/>
          <p:cNvSpPr txBox="1"/>
          <p:nvPr/>
        </p:nvSpPr>
        <p:spPr>
          <a:xfrm>
            <a:off x="6630809" y="3677255"/>
            <a:ext cx="25393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Supply chain</a:t>
            </a:r>
            <a:br>
              <a:rPr b="1" i="0" lang="en-GB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surplus = 49%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40466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3"/>
          <p:cNvSpPr txBox="1"/>
          <p:nvPr/>
        </p:nvSpPr>
        <p:spPr>
          <a:xfrm>
            <a:off x="467544" y="260648"/>
            <a:ext cx="7272808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rebuchet MS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Who we work with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3078132" y="2712741"/>
            <a:ext cx="429768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</a:pPr>
            <a:r>
              <a:t/>
            </a:r>
            <a:endParaRPr b="0" i="1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</a:pPr>
            <a:r>
              <a:t/>
            </a:r>
            <a:endParaRPr b="0" i="1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</a:pPr>
            <a:r>
              <a:t/>
            </a:r>
            <a:endParaRPr b="0" i="1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</a:pPr>
            <a:r>
              <a:t/>
            </a:r>
            <a:endParaRPr b="0" i="1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6" name="Google Shape;40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986" y="3946109"/>
            <a:ext cx="558062" cy="64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514" y="5764460"/>
            <a:ext cx="819307" cy="78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71747" y="2667982"/>
            <a:ext cx="1396932" cy="387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9774" y="3187647"/>
            <a:ext cx="1215491" cy="559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LA logo.jpg" id="410" name="Google Shape;410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30066" y="3254549"/>
            <a:ext cx="1008113" cy="676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kka logo.png" id="411" name="Google Shape;411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68078" y="1964205"/>
            <a:ext cx="1184830" cy="473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0-84-0-6\users\colin.burcombe\Desktop\gerber.jpg" id="412" name="Google Shape;412;p23"/>
          <p:cNvPicPr preferRelativeResize="0"/>
          <p:nvPr/>
        </p:nvPicPr>
        <p:blipFill rotWithShape="1">
          <a:blip r:embed="rId10">
            <a:alphaModFix/>
          </a:blip>
          <a:srcRect b="0" l="0" r="0" t="8777"/>
          <a:stretch/>
        </p:blipFill>
        <p:spPr>
          <a:xfrm>
            <a:off x="3875339" y="1121997"/>
            <a:ext cx="1609417" cy="715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bert bartlett.jpg" id="413" name="Google Shape;413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19512" y="2536844"/>
            <a:ext cx="789688" cy="1165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jpg" id="414" name="Google Shape;414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35438" y="4622037"/>
            <a:ext cx="1201582" cy="766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cain.jpg" id="415" name="Google Shape;415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45528" y="4699410"/>
            <a:ext cx="1184532" cy="728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PL.jpg" id="416" name="Google Shape;416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213543" y="5028914"/>
            <a:ext cx="1780808" cy="308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obani greek yoghurt.jpg" id="417" name="Google Shape;417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61962" y="2128472"/>
            <a:ext cx="1371331" cy="428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&amp;S.jpg" id="418" name="Google Shape;418;p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141164" y="5526723"/>
            <a:ext cx="1433791" cy="47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0-84-0-6\users\colin.burcombe\Desktop\lidl.bmp" id="419" name="Google Shape;419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1266" y="4848923"/>
            <a:ext cx="993330" cy="66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120139" y="6317984"/>
            <a:ext cx="1493107" cy="338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core Logo.jpg" id="421" name="Google Shape;421;p2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946417" y="1599939"/>
            <a:ext cx="1528281" cy="698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seman logo.jpg" id="422" name="Google Shape;422;p2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404590" y="1240408"/>
            <a:ext cx="860506" cy="790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olin.burcombe\Desktop\mack logo.jpg" id="423" name="Google Shape;423;p2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227302" y="4119358"/>
            <a:ext cx="1302537" cy="487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olin.burcombe\Desktop\finlays logo.jpg" id="424" name="Google Shape;424;p2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58709" y="1413847"/>
            <a:ext cx="1129520" cy="497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en/thumb/6/64/AldiWorldwideLogo.svg/854px-AldiWorldwideLogo.svg.png" id="425" name="Google Shape;425;p2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593004" y="2849273"/>
            <a:ext cx="755188" cy="90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603582" y="4230339"/>
            <a:ext cx="1414378" cy="627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c/ce/Coca-Cola_logo.svg/2000px-Coca-Cola_logo.svg.png" id="427" name="Google Shape;427;p2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136027" y="4110308"/>
            <a:ext cx="1193311" cy="390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1.bp.blogspot.com/-nUihcLMia9E/T8e_luW19OI/AAAAAAAAGDA/Ni_h5L5fuOg/s1600/Kellogg%2527s+logo+2012.png" id="428" name="Google Shape;428;p2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868029" y="2556461"/>
            <a:ext cx="1329389" cy="47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142372" y="5455763"/>
            <a:ext cx="1990921" cy="79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299407" y="1945306"/>
            <a:ext cx="1480896" cy="64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59451" y="2180039"/>
            <a:ext cx="759984" cy="806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accendafoods.co.uk/content/themes/faccenda-2015/images/logo.png" id="432" name="Google Shape;432;p2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5239571" y="6219312"/>
            <a:ext cx="1528507" cy="30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112091" y="3902591"/>
            <a:ext cx="745969" cy="981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3.aroq.com/3/refresco-gerber-logo.jpg" id="434" name="Google Shape;434;p23"/>
          <p:cNvPicPr preferRelativeResize="0"/>
          <p:nvPr/>
        </p:nvPicPr>
        <p:blipFill rotWithShape="1">
          <a:blip r:embed="rId32">
            <a:alphaModFix/>
          </a:blip>
          <a:srcRect b="31882" l="0" r="0" t="30194"/>
          <a:stretch/>
        </p:blipFill>
        <p:spPr>
          <a:xfrm>
            <a:off x="3175349" y="6219312"/>
            <a:ext cx="1863257" cy="471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greggsfamily.co.uk/assets/themes/default/img/greggs_logo.png" id="435" name="Google Shape;435;p2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426860" y="5080752"/>
            <a:ext cx="1533797" cy="556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pl-ltd.com/pics/ipl-logo.gif" id="436" name="Google Shape;436;p2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5918773" y="5557708"/>
            <a:ext cx="1329690" cy="341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roduceworld.co.uk/wp-content/themes/foundation/images/logos/produce-world-logo.png" id="437" name="Google Shape;437;p2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157156" y="3202607"/>
            <a:ext cx="1320901" cy="784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bf.co.uk/media-library/assets/1.1.2_our_businesses/logo_ab_world_foods.jpg" id="438" name="Google Shape;438;p23"/>
          <p:cNvPicPr preferRelativeResize="0"/>
          <p:nvPr/>
        </p:nvPicPr>
        <p:blipFill rotWithShape="1">
          <a:blip r:embed="rId36">
            <a:alphaModFix/>
          </a:blip>
          <a:srcRect b="33201" l="0" r="0" t="30798"/>
          <a:stretch/>
        </p:blipFill>
        <p:spPr>
          <a:xfrm>
            <a:off x="7426860" y="5799325"/>
            <a:ext cx="160020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rekuk.com/wp-content/uploads/2015/03/728528_nft-logo.jpg" id="439" name="Google Shape;439;p2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8238025" y="1743241"/>
            <a:ext cx="750442" cy="64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560547" y="2716461"/>
            <a:ext cx="1563574" cy="493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nces Logo.jpg" id="441" name="Google Shape;441;p2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529295" y="3262722"/>
            <a:ext cx="1922927" cy="904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areshare.org.uk/wp-content/uploads/2014/02/GoodFoodNotWaste_ThanetEarthVF-RBG-300x289.jpg" id="442" name="Google Shape;442;p23"/>
          <p:cNvPicPr preferRelativeResize="0"/>
          <p:nvPr/>
        </p:nvPicPr>
        <p:blipFill rotWithShape="1">
          <a:blip r:embed="rId40">
            <a:alphaModFix/>
          </a:blip>
          <a:srcRect b="8420" l="8251" r="11240" t="8005"/>
          <a:stretch/>
        </p:blipFill>
        <p:spPr>
          <a:xfrm>
            <a:off x="8144298" y="4004754"/>
            <a:ext cx="844169" cy="844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owler welch logo" id="443" name="Google Shape;443;p2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6982400" y="1326868"/>
            <a:ext cx="1475485" cy="37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934015" y="4002719"/>
            <a:ext cx="916541" cy="91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7728912" y="676890"/>
            <a:ext cx="1262213" cy="480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nilever foods logo" id="446" name="Google Shape;446;p2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121272" y="5389004"/>
            <a:ext cx="819668" cy="855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einz logo" id="447" name="Google Shape;447;p23"/>
          <p:cNvPicPr preferRelativeResize="0"/>
          <p:nvPr/>
        </p:nvPicPr>
        <p:blipFill rotWithShape="1">
          <a:blip r:embed="rId45">
            <a:alphaModFix/>
          </a:blip>
          <a:srcRect b="32019" l="6535" r="5819" t="31461"/>
          <a:stretch/>
        </p:blipFill>
        <p:spPr>
          <a:xfrm>
            <a:off x="2432333" y="1470044"/>
            <a:ext cx="1472346" cy="368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unt bessies logo" id="448" name="Google Shape;448;p23"/>
          <p:cNvPicPr preferRelativeResize="0"/>
          <p:nvPr/>
        </p:nvPicPr>
        <p:blipFill rotWithShape="1">
          <a:blip r:embed="rId46">
            <a:alphaModFix/>
          </a:blip>
          <a:srcRect b="20770" l="14315" r="12990" t="28106"/>
          <a:stretch/>
        </p:blipFill>
        <p:spPr>
          <a:xfrm>
            <a:off x="6276606" y="497937"/>
            <a:ext cx="1328387" cy="6641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co.jpg" id="449" name="Google Shape;449;p2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5423595" y="916152"/>
            <a:ext cx="1472044" cy="743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ooker group logo" id="450" name="Google Shape;450;p2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4706969" y="688192"/>
            <a:ext cx="1322080" cy="229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nocent logo" id="451" name="Google Shape;451;p23"/>
          <p:cNvPicPr preferRelativeResize="0"/>
          <p:nvPr/>
        </p:nvPicPr>
        <p:blipFill rotWithShape="1">
          <a:blip r:embed="rId49">
            <a:alphaModFix/>
          </a:blip>
          <a:srcRect b="14434" l="0" r="0" t="10159"/>
          <a:stretch/>
        </p:blipFill>
        <p:spPr>
          <a:xfrm>
            <a:off x="1288229" y="6164869"/>
            <a:ext cx="1524741" cy="603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1"/>
          <p:cNvSpPr txBox="1"/>
          <p:nvPr/>
        </p:nvSpPr>
        <p:spPr>
          <a:xfrm>
            <a:off x="5868144" y="908720"/>
            <a:ext cx="2880320" cy="45243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“Financially</a:t>
            </a:r>
            <a:r>
              <a:rPr b="1" i="1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we would not be able to feed this many people without FareShare. We would not be able to put on hot food like this every day…</a:t>
            </a:r>
            <a:r>
              <a:rPr b="1" i="1" lang="en-GB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and this frees up our resources to focus on getting people into accommodation and employment.”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Cath Gilliver,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Chief Executive of SIFA Fireside, homelessness charity</a:t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S:\Shared Resources\Photos Graphics Videos\Photos\Stock images\Stock photos\shutterstock_184909769.jpg" id="458" name="Google Shape;458;p31"/>
          <p:cNvPicPr preferRelativeResize="0"/>
          <p:nvPr/>
        </p:nvPicPr>
        <p:blipFill rotWithShape="1">
          <a:blip r:embed="rId3">
            <a:alphaModFix/>
          </a:blip>
          <a:srcRect b="0" l="0" r="48527" t="0"/>
          <a:stretch/>
        </p:blipFill>
        <p:spPr>
          <a:xfrm>
            <a:off x="-1" y="412"/>
            <a:ext cx="5292081" cy="6857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S Sussex general use RGB" id="459" name="Google Shape;4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963" y="5991301"/>
            <a:ext cx="2080187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4"/>
          <p:cNvSpPr txBox="1"/>
          <p:nvPr/>
        </p:nvSpPr>
        <p:spPr>
          <a:xfrm>
            <a:off x="6248675" y="2996950"/>
            <a:ext cx="286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@FareShareSussex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7CC24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5" name="Google Shape;46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496" y="1988840"/>
            <a:ext cx="4547169" cy="302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f&quot; Logo" id="466" name="Google Shape;46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1992" y="2924944"/>
            <a:ext cx="518160" cy="51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44000" cy="40466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4"/>
          <p:cNvSpPr txBox="1"/>
          <p:nvPr/>
        </p:nvSpPr>
        <p:spPr>
          <a:xfrm>
            <a:off x="6050051" y="2085772"/>
            <a:ext cx="367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@FareShareSussex</a:t>
            </a:r>
            <a:endParaRPr b="1" i="0" sz="2400" u="none" cap="none" strike="noStrike">
              <a:solidFill>
                <a:srgbClr val="7CC24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9" name="Google Shape;46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1241" y="1772816"/>
            <a:ext cx="924004" cy="92400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4"/>
          <p:cNvSpPr txBox="1"/>
          <p:nvPr/>
        </p:nvSpPr>
        <p:spPr>
          <a:xfrm>
            <a:off x="3780213" y="4830251"/>
            <a:ext cx="3672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www.faresharesu</a:t>
            </a:r>
            <a:r>
              <a:rPr b="1" lang="en-GB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ssex.org.uk</a:t>
            </a:r>
            <a:endParaRPr b="1" i="0" sz="2400" u="none" cap="none" strike="noStrike">
              <a:solidFill>
                <a:srgbClr val="7CC24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Related image" id="471" name="Google Shape;471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43041" y="3861048"/>
            <a:ext cx="569119" cy="50244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4"/>
          <p:cNvSpPr txBox="1"/>
          <p:nvPr/>
        </p:nvSpPr>
        <p:spPr>
          <a:xfrm>
            <a:off x="6156175" y="3894150"/>
            <a:ext cx="2627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300" u="none" cap="none" strike="noStrike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FareShare Sussex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7CC24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FS Sussex general use RGB" id="473" name="Google Shape;473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77588" y="5705551"/>
            <a:ext cx="2080187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ddaf707a33_0_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40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ddaf707a33_0_189"/>
          <p:cNvSpPr txBox="1"/>
          <p:nvPr/>
        </p:nvSpPr>
        <p:spPr>
          <a:xfrm>
            <a:off x="702631" y="3567963"/>
            <a:ext cx="7542900" cy="23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FareShare </a:t>
            </a:r>
            <a:r>
              <a:rPr b="1"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Sussex is one of 21 regional centres</a:t>
            </a:r>
            <a:r>
              <a:rPr b="1" i="0" lang="en-GB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redistribute surplus food to frontline charities and community</a:t>
            </a:r>
            <a:r>
              <a:rPr b="1" i="0" lang="en-GB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groups that support vulnerable people.</a:t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FS Sussex general use RGB" id="247" name="Google Shape;247;gddaf707a33_0_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425" y="1104101"/>
            <a:ext cx="5610075" cy="20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40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 txBox="1"/>
          <p:nvPr/>
        </p:nvSpPr>
        <p:spPr>
          <a:xfrm>
            <a:off x="323528" y="1380832"/>
            <a:ext cx="2592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2"/>
              </a:buClr>
              <a:buSzPts val="1800"/>
              <a:buFont typeface="Trebuchet M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5652120" y="1391865"/>
            <a:ext cx="165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1800"/>
              <a:buFont typeface="Arial"/>
              <a:buChar char="•"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7304488" y="1973739"/>
            <a:ext cx="191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5652120" y="4748951"/>
            <a:ext cx="182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164184" y="5987726"/>
            <a:ext cx="448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1400"/>
              <a:buFont typeface="Arial"/>
              <a:buChar char="•"/>
            </a:pPr>
            <a:r>
              <a:t/>
            </a:r>
            <a:endParaRPr b="0" i="1" sz="1400" u="none" cap="none" strike="noStrike">
              <a:solidFill>
                <a:srgbClr val="70AD4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467544" y="546398"/>
            <a:ext cx="7272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rebuchet MS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Our locatio</a:t>
            </a:r>
            <a:r>
              <a:rPr b="1" lang="en-GB" sz="3200">
                <a:latin typeface="Trebuchet MS"/>
                <a:ea typeface="Trebuchet MS"/>
                <a:cs typeface="Trebuchet MS"/>
                <a:sym typeface="Trebuchet MS"/>
              </a:rPr>
              <a:t>ns </a:t>
            </a:r>
            <a:endParaRPr b="1" i="0" sz="3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710" y="1391865"/>
            <a:ext cx="4673105" cy="4673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S Sussex general use RGB" id="261" name="Google Shape;26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5413" y="5868826"/>
            <a:ext cx="2080187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"/>
          <p:cNvSpPr txBox="1"/>
          <p:nvPr/>
        </p:nvSpPr>
        <p:spPr>
          <a:xfrm>
            <a:off x="746791" y="2760453"/>
            <a:ext cx="230425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1,900,000</a:t>
            </a:r>
            <a:br>
              <a:rPr b="0" i="0" lang="en-GB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GB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tonnes</a:t>
            </a:r>
            <a:endParaRPr b="0" i="0" sz="3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8" name="Google Shape;26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404663"/>
          </a:xfrm>
          <a:prstGeom prst="rect">
            <a:avLst/>
          </a:prstGeom>
          <a:solidFill>
            <a:srgbClr val="7CC242"/>
          </a:solidFill>
          <a:ln>
            <a:noFill/>
          </a:ln>
        </p:spPr>
      </p:pic>
      <p:sp>
        <p:nvSpPr>
          <p:cNvPr id="269" name="Google Shape;269;p3"/>
          <p:cNvSpPr txBox="1"/>
          <p:nvPr/>
        </p:nvSpPr>
        <p:spPr>
          <a:xfrm>
            <a:off x="467544" y="260648"/>
            <a:ext cx="727280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rebuchet MS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scale of food waste</a:t>
            </a:r>
            <a:endParaRPr b="1" i="0" sz="3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3"/>
          <p:cNvSpPr/>
          <p:nvPr/>
        </p:nvSpPr>
        <p:spPr>
          <a:xfrm>
            <a:off x="245947" y="6525646"/>
            <a:ext cx="61316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None/>
            </a:pPr>
            <a:r>
              <a:rPr b="0" i="1" lang="en-GB" sz="1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* Surplus food redistribution in the UK 2015-2017, 2018 WRAP</a:t>
            </a:r>
            <a:endParaRPr b="0" i="1" sz="1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1" name="Google Shape;271;p3"/>
          <p:cNvPicPr preferRelativeResize="0"/>
          <p:nvPr/>
        </p:nvPicPr>
        <p:blipFill rotWithShape="1">
          <a:blip r:embed="rId4">
            <a:alphaModFix/>
          </a:blip>
          <a:srcRect b="8893" l="0" r="0" t="6149"/>
          <a:stretch/>
        </p:blipFill>
        <p:spPr>
          <a:xfrm>
            <a:off x="809945" y="1430051"/>
            <a:ext cx="2741541" cy="232913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"/>
          <p:cNvSpPr txBox="1"/>
          <p:nvPr/>
        </p:nvSpPr>
        <p:spPr>
          <a:xfrm>
            <a:off x="599230" y="3786525"/>
            <a:ext cx="2922888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 least 250,000 tonnes 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 fit for consumption food is wasted by the UK food industry every year* 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3" name="Google Shape;273;p3"/>
          <p:cNvPicPr preferRelativeResize="0"/>
          <p:nvPr/>
        </p:nvPicPr>
        <p:blipFill rotWithShape="1">
          <a:blip r:embed="rId5">
            <a:alphaModFix/>
          </a:blip>
          <a:srcRect b="11222" l="11823" r="11970" t="16886"/>
          <a:stretch/>
        </p:blipFill>
        <p:spPr>
          <a:xfrm>
            <a:off x="5592514" y="1480610"/>
            <a:ext cx="963932" cy="90937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"/>
          <p:cNvSpPr txBox="1"/>
          <p:nvPr/>
        </p:nvSpPr>
        <p:spPr>
          <a:xfrm>
            <a:off x="5419092" y="4561695"/>
            <a:ext cx="3209796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That’s the equivalent of </a:t>
            </a:r>
            <a:r>
              <a:rPr b="1" i="0" lang="en-GB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650 million meals </a:t>
            </a:r>
            <a:endParaRPr b="1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5" name="Google Shape;275;p3"/>
          <p:cNvPicPr preferRelativeResize="0"/>
          <p:nvPr/>
        </p:nvPicPr>
        <p:blipFill rotWithShape="1">
          <a:blip r:embed="rId5">
            <a:alphaModFix/>
          </a:blip>
          <a:srcRect b="11222" l="11823" r="11970" t="16886"/>
          <a:stretch/>
        </p:blipFill>
        <p:spPr>
          <a:xfrm>
            <a:off x="6542024" y="1477760"/>
            <a:ext cx="963932" cy="9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"/>
          <p:cNvPicPr preferRelativeResize="0"/>
          <p:nvPr/>
        </p:nvPicPr>
        <p:blipFill rotWithShape="1">
          <a:blip r:embed="rId5">
            <a:alphaModFix/>
          </a:blip>
          <a:srcRect b="11222" l="11823" r="11970" t="16886"/>
          <a:stretch/>
        </p:blipFill>
        <p:spPr>
          <a:xfrm>
            <a:off x="7467385" y="1477760"/>
            <a:ext cx="963932" cy="9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"/>
          <p:cNvPicPr preferRelativeResize="0"/>
          <p:nvPr/>
        </p:nvPicPr>
        <p:blipFill rotWithShape="1">
          <a:blip r:embed="rId5">
            <a:alphaModFix/>
          </a:blip>
          <a:srcRect b="11222" l="11823" r="11970" t="16886"/>
          <a:stretch/>
        </p:blipFill>
        <p:spPr>
          <a:xfrm>
            <a:off x="5592514" y="2399326"/>
            <a:ext cx="963932" cy="9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"/>
          <p:cNvPicPr preferRelativeResize="0"/>
          <p:nvPr/>
        </p:nvPicPr>
        <p:blipFill rotWithShape="1">
          <a:blip r:embed="rId5">
            <a:alphaModFix/>
          </a:blip>
          <a:srcRect b="11222" l="11823" r="11970" t="16886"/>
          <a:stretch/>
        </p:blipFill>
        <p:spPr>
          <a:xfrm>
            <a:off x="6556446" y="2413124"/>
            <a:ext cx="963932" cy="9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"/>
          <p:cNvPicPr preferRelativeResize="0"/>
          <p:nvPr/>
        </p:nvPicPr>
        <p:blipFill rotWithShape="1">
          <a:blip r:embed="rId5">
            <a:alphaModFix/>
          </a:blip>
          <a:srcRect b="11222" l="11823" r="11970" t="16886"/>
          <a:stretch/>
        </p:blipFill>
        <p:spPr>
          <a:xfrm>
            <a:off x="7505956" y="2413124"/>
            <a:ext cx="963932" cy="9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"/>
          <p:cNvPicPr preferRelativeResize="0"/>
          <p:nvPr/>
        </p:nvPicPr>
        <p:blipFill rotWithShape="1">
          <a:blip r:embed="rId5">
            <a:alphaModFix/>
          </a:blip>
          <a:srcRect b="11222" l="11823" r="11970" t="16886"/>
          <a:stretch/>
        </p:blipFill>
        <p:spPr>
          <a:xfrm>
            <a:off x="5592514" y="3308696"/>
            <a:ext cx="963932" cy="9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"/>
          <p:cNvPicPr preferRelativeResize="0"/>
          <p:nvPr/>
        </p:nvPicPr>
        <p:blipFill rotWithShape="1">
          <a:blip r:embed="rId5">
            <a:alphaModFix/>
          </a:blip>
          <a:srcRect b="11222" l="11823" r="11970" t="16886"/>
          <a:stretch/>
        </p:blipFill>
        <p:spPr>
          <a:xfrm>
            <a:off x="6556446" y="3308696"/>
            <a:ext cx="963932" cy="9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"/>
          <p:cNvPicPr preferRelativeResize="0"/>
          <p:nvPr/>
        </p:nvPicPr>
        <p:blipFill rotWithShape="1">
          <a:blip r:embed="rId5">
            <a:alphaModFix/>
          </a:blip>
          <a:srcRect b="11222" l="11823" r="11970" t="16886"/>
          <a:stretch/>
        </p:blipFill>
        <p:spPr>
          <a:xfrm>
            <a:off x="7520378" y="3304498"/>
            <a:ext cx="963932" cy="90937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"/>
          <p:cNvSpPr/>
          <p:nvPr/>
        </p:nvSpPr>
        <p:spPr>
          <a:xfrm>
            <a:off x="3897051" y="2192860"/>
            <a:ext cx="1349898" cy="1349898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S Sussex general use RGB" id="284" name="Google Shape;28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7588" y="5705551"/>
            <a:ext cx="2080187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daf707a33_0_3"/>
          <p:cNvSpPr txBox="1"/>
          <p:nvPr>
            <p:ph type="title"/>
          </p:nvPr>
        </p:nvSpPr>
        <p:spPr>
          <a:xfrm>
            <a:off x="462856" y="797138"/>
            <a:ext cx="7596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Trebuchet MS"/>
              <a:buNone/>
            </a:pPr>
            <a:r>
              <a:rPr b="1" lang="en-GB">
                <a:latin typeface="Trebuchet MS"/>
                <a:ea typeface="Trebuchet MS"/>
                <a:cs typeface="Trebuchet MS"/>
                <a:sym typeface="Trebuchet MS"/>
              </a:rPr>
              <a:t>FareShare Sussex </a:t>
            </a:r>
            <a:r>
              <a:rPr b="1" lang="en-GB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puts food waste together with hungry people</a:t>
            </a:r>
            <a:endParaRPr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0" name="Google Shape;290;gddaf707a33_0_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5209" y="2567023"/>
            <a:ext cx="4533600" cy="36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ddaf707a33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44000" cy="404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S Sussex general use RGB" id="292" name="Google Shape;292;gddaf707a33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5388" y="5991276"/>
            <a:ext cx="2080187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My Pictures\Beneficiaries\AgeUK Hull 2013.jpg" id="298" name="Google Shape;298;p6"/>
          <p:cNvPicPr preferRelativeResize="0"/>
          <p:nvPr/>
        </p:nvPicPr>
        <p:blipFill rotWithShape="1">
          <a:blip r:embed="rId3">
            <a:alphaModFix/>
          </a:blip>
          <a:srcRect b="0" l="44439" r="7433" t="0"/>
          <a:stretch/>
        </p:blipFill>
        <p:spPr>
          <a:xfrm>
            <a:off x="0" y="0"/>
            <a:ext cx="52200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"/>
          <p:cNvSpPr txBox="1"/>
          <p:nvPr/>
        </p:nvSpPr>
        <p:spPr>
          <a:xfrm>
            <a:off x="5652120" y="1700808"/>
            <a:ext cx="3096344" cy="26776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7CC242"/>
                </a:solidFill>
                <a:latin typeface="Trebuchet MS"/>
                <a:ea typeface="Trebuchet MS"/>
                <a:cs typeface="Trebuchet MS"/>
                <a:sym typeface="Trebuchet MS"/>
              </a:rPr>
              <a:t>8.4 million </a:t>
            </a:r>
            <a:r>
              <a:rPr b="1" i="0" lang="en-GB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in the UK struggle to afford a meal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Food &amp; Agriculture Organisation of the United Nations 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S Sussex general use RGB" id="300" name="Google Shape;30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7588" y="5705551"/>
            <a:ext cx="2080187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ddaf707a33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40466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ddaf707a33_0_210"/>
          <p:cNvSpPr txBox="1"/>
          <p:nvPr/>
        </p:nvSpPr>
        <p:spPr>
          <a:xfrm>
            <a:off x="323528" y="1380832"/>
            <a:ext cx="2592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2"/>
              </a:buClr>
              <a:buSzPts val="1800"/>
              <a:buFont typeface="Trebuchet M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8" name="Google Shape;308;gddaf707a33_0_210"/>
          <p:cNvSpPr txBox="1"/>
          <p:nvPr/>
        </p:nvSpPr>
        <p:spPr>
          <a:xfrm>
            <a:off x="5652120" y="1391865"/>
            <a:ext cx="165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1800"/>
              <a:buFont typeface="Arial"/>
              <a:buChar char="•"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Google Shape;309;gddaf707a33_0_210"/>
          <p:cNvSpPr txBox="1"/>
          <p:nvPr/>
        </p:nvSpPr>
        <p:spPr>
          <a:xfrm>
            <a:off x="7304488" y="1973739"/>
            <a:ext cx="191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ddaf707a33_0_210"/>
          <p:cNvSpPr txBox="1"/>
          <p:nvPr/>
        </p:nvSpPr>
        <p:spPr>
          <a:xfrm>
            <a:off x="5652120" y="4748951"/>
            <a:ext cx="182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ddaf707a33_0_210"/>
          <p:cNvSpPr txBox="1"/>
          <p:nvPr/>
        </p:nvSpPr>
        <p:spPr>
          <a:xfrm>
            <a:off x="164184" y="5987726"/>
            <a:ext cx="448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1400"/>
              <a:buFont typeface="Arial"/>
              <a:buChar char="•"/>
            </a:pPr>
            <a:r>
              <a:t/>
            </a:r>
            <a:endParaRPr b="0" i="1" sz="1400" u="none" cap="none" strike="noStrike">
              <a:solidFill>
                <a:srgbClr val="70AD4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Google Shape;312;gddaf707a33_0_210"/>
          <p:cNvSpPr txBox="1"/>
          <p:nvPr/>
        </p:nvSpPr>
        <p:spPr>
          <a:xfrm>
            <a:off x="532844" y="554548"/>
            <a:ext cx="7272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rebuchet MS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FS Sussex general use RGB" id="313" name="Google Shape;313;gddaf707a33_0_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413" y="5868826"/>
            <a:ext cx="2080187" cy="7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ddaf707a33_0_210"/>
          <p:cNvSpPr txBox="1"/>
          <p:nvPr/>
        </p:nvSpPr>
        <p:spPr>
          <a:xfrm>
            <a:off x="897950" y="623600"/>
            <a:ext cx="7272900" cy="6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40 Food Banks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20 Community/Day/Training Centres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20 Supported Housing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10 Children’s and Family Centres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11 Community Cafes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7 Hospice, Carehome or Medical Facility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7 School Breakfast or After School Clubs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8 Drop In Service or Advice Centres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5 Hostels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3 Lunch Clubs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2 Out Of School or Youth Centres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4 Places of Worship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6 Refuges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4 Residential Rehabilitation Services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4 Community Fridges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5 Soup Kitchens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5 Community Food Hubs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0"/>
          <p:cNvPicPr preferRelativeResize="0"/>
          <p:nvPr/>
        </p:nvPicPr>
        <p:blipFill rotWithShape="1">
          <a:blip r:embed="rId3">
            <a:alphaModFix/>
          </a:blip>
          <a:srcRect b="35996" l="9992" r="7992" t="25995"/>
          <a:stretch/>
        </p:blipFill>
        <p:spPr>
          <a:xfrm>
            <a:off x="755577" y="1509723"/>
            <a:ext cx="1656184" cy="76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0"/>
          <p:cNvPicPr preferRelativeResize="0"/>
          <p:nvPr/>
        </p:nvPicPr>
        <p:blipFill rotWithShape="1">
          <a:blip r:embed="rId4">
            <a:alphaModFix/>
          </a:blip>
          <a:srcRect b="23995" l="5991" r="5992" t="19994"/>
          <a:stretch/>
        </p:blipFill>
        <p:spPr>
          <a:xfrm>
            <a:off x="2467350" y="1562670"/>
            <a:ext cx="1384570" cy="88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0"/>
          <p:cNvPicPr preferRelativeResize="0"/>
          <p:nvPr/>
        </p:nvPicPr>
        <p:blipFill rotWithShape="1">
          <a:blip r:embed="rId5">
            <a:alphaModFix/>
          </a:blip>
          <a:srcRect b="13993" l="7990" r="9991" t="19994"/>
          <a:stretch/>
        </p:blipFill>
        <p:spPr>
          <a:xfrm>
            <a:off x="5715399" y="1276797"/>
            <a:ext cx="1448889" cy="116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75057" y="3462252"/>
            <a:ext cx="1038813" cy="89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8815" y="3491344"/>
            <a:ext cx="1031296" cy="84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50577" y="3501008"/>
            <a:ext cx="1009264" cy="87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"/>
          <p:cNvPicPr preferRelativeResize="0"/>
          <p:nvPr/>
        </p:nvPicPr>
        <p:blipFill rotWithShape="1">
          <a:blip r:embed="rId9">
            <a:alphaModFix/>
          </a:blip>
          <a:srcRect b="15993" l="19995" r="19993" t="17994"/>
          <a:stretch/>
        </p:blipFill>
        <p:spPr>
          <a:xfrm>
            <a:off x="1885191" y="3068960"/>
            <a:ext cx="1174641" cy="129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"/>
          <p:cNvPicPr preferRelativeResize="0"/>
          <p:nvPr/>
        </p:nvPicPr>
        <p:blipFill rotWithShape="1">
          <a:blip r:embed="rId10">
            <a:alphaModFix/>
          </a:blip>
          <a:srcRect b="27996" l="9991" r="7990" t="17994"/>
          <a:stretch/>
        </p:blipFill>
        <p:spPr>
          <a:xfrm>
            <a:off x="1554840" y="5030843"/>
            <a:ext cx="1638237" cy="107883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0"/>
          <p:cNvSpPr txBox="1"/>
          <p:nvPr/>
        </p:nvSpPr>
        <p:spPr>
          <a:xfrm>
            <a:off x="457200" y="620688"/>
            <a:ext cx="7787208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FareShare Su</a:t>
            </a:r>
            <a:r>
              <a:rPr b="1" lang="en-GB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ssex </a:t>
            </a:r>
            <a:r>
              <a:rPr b="1" i="0" lang="en-GB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works</a:t>
            </a:r>
            <a:endParaRPr b="1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8" name="Google Shape;328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4078377">
            <a:off x="4218749" y="1202408"/>
            <a:ext cx="802541" cy="1021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10"/>
          <p:cNvCxnSpPr/>
          <p:nvPr/>
        </p:nvCxnSpPr>
        <p:spPr>
          <a:xfrm>
            <a:off x="755576" y="2465105"/>
            <a:ext cx="7632848" cy="0"/>
          </a:xfrm>
          <a:prstGeom prst="straightConnector1">
            <a:avLst/>
          </a:prstGeom>
          <a:noFill/>
          <a:ln cap="flat" cmpd="sng" w="57150">
            <a:solidFill>
              <a:srgbClr val="7CC24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10"/>
          <p:cNvSpPr txBox="1"/>
          <p:nvPr/>
        </p:nvSpPr>
        <p:spPr>
          <a:xfrm>
            <a:off x="918913" y="2465105"/>
            <a:ext cx="32403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FareShare redistributes surplus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food from the food industry…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1" name="Google Shape;331;p10"/>
          <p:cNvSpPr txBox="1"/>
          <p:nvPr/>
        </p:nvSpPr>
        <p:spPr>
          <a:xfrm>
            <a:off x="5508104" y="2459133"/>
            <a:ext cx="23042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…with the help of an army of volunteers…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 txBox="1"/>
          <p:nvPr/>
        </p:nvSpPr>
        <p:spPr>
          <a:xfrm>
            <a:off x="5220073" y="4433072"/>
            <a:ext cx="29523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…to frontline charities and community groups…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p10"/>
          <p:cNvCxnSpPr/>
          <p:nvPr/>
        </p:nvCxnSpPr>
        <p:spPr>
          <a:xfrm>
            <a:off x="755576" y="4437112"/>
            <a:ext cx="7632848" cy="0"/>
          </a:xfrm>
          <a:prstGeom prst="straightConnector1">
            <a:avLst/>
          </a:prstGeom>
          <a:noFill/>
          <a:ln cap="flat" cmpd="sng" w="57150">
            <a:solidFill>
              <a:srgbClr val="7CC24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4" name="Google Shape;334;p10"/>
          <p:cNvSpPr txBox="1"/>
          <p:nvPr/>
        </p:nvSpPr>
        <p:spPr>
          <a:xfrm>
            <a:off x="1395795" y="4424361"/>
            <a:ext cx="20240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…which turn it into nutritious meals…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5" name="Google Shape;335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781416">
            <a:off x="8283333" y="2716873"/>
            <a:ext cx="830311" cy="105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flipH="1" rot="3934592">
            <a:off x="3973908" y="3182366"/>
            <a:ext cx="954335" cy="93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4078377">
            <a:off x="4197231" y="4939514"/>
            <a:ext cx="800574" cy="101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flipH="1" rot="-2552391">
            <a:off x="187000" y="4983349"/>
            <a:ext cx="892985" cy="87903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0"/>
          <p:cNvSpPr txBox="1"/>
          <p:nvPr/>
        </p:nvSpPr>
        <p:spPr>
          <a:xfrm>
            <a:off x="4932040" y="6139967"/>
            <a:ext cx="352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…last year we provided enough food for 3.6 million meals.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10"/>
          <p:cNvSpPr txBox="1"/>
          <p:nvPr/>
        </p:nvSpPr>
        <p:spPr>
          <a:xfrm>
            <a:off x="755576" y="6136903"/>
            <a:ext cx="32403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…for vulnerable people every week…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1" name="Google Shape;341;p10"/>
          <p:cNvSpPr txBox="1"/>
          <p:nvPr/>
        </p:nvSpPr>
        <p:spPr>
          <a:xfrm rot="5400000">
            <a:off x="7694475" y="5399347"/>
            <a:ext cx="26642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Figures 2017 – Registered charity/number 1100051</a:t>
            </a:r>
            <a:endParaRPr b="0" i="0" sz="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2" name="Google Shape;342;p10"/>
          <p:cNvPicPr preferRelativeResize="0"/>
          <p:nvPr/>
        </p:nvPicPr>
        <p:blipFill rotWithShape="1">
          <a:blip r:embed="rId14">
            <a:alphaModFix/>
          </a:blip>
          <a:srcRect b="17994" l="15992" r="17993" t="17994"/>
          <a:stretch/>
        </p:blipFill>
        <p:spPr>
          <a:xfrm>
            <a:off x="6156176" y="5157193"/>
            <a:ext cx="936104" cy="9077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p10"/>
          <p:cNvCxnSpPr/>
          <p:nvPr/>
        </p:nvCxnSpPr>
        <p:spPr>
          <a:xfrm>
            <a:off x="755576" y="6170586"/>
            <a:ext cx="7632848" cy="0"/>
          </a:xfrm>
          <a:prstGeom prst="straightConnector1">
            <a:avLst/>
          </a:prstGeom>
          <a:noFill/>
          <a:ln cap="flat" cmpd="sng" w="57150">
            <a:solidFill>
              <a:srgbClr val="7CC24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4" name="Google Shape;344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0" y="1"/>
            <a:ext cx="9144000" cy="404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S Sussex general use RGB" id="345" name="Google Shape;345;p1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687838" y="502876"/>
            <a:ext cx="2080187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8"/>
          <p:cNvSpPr txBox="1"/>
          <p:nvPr/>
        </p:nvSpPr>
        <p:spPr>
          <a:xfrm>
            <a:off x="1768138" y="2564904"/>
            <a:ext cx="5302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Redistributing surplus food</a:t>
            </a:r>
            <a:endParaRPr b="1" i="0" sz="4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https://www.youtube.com/watch?v=-ImYNhdp61I&amp;t=22s</a:t>
            </a:r>
            <a:endParaRPr b="1"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2" name="Google Shape;35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491481">
            <a:off x="7569971" y="260648"/>
            <a:ext cx="1009796" cy="161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289884">
            <a:off x="2721069" y="4571767"/>
            <a:ext cx="1579611" cy="79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439" y="338808"/>
            <a:ext cx="1524579" cy="78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565187">
            <a:off x="613091" y="1636811"/>
            <a:ext cx="870664" cy="173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3502" y="5637616"/>
            <a:ext cx="1296285" cy="96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8"/>
          <p:cNvPicPr preferRelativeResize="0"/>
          <p:nvPr/>
        </p:nvPicPr>
        <p:blipFill rotWithShape="1">
          <a:blip r:embed="rId9">
            <a:alphaModFix/>
          </a:blip>
          <a:srcRect b="-629" l="2210" r="-2209" t="630"/>
          <a:stretch/>
        </p:blipFill>
        <p:spPr>
          <a:xfrm flipH="1" rot="414401">
            <a:off x="363773" y="3976629"/>
            <a:ext cx="1837060" cy="78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67604" y="1070109"/>
            <a:ext cx="1462750" cy="113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70590" y="5951299"/>
            <a:ext cx="1779764" cy="64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969841">
            <a:off x="2857648" y="506031"/>
            <a:ext cx="1838056" cy="1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166537" y="4717879"/>
            <a:ext cx="1791065" cy="104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257018" y="4172467"/>
            <a:ext cx="1242412" cy="105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257018" y="2587077"/>
            <a:ext cx="1193879" cy="85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21386" y="5408284"/>
            <a:ext cx="1670684" cy="115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2018-01-25T09:36:31Z</dcterms:created>
  <dc:creator>Vicki Evans</dc:creator>
</cp:coreProperties>
</file>