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9144000"/>
  <p:notesSz cx="6669075" cy="9926625"/>
  <p:embeddedFontLst>
    <p:embeddedFont>
      <p:font typeface="Roboto Slab"/>
      <p:regular r:id="rId16"/>
      <p:bold r:id="rId17"/>
    </p:embeddedFont>
    <p:embeddedFont>
      <p:font typeface="Source Sans Pr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1">
          <p15:clr>
            <a:srgbClr val="000000"/>
          </p15:clr>
        </p15:guide>
        <p15:guide id="2" pos="872">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1" orient="horz"/>
        <p:guide pos="87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ourceSansPr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SourceSansPr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Slab-bold.fntdata"/><Relationship Id="rId16" Type="http://schemas.openxmlformats.org/officeDocument/2006/relationships/font" Target="fonts/RobotoSlab-regular.fntdata"/><Relationship Id="rId5" Type="http://schemas.openxmlformats.org/officeDocument/2006/relationships/notesMaster" Target="notesMasters/notesMaster1.xml"/><Relationship Id="rId19" Type="http://schemas.openxmlformats.org/officeDocument/2006/relationships/font" Target="fonts/SourceSansPro-bold.fntdata"/><Relationship Id="rId6" Type="http://schemas.openxmlformats.org/officeDocument/2006/relationships/slide" Target="slides/slide1.xml"/><Relationship Id="rId18" Type="http://schemas.openxmlformats.org/officeDocument/2006/relationships/font" Target="fonts/SourceSansPr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889938" cy="4963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777607" y="0"/>
            <a:ext cx="2889938" cy="49633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854075" y="744538"/>
            <a:ext cx="4960938"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66909" y="4715154"/>
            <a:ext cx="5335270" cy="44669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4"/>
            <a:ext cx="2889938" cy="4963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777607" y="9428584"/>
            <a:ext cx="2889938" cy="49633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3:notes"/>
          <p:cNvSpPr/>
          <p:nvPr>
            <p:ph idx="2" type="sldImg"/>
          </p:nvPr>
        </p:nvSpPr>
        <p:spPr>
          <a:xfrm>
            <a:off x="854075" y="744538"/>
            <a:ext cx="4960938"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3:notes"/>
          <p:cNvSpPr txBox="1"/>
          <p:nvPr>
            <p:ph idx="1" type="body"/>
          </p:nvPr>
        </p:nvSpPr>
        <p:spPr>
          <a:xfrm>
            <a:off x="666909" y="4715154"/>
            <a:ext cx="5335270" cy="4466987"/>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04" name="Google Shape;104;p13:notes"/>
          <p:cNvSpPr txBox="1"/>
          <p:nvPr>
            <p:ph idx="12" type="sldNum"/>
          </p:nvPr>
        </p:nvSpPr>
        <p:spPr>
          <a:xfrm>
            <a:off x="3777607" y="9428584"/>
            <a:ext cx="2889938"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c367ad1260_1_167: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c367ad1260_1_167:notes"/>
          <p:cNvSpPr txBox="1"/>
          <p:nvPr>
            <p:ph idx="1" type="body"/>
          </p:nvPr>
        </p:nvSpPr>
        <p:spPr>
          <a:xfrm>
            <a:off x="666909" y="4715154"/>
            <a:ext cx="5335200" cy="44670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94" name="Google Shape;194;gc367ad1260_1_167:notes"/>
          <p:cNvSpPr txBox="1"/>
          <p:nvPr>
            <p:ph idx="12" type="sldNum"/>
          </p:nvPr>
        </p:nvSpPr>
        <p:spPr>
          <a:xfrm>
            <a:off x="3777607" y="9428584"/>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4:notes"/>
          <p:cNvSpPr txBox="1"/>
          <p:nvPr>
            <p:ph idx="1" type="body"/>
          </p:nvPr>
        </p:nvSpPr>
        <p:spPr>
          <a:xfrm>
            <a:off x="666909" y="4715154"/>
            <a:ext cx="533527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4:notes"/>
          <p:cNvSpPr/>
          <p:nvPr>
            <p:ph idx="2" type="sldImg"/>
          </p:nvPr>
        </p:nvSpPr>
        <p:spPr>
          <a:xfrm>
            <a:off x="854075" y="744538"/>
            <a:ext cx="4960938"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367ad1260_1_175: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367ad1260_1_175: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Zet een tafel daar waar voedsel wordt geproduceerd en ga in dialoog met de inwoners van de gemeente. Dat is waar Velt op inzet. We leren uit onze ervaring dat dat leidt tot </a:t>
            </a:r>
            <a:endParaRPr/>
          </a:p>
        </p:txBody>
      </p:sp>
      <p:sp>
        <p:nvSpPr>
          <p:cNvPr id="122" name="Google Shape;122;gc367ad1260_1_175: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6490791c4_0_14: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6490791c4_0_14: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Als je met Velt aan tafel gaat voor het opzetten van een VS, dan doorloop je een traject van circa 1 jaar.</a:t>
            </a:r>
            <a:endParaRPr/>
          </a:p>
        </p:txBody>
      </p:sp>
      <p:sp>
        <p:nvSpPr>
          <p:cNvPr id="132" name="Google Shape;132;gc6490791c4_0_14: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6490791c4_0_22: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6490791c4_0_22: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verbeeldingsfase: welke behoefte is er?</a:t>
            </a:r>
            <a:endParaRPr/>
          </a:p>
          <a:p>
            <a:pPr indent="0" lvl="0" marL="0" rtl="0" algn="l">
              <a:spcBef>
                <a:spcPts val="0"/>
              </a:spcBef>
              <a:spcAft>
                <a:spcPts val="0"/>
              </a:spcAft>
              <a:buNone/>
            </a:pPr>
            <a:r>
              <a:rPr lang="nl-BE"/>
              <a:t>keuze acties: versterke wat er is een nieuwe ideeën vorm geven</a:t>
            </a:r>
            <a:endParaRPr/>
          </a:p>
          <a:p>
            <a:pPr indent="0" lvl="0" marL="0" rtl="0" algn="l">
              <a:spcBef>
                <a:spcPts val="0"/>
              </a:spcBef>
              <a:spcAft>
                <a:spcPts val="0"/>
              </a:spcAft>
              <a:buNone/>
            </a:pPr>
            <a:r>
              <a:rPr lang="nl-BE"/>
              <a:t>Rol gemeente:</a:t>
            </a:r>
            <a:endParaRPr/>
          </a:p>
          <a:p>
            <a:pPr indent="0" lvl="0" marL="0" rtl="0" algn="l">
              <a:spcBef>
                <a:spcPts val="0"/>
              </a:spcBef>
              <a:spcAft>
                <a:spcPts val="0"/>
              </a:spcAft>
              <a:buNone/>
            </a:pPr>
            <a:r>
              <a:t/>
            </a:r>
            <a:endParaRPr/>
          </a:p>
          <a:p>
            <a:pPr indent="-266700" lvl="0" marL="342900" rtl="0" algn="l">
              <a:spcBef>
                <a:spcPts val="0"/>
              </a:spcBef>
              <a:spcAft>
                <a:spcPts val="0"/>
              </a:spcAft>
              <a:buClr>
                <a:srgbClr val="7D1212"/>
              </a:buClr>
              <a:buSzPts val="800"/>
              <a:buChar char="•"/>
            </a:pPr>
            <a:r>
              <a:rPr lang="nl-BE" sz="800">
                <a:solidFill>
                  <a:srgbClr val="7D1212"/>
                </a:solidFill>
                <a:latin typeface="Roboto Slab"/>
                <a:ea typeface="Roboto Slab"/>
                <a:cs typeface="Roboto Slab"/>
                <a:sym typeface="Roboto Slab"/>
              </a:rPr>
              <a:t>Afstemmen met de locaties </a:t>
            </a:r>
            <a:endParaRPr sz="200">
              <a:latin typeface="Arial"/>
              <a:ea typeface="Arial"/>
              <a:cs typeface="Arial"/>
              <a:sym typeface="Arial"/>
            </a:endParaRPr>
          </a:p>
          <a:p>
            <a:pPr indent="-266700" lvl="0" marL="342900" rtl="0" algn="l">
              <a:spcBef>
                <a:spcPts val="600"/>
              </a:spcBef>
              <a:spcAft>
                <a:spcPts val="0"/>
              </a:spcAft>
              <a:buClr>
                <a:srgbClr val="7D1212"/>
              </a:buClr>
              <a:buSzPts val="800"/>
              <a:buChar char="•"/>
            </a:pPr>
            <a:r>
              <a:rPr lang="nl-BE" sz="800">
                <a:solidFill>
                  <a:srgbClr val="7D1212"/>
                </a:solidFill>
                <a:latin typeface="Roboto Slab"/>
                <a:ea typeface="Roboto Slab"/>
                <a:cs typeface="Roboto Slab"/>
                <a:sym typeface="Roboto Slab"/>
              </a:rPr>
              <a:t>Afstemmen met de producenten &amp; hun producten </a:t>
            </a:r>
            <a:endParaRPr sz="200">
              <a:latin typeface="Arial"/>
              <a:ea typeface="Arial"/>
              <a:cs typeface="Arial"/>
              <a:sym typeface="Arial"/>
            </a:endParaRPr>
          </a:p>
          <a:p>
            <a:pPr indent="-266700" lvl="0" marL="342900" rtl="0" algn="l">
              <a:spcBef>
                <a:spcPts val="600"/>
              </a:spcBef>
              <a:spcAft>
                <a:spcPts val="0"/>
              </a:spcAft>
              <a:buClr>
                <a:srgbClr val="7D1212"/>
              </a:buClr>
              <a:buSzPts val="800"/>
              <a:buChar char="•"/>
            </a:pPr>
            <a:r>
              <a:rPr lang="nl-BE" sz="800">
                <a:solidFill>
                  <a:srgbClr val="7D1212"/>
                </a:solidFill>
                <a:latin typeface="Roboto Slab"/>
                <a:ea typeface="Roboto Slab"/>
                <a:cs typeface="Roboto Slab"/>
                <a:sym typeface="Roboto Slab"/>
              </a:rPr>
              <a:t>Materiaal voorzien voor ecokok (vooraf: info over keukenuitrusting, producten die beschikbaar zullen zijn, …)</a:t>
            </a:r>
            <a:endParaRPr sz="200">
              <a:latin typeface="Arial"/>
              <a:ea typeface="Arial"/>
              <a:cs typeface="Arial"/>
              <a:sym typeface="Arial"/>
            </a:endParaRPr>
          </a:p>
          <a:p>
            <a:pPr indent="-266700" lvl="0" marL="342900" rtl="0" algn="l">
              <a:spcBef>
                <a:spcPts val="600"/>
              </a:spcBef>
              <a:spcAft>
                <a:spcPts val="0"/>
              </a:spcAft>
              <a:buClr>
                <a:srgbClr val="7D1212"/>
              </a:buClr>
              <a:buSzPts val="800"/>
              <a:buChar char="•"/>
            </a:pPr>
            <a:r>
              <a:rPr lang="nl-BE" sz="800">
                <a:solidFill>
                  <a:srgbClr val="7D1212"/>
                </a:solidFill>
                <a:latin typeface="Roboto Slab"/>
                <a:ea typeface="Roboto Slab"/>
                <a:cs typeface="Roboto Slab"/>
                <a:sym typeface="Roboto Slab"/>
              </a:rPr>
              <a:t>Zoeken van vrijwilligers voor ondersteuning ecokok waar nodig (ism Velt-afdeling)</a:t>
            </a:r>
            <a:endParaRPr sz="100"/>
          </a:p>
        </p:txBody>
      </p:sp>
      <p:sp>
        <p:nvSpPr>
          <p:cNvPr id="142" name="Google Shape;142;gc6490791c4_0_22: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367ad1260_1_155: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367ad1260_1_155: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Idillisch plaatje? Hier wordt gewerkt.</a:t>
            </a:r>
            <a:endParaRPr/>
          </a:p>
          <a:p>
            <a:pPr indent="0" lvl="0" marL="0" rtl="0" algn="l">
              <a:spcBef>
                <a:spcPts val="0"/>
              </a:spcBef>
              <a:spcAft>
                <a:spcPts val="0"/>
              </a:spcAft>
              <a:buNone/>
            </a:pPr>
            <a:r>
              <a:rPr lang="nl-BE"/>
              <a:t>Hof ter Heule in Kortrijk - één van de eerste streekproeven die we organiseerden</a:t>
            </a:r>
            <a:endParaRPr/>
          </a:p>
          <a:p>
            <a:pPr indent="0" lvl="0" marL="0" rtl="0" algn="l">
              <a:spcBef>
                <a:spcPts val="0"/>
              </a:spcBef>
              <a:spcAft>
                <a:spcPts val="0"/>
              </a:spcAft>
              <a:buNone/>
            </a:pPr>
            <a:r>
              <a:t/>
            </a:r>
            <a:endParaRPr/>
          </a:p>
        </p:txBody>
      </p:sp>
      <p:sp>
        <p:nvSpPr>
          <p:cNvPr id="152" name="Google Shape;152;gc367ad1260_1_155: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856bdc245_2_0: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856bdc245_2_0: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c856bdc245_2_0: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50a15dbe07_0_0: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0a15dbe07_0_0: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intro per groep: wat is korte keten? kortste weg tussen boer en bord</a:t>
            </a:r>
            <a:endParaRPr/>
          </a:p>
        </p:txBody>
      </p:sp>
      <p:sp>
        <p:nvSpPr>
          <p:cNvPr id="172" name="Google Shape;172;g50a15dbe07_0_0: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367ad1260_1_2:notes"/>
          <p:cNvSpPr/>
          <p:nvPr>
            <p:ph idx="2" type="sldImg"/>
          </p:nvPr>
        </p:nvSpPr>
        <p:spPr>
          <a:xfrm>
            <a:off x="854075" y="744538"/>
            <a:ext cx="4960800" cy="37227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367ad1260_1_2:notes"/>
          <p:cNvSpPr txBox="1"/>
          <p:nvPr>
            <p:ph idx="1" type="body"/>
          </p:nvPr>
        </p:nvSpPr>
        <p:spPr>
          <a:xfrm>
            <a:off x="666909" y="4715154"/>
            <a:ext cx="53352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c367ad1260_1_2:notes"/>
          <p:cNvSpPr txBox="1"/>
          <p:nvPr>
            <p:ph idx="12" type="sldNum"/>
          </p:nvPr>
        </p:nvSpPr>
        <p:spPr>
          <a:xfrm>
            <a:off x="3777607" y="9428584"/>
            <a:ext cx="28899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inhoud">
  <p:cSld name="Titel rood - kleine titel rood - inhoud">
    <p:spTree>
      <p:nvGrpSpPr>
        <p:cNvPr id="14" name="Shape 14"/>
        <p:cNvGrpSpPr/>
        <p:nvPr/>
      </p:nvGrpSpPr>
      <p:grpSpPr>
        <a:xfrm>
          <a:off x="0" y="0"/>
          <a:ext cx="0" cy="0"/>
          <a:chOff x="0" y="0"/>
          <a:chExt cx="0" cy="0"/>
        </a:xfrm>
      </p:grpSpPr>
      <p:sp>
        <p:nvSpPr>
          <p:cNvPr id="15" name="Google Shape;15;p2"/>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boto Slab"/>
              <a:ea typeface="Roboto Slab"/>
              <a:cs typeface="Roboto Slab"/>
              <a:sym typeface="Roboto Slab"/>
            </a:endParaRPr>
          </a:p>
        </p:txBody>
      </p:sp>
      <p:sp>
        <p:nvSpPr>
          <p:cNvPr id="16" name="Google Shape;16;p2"/>
          <p:cNvSpPr txBox="1"/>
          <p:nvPr>
            <p:ph idx="1" type="body"/>
          </p:nvPr>
        </p:nvSpPr>
        <p:spPr>
          <a:xfrm>
            <a:off x="1368000" y="20916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 name="Google Shape;17;p2"/>
          <p:cNvSpPr txBox="1"/>
          <p:nvPr>
            <p:ph idx="2" type="body"/>
          </p:nvPr>
        </p:nvSpPr>
        <p:spPr>
          <a:xfrm>
            <a:off x="1368000" y="2804399"/>
            <a:ext cx="6876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 name="Google Shape;18;p2"/>
          <p:cNvSpPr txBox="1"/>
          <p:nvPr>
            <p:ph idx="10" type="dt"/>
          </p:nvPr>
        </p:nvSpPr>
        <p:spPr>
          <a:xfrm>
            <a:off x="324001" y="6093212"/>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20" name="Google Shape;20;p2"/>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cxnSp>
        <p:nvCxnSpPr>
          <p:cNvPr id="21" name="Google Shape;21;p2"/>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22" name="Google Shape;22;p2"/>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rgbClr val="7D121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afbeelding">
  <p:cSld name="Titel rood - afbeelding">
    <p:spTree>
      <p:nvGrpSpPr>
        <p:cNvPr id="63" name="Shape 63"/>
        <p:cNvGrpSpPr/>
        <p:nvPr/>
      </p:nvGrpSpPr>
      <p:grpSpPr>
        <a:xfrm>
          <a:off x="0" y="0"/>
          <a:ext cx="0" cy="0"/>
          <a:chOff x="0" y="0"/>
          <a:chExt cx="0" cy="0"/>
        </a:xfrm>
      </p:grpSpPr>
      <p:sp>
        <p:nvSpPr>
          <p:cNvPr id="64" name="Google Shape;64;p11"/>
          <p:cNvSpPr txBox="1"/>
          <p:nvPr>
            <p:ph idx="10" type="dt"/>
          </p:nvPr>
        </p:nvSpPr>
        <p:spPr>
          <a:xfrm>
            <a:off x="324001" y="6093209"/>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p:nvPr>
            <p:ph idx="2" type="pic"/>
          </p:nvPr>
        </p:nvSpPr>
        <p:spPr>
          <a:xfrm>
            <a:off x="0" y="1555200"/>
            <a:ext cx="9144000" cy="432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pic>
        <p:nvPicPr>
          <p:cNvPr descr="Velt_logo_groen mix.png" id="67" name="Google Shape;67;p11"/>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cxnSp>
        <p:nvCxnSpPr>
          <p:cNvPr id="68" name="Google Shape;68;p11"/>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69" name="Google Shape;69;p11"/>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250000"/>
              </a:lnSpc>
              <a:spcBef>
                <a:spcPts val="0"/>
              </a:spcBef>
              <a:spcAft>
                <a:spcPts val="0"/>
              </a:spcAft>
              <a:buClr>
                <a:srgbClr val="7D121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groen - afbeelding - inhoud">
  <p:cSld name="Titel rood - kleine titel groen - afbeelding - inhoud">
    <p:spTree>
      <p:nvGrpSpPr>
        <p:cNvPr id="70" name="Shape 70"/>
        <p:cNvGrpSpPr/>
        <p:nvPr/>
      </p:nvGrpSpPr>
      <p:grpSpPr>
        <a:xfrm>
          <a:off x="0" y="0"/>
          <a:ext cx="0" cy="0"/>
          <a:chOff x="0" y="0"/>
          <a:chExt cx="0" cy="0"/>
        </a:xfrm>
      </p:grpSpPr>
      <p:sp>
        <p:nvSpPr>
          <p:cNvPr id="71" name="Google Shape;71;p12"/>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72" name="Google Shape;72;p12"/>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rgbClr val="7D1212"/>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 type="body"/>
          </p:nvPr>
        </p:nvSpPr>
        <p:spPr>
          <a:xfrm>
            <a:off x="1368000" y="20916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rgbClr val="006253"/>
              </a:buClr>
              <a:buSzPts val="2000"/>
              <a:buNone/>
              <a:defRPr b="1" sz="2000">
                <a:solidFill>
                  <a:srgbClr val="006253"/>
                </a:solidFill>
              </a:defRPr>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4" name="Google Shape;74;p12"/>
          <p:cNvSpPr txBox="1"/>
          <p:nvPr>
            <p:ph idx="2" type="body"/>
          </p:nvPr>
        </p:nvSpPr>
        <p:spPr>
          <a:xfrm>
            <a:off x="3409400" y="2804399"/>
            <a:ext cx="4824000" cy="2616687"/>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2000"/>
              <a:buNone/>
              <a:defRPr sz="2000">
                <a:solidFill>
                  <a:schemeClr val="accent1"/>
                </a:solidFill>
              </a:defRPr>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5" name="Google Shape;75;p12"/>
          <p:cNvSpPr txBox="1"/>
          <p:nvPr>
            <p:ph idx="10" type="dt"/>
          </p:nvPr>
        </p:nvSpPr>
        <p:spPr>
          <a:xfrm>
            <a:off x="324001" y="6093212"/>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2"/>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77" name="Google Shape;77;p12"/>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cxnSp>
        <p:nvCxnSpPr>
          <p:cNvPr id="78" name="Google Shape;78;p12"/>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sp>
        <p:nvSpPr>
          <p:cNvPr id="79" name="Google Shape;79;p12"/>
          <p:cNvSpPr/>
          <p:nvPr>
            <p:ph idx="3" type="pic"/>
          </p:nvPr>
        </p:nvSpPr>
        <p:spPr>
          <a:xfrm>
            <a:off x="1384300" y="2808742"/>
            <a:ext cx="1711597" cy="3043418"/>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inhoud">
  <p:cSld name="Titel rood - kleine titel rood -  inhoud">
    <p:spTree>
      <p:nvGrpSpPr>
        <p:cNvPr id="80" name="Shape 80"/>
        <p:cNvGrpSpPr/>
        <p:nvPr/>
      </p:nvGrpSpPr>
      <p:grpSpPr>
        <a:xfrm>
          <a:off x="0" y="0"/>
          <a:ext cx="0" cy="0"/>
          <a:chOff x="0" y="0"/>
          <a:chExt cx="0" cy="0"/>
        </a:xfrm>
      </p:grpSpPr>
      <p:sp>
        <p:nvSpPr>
          <p:cNvPr id="81" name="Google Shape;81;p13"/>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82" name="Google Shape;82;p13"/>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rgbClr val="7D1212"/>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3"/>
          <p:cNvSpPr txBox="1"/>
          <p:nvPr>
            <p:ph idx="1" type="body"/>
          </p:nvPr>
        </p:nvSpPr>
        <p:spPr>
          <a:xfrm>
            <a:off x="1368000" y="20916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4" name="Google Shape;84;p13"/>
          <p:cNvSpPr txBox="1"/>
          <p:nvPr>
            <p:ph idx="2" type="body"/>
          </p:nvPr>
        </p:nvSpPr>
        <p:spPr>
          <a:xfrm>
            <a:off x="1368000" y="2804399"/>
            <a:ext cx="6876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5" name="Google Shape;85;p13"/>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0" type="dt"/>
          </p:nvPr>
        </p:nvSpPr>
        <p:spPr>
          <a:xfrm>
            <a:off x="324001" y="6095590"/>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Velt_logo_groen mix.png" id="87" name="Google Shape;87;p13"/>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cxnSp>
        <p:nvCxnSpPr>
          <p:cNvPr id="88" name="Google Shape;88;p13"/>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groen - 2 afbeeldingen - 2 inhoud">
  <p:cSld name="Titel rood - kleine titel groen - 2 afbeeldingen - 2 inhoud">
    <p:spTree>
      <p:nvGrpSpPr>
        <p:cNvPr id="89" name="Shape 89"/>
        <p:cNvGrpSpPr/>
        <p:nvPr/>
      </p:nvGrpSpPr>
      <p:grpSpPr>
        <a:xfrm>
          <a:off x="0" y="0"/>
          <a:ext cx="0" cy="0"/>
          <a:chOff x="0" y="0"/>
          <a:chExt cx="0" cy="0"/>
        </a:xfrm>
      </p:grpSpPr>
      <p:sp>
        <p:nvSpPr>
          <p:cNvPr id="90" name="Google Shape;90;p14"/>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91" name="Google Shape;91;p14"/>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rgbClr val="7D1212"/>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body"/>
          </p:nvPr>
        </p:nvSpPr>
        <p:spPr>
          <a:xfrm>
            <a:off x="1368000" y="17604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5"/>
              </a:buClr>
              <a:buSzPts val="2000"/>
              <a:buNone/>
              <a:defRPr b="1" sz="2000">
                <a:solidFill>
                  <a:schemeClr val="accent5"/>
                </a:solidFill>
              </a:defRPr>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93" name="Google Shape;93;p14"/>
          <p:cNvSpPr txBox="1"/>
          <p:nvPr>
            <p:ph idx="2" type="body"/>
          </p:nvPr>
        </p:nvSpPr>
        <p:spPr>
          <a:xfrm>
            <a:off x="2743200" y="2304001"/>
            <a:ext cx="5511800" cy="1698626"/>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4" name="Google Shape;94;p14"/>
          <p:cNvSpPr txBox="1"/>
          <p:nvPr>
            <p:ph idx="10" type="dt"/>
          </p:nvPr>
        </p:nvSpPr>
        <p:spPr>
          <a:xfrm>
            <a:off x="324001" y="6097972"/>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1" type="ftr"/>
          </p:nvPr>
        </p:nvSpPr>
        <p:spPr>
          <a:xfrm>
            <a:off x="6675437" y="6099198"/>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4"/>
          <p:cNvSpPr/>
          <p:nvPr>
            <p:ph idx="3" type="pic"/>
          </p:nvPr>
        </p:nvSpPr>
        <p:spPr>
          <a:xfrm>
            <a:off x="1384559" y="2304000"/>
            <a:ext cx="1130400" cy="16992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97" name="Google Shape;97;p14"/>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98" name="Google Shape;98;p14"/>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sp>
        <p:nvSpPr>
          <p:cNvPr id="99" name="Google Shape;99;p14"/>
          <p:cNvSpPr/>
          <p:nvPr>
            <p:ph idx="4" type="pic"/>
          </p:nvPr>
        </p:nvSpPr>
        <p:spPr>
          <a:xfrm>
            <a:off x="1384300" y="4167635"/>
            <a:ext cx="1130400" cy="16992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
        <p:nvSpPr>
          <p:cNvPr id="100" name="Google Shape;100;p14"/>
          <p:cNvSpPr txBox="1"/>
          <p:nvPr>
            <p:ph idx="5" type="body"/>
          </p:nvPr>
        </p:nvSpPr>
        <p:spPr>
          <a:xfrm>
            <a:off x="2755900" y="4168801"/>
            <a:ext cx="5511800" cy="1698626"/>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groen -  kleine titel rood -  inhoud">
  <p:cSld name="Titel groen -  kleine titel rood -  inhoud">
    <p:spTree>
      <p:nvGrpSpPr>
        <p:cNvPr id="23" name="Shape 23"/>
        <p:cNvGrpSpPr/>
        <p:nvPr/>
      </p:nvGrpSpPr>
      <p:grpSpPr>
        <a:xfrm>
          <a:off x="0" y="0"/>
          <a:ext cx="0" cy="0"/>
          <a:chOff x="0" y="0"/>
          <a:chExt cx="0" cy="0"/>
        </a:xfrm>
      </p:grpSpPr>
      <p:sp>
        <p:nvSpPr>
          <p:cNvPr id="24" name="Google Shape;24;p3"/>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Slab"/>
              <a:buNone/>
            </a:pPr>
            <a:r>
              <a:t/>
            </a:r>
            <a:endParaRPr b="0" i="0" sz="1800" u="none" cap="none" strike="noStrike">
              <a:solidFill>
                <a:srgbClr val="FFFFFF"/>
              </a:solidFill>
              <a:latin typeface="Roboto Slab"/>
              <a:ea typeface="Roboto Slab"/>
              <a:cs typeface="Roboto Slab"/>
              <a:sym typeface="Roboto Slab"/>
            </a:endParaRPr>
          </a:p>
        </p:txBody>
      </p:sp>
      <p:sp>
        <p:nvSpPr>
          <p:cNvPr id="25" name="Google Shape;25;p3"/>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rgbClr val="7D1212"/>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1368000" y="20916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7" name="Google Shape;27;p3"/>
          <p:cNvSpPr txBox="1"/>
          <p:nvPr>
            <p:ph idx="2" type="body"/>
          </p:nvPr>
        </p:nvSpPr>
        <p:spPr>
          <a:xfrm>
            <a:off x="1368000" y="2804399"/>
            <a:ext cx="6876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8" name="Google Shape;28;p3"/>
          <p:cNvSpPr txBox="1"/>
          <p:nvPr>
            <p:ph idx="10" type="dt"/>
          </p:nvPr>
        </p:nvSpPr>
        <p:spPr>
          <a:xfrm>
            <a:off x="324000" y="6093209"/>
            <a:ext cx="4248000" cy="583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1" type="ftr"/>
          </p:nvPr>
        </p:nvSpPr>
        <p:spPr>
          <a:xfrm>
            <a:off x="4572000" y="6094799"/>
            <a:ext cx="4176000"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rgbClr val="00A7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30" name="Google Shape;30;p3"/>
          <p:cNvCxnSpPr/>
          <p:nvPr/>
        </p:nvCxnSpPr>
        <p:spPr>
          <a:xfrm>
            <a:off x="8820472" y="6165304"/>
            <a:ext cx="0" cy="432048"/>
          </a:xfrm>
          <a:prstGeom prst="straightConnector1">
            <a:avLst/>
          </a:prstGeom>
          <a:noFill/>
          <a:ln cap="flat" cmpd="sng" w="50800">
            <a:solidFill>
              <a:srgbClr val="006253"/>
            </a:solidFill>
            <a:prstDash val="solid"/>
            <a:round/>
            <a:headEnd len="sm" w="sm" type="none"/>
            <a:tailEnd len="sm" w="sm" type="none"/>
          </a:ln>
        </p:spPr>
      </p:cxnSp>
      <p:pic>
        <p:nvPicPr>
          <p:cNvPr descr="Velt_logo_groen mix.png" id="31" name="Google Shape;31;p3"/>
          <p:cNvPicPr preferRelativeResize="0"/>
          <p:nvPr/>
        </p:nvPicPr>
        <p:blipFill rotWithShape="1">
          <a:blip r:embed="rId2">
            <a:alphaModFix/>
          </a:blip>
          <a:srcRect b="0" l="0" r="0" t="0"/>
          <a:stretch/>
        </p:blipFill>
        <p:spPr>
          <a:xfrm>
            <a:off x="323528" y="234721"/>
            <a:ext cx="826696" cy="103403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rood - kleine titel rood - afbeelding - tekst">
  <p:cSld name="Titel rood - kleine titel rood - afbeelding - tekst">
    <p:spTree>
      <p:nvGrpSpPr>
        <p:cNvPr id="32" name="Shape 32"/>
        <p:cNvGrpSpPr/>
        <p:nvPr/>
      </p:nvGrpSpPr>
      <p:grpSpPr>
        <a:xfrm>
          <a:off x="0" y="0"/>
          <a:ext cx="0" cy="0"/>
          <a:chOff x="0" y="0"/>
          <a:chExt cx="0" cy="0"/>
        </a:xfrm>
      </p:grpSpPr>
      <p:sp>
        <p:nvSpPr>
          <p:cNvPr id="33" name="Google Shape;33;p4"/>
          <p:cNvSpPr/>
          <p:nvPr/>
        </p:nvSpPr>
        <p:spPr>
          <a:xfrm>
            <a:off x="0" y="1556792"/>
            <a:ext cx="9144000" cy="432048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Slab"/>
              <a:ea typeface="Roboto Slab"/>
              <a:cs typeface="Roboto Slab"/>
              <a:sym typeface="Roboto Slab"/>
            </a:endParaRPr>
          </a:p>
        </p:txBody>
      </p:sp>
      <p:sp>
        <p:nvSpPr>
          <p:cNvPr id="34" name="Google Shape;34;p4"/>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algn="l">
              <a:lnSpc>
                <a:spcPct val="140625"/>
              </a:lnSpc>
              <a:spcBef>
                <a:spcPts val="0"/>
              </a:spcBef>
              <a:spcAft>
                <a:spcPts val="0"/>
              </a:spcAft>
              <a:buClr>
                <a:srgbClr val="7D1212"/>
              </a:buClr>
              <a:buSzPts val="3200"/>
              <a:buFont typeface="Roboto Slab"/>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1368000" y="2091600"/>
            <a:ext cx="6876000" cy="396000"/>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accent3"/>
              </a:buClr>
              <a:buSzPts val="2000"/>
              <a:buNone/>
              <a:defRPr b="1" sz="2000"/>
            </a:lvl1pPr>
            <a:lvl2pPr indent="-228600" lvl="1" marL="914400" algn="l">
              <a:spcBef>
                <a:spcPts val="600"/>
              </a:spcBef>
              <a:spcAft>
                <a:spcPts val="0"/>
              </a:spcAft>
              <a:buClr>
                <a:schemeClr val="dk1"/>
              </a:buClr>
              <a:buSzPts val="2000"/>
              <a:buNone/>
              <a:defRPr b="1" sz="2000"/>
            </a:lvl2pPr>
            <a:lvl3pPr indent="-228600" lvl="2" marL="1371600" algn="l">
              <a:spcBef>
                <a:spcPts val="600"/>
              </a:spcBef>
              <a:spcAft>
                <a:spcPts val="0"/>
              </a:spcAft>
              <a:buClr>
                <a:schemeClr val="dk1"/>
              </a:buClr>
              <a:buSzPts val="1800"/>
              <a:buNone/>
              <a:defRPr b="1" sz="1800"/>
            </a:lvl3pPr>
            <a:lvl4pPr indent="-228600" lvl="3" marL="1828800" algn="l">
              <a:spcBef>
                <a:spcPts val="600"/>
              </a:spcBef>
              <a:spcAft>
                <a:spcPts val="0"/>
              </a:spcAft>
              <a:buClr>
                <a:schemeClr val="dk1"/>
              </a:buClr>
              <a:buSzPts val="1600"/>
              <a:buNone/>
              <a:defRPr b="1" sz="1600"/>
            </a:lvl4pPr>
            <a:lvl5pPr indent="-228600" lvl="4" marL="2286000" algn="l">
              <a:spcBef>
                <a:spcPts val="600"/>
              </a:spcBef>
              <a:spcAft>
                <a:spcPts val="0"/>
              </a:spcAft>
              <a:buClr>
                <a:schemeClr val="dk1"/>
              </a:buClr>
              <a:buSzPts val="1600"/>
              <a:buNone/>
              <a:defRPr b="1" sz="1600"/>
            </a:lvl5pPr>
            <a:lvl6pPr indent="-228600" lvl="5" marL="2743200" algn="l">
              <a:spcBef>
                <a:spcPts val="6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6" name="Google Shape;36;p4"/>
          <p:cNvSpPr txBox="1"/>
          <p:nvPr>
            <p:ph idx="2" type="body"/>
          </p:nvPr>
        </p:nvSpPr>
        <p:spPr>
          <a:xfrm>
            <a:off x="3798000" y="2563200"/>
            <a:ext cx="4457000" cy="2880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3"/>
              </a:buClr>
              <a:buSzPts val="2000"/>
              <a:buNone/>
              <a:defRPr sz="2000"/>
            </a:lvl1pPr>
            <a:lvl2pPr indent="-228600" lvl="1" marL="914400" algn="l">
              <a:spcBef>
                <a:spcPts val="600"/>
              </a:spcBef>
              <a:spcAft>
                <a:spcPts val="0"/>
              </a:spcAft>
              <a:buClr>
                <a:schemeClr val="dk1"/>
              </a:buClr>
              <a:buSzPts val="2000"/>
              <a:buNone/>
              <a:defRPr sz="2000"/>
            </a:lvl2pPr>
            <a:lvl3pPr indent="-355600" lvl="2" marL="1371600" algn="l">
              <a:spcBef>
                <a:spcPts val="600"/>
              </a:spcBef>
              <a:spcAft>
                <a:spcPts val="0"/>
              </a:spcAft>
              <a:buClr>
                <a:schemeClr val="dk1"/>
              </a:buClr>
              <a:buSzPts val="2000"/>
              <a:buChar char="•"/>
              <a:defRPr sz="2000"/>
            </a:lvl3pPr>
            <a:lvl4pPr indent="-228600" lvl="3" marL="1828800" algn="l">
              <a:spcBef>
                <a:spcPts val="600"/>
              </a:spcBef>
              <a:spcAft>
                <a:spcPts val="0"/>
              </a:spcAft>
              <a:buClr>
                <a:schemeClr val="dk1"/>
              </a:buClr>
              <a:buSzPts val="2000"/>
              <a:buNone/>
              <a:defRPr sz="2000"/>
            </a:lvl4pPr>
            <a:lvl5pPr indent="-355600" lvl="4" marL="2286000" algn="l">
              <a:spcBef>
                <a:spcPts val="600"/>
              </a:spcBef>
              <a:spcAft>
                <a:spcPts val="0"/>
              </a:spcAft>
              <a:buClr>
                <a:schemeClr val="dk1"/>
              </a:buClr>
              <a:buSzPts val="2000"/>
              <a:buChar char="–"/>
              <a:defRPr sz="2000"/>
            </a:lvl5pPr>
            <a:lvl6pPr indent="-330200" lvl="5" marL="2743200" algn="l">
              <a:spcBef>
                <a:spcPts val="6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7" name="Google Shape;37;p4"/>
          <p:cNvSpPr txBox="1"/>
          <p:nvPr>
            <p:ph idx="10" type="dt"/>
          </p:nvPr>
        </p:nvSpPr>
        <p:spPr>
          <a:xfrm>
            <a:off x="324001" y="6093209"/>
            <a:ext cx="6351439" cy="5832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1" sz="1400">
                <a:solidFill>
                  <a:srgbClr val="797979"/>
                </a:solidFill>
                <a:latin typeface="Source Sans Pro"/>
                <a:ea typeface="Source Sans Pro"/>
                <a:cs typeface="Source Sans Pro"/>
                <a:sym typeface="Source Sans Pr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b="1" sz="16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p:nvPr>
            <p:ph idx="3" type="pic"/>
          </p:nvPr>
        </p:nvSpPr>
        <p:spPr>
          <a:xfrm>
            <a:off x="0" y="2573201"/>
            <a:ext cx="3632200" cy="2879862"/>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lvl="1"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lvl="2"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lvl="3"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lvl="4"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cxnSp>
        <p:nvCxnSpPr>
          <p:cNvPr id="40" name="Google Shape;40;p4"/>
          <p:cNvCxnSpPr/>
          <p:nvPr/>
        </p:nvCxnSpPr>
        <p:spPr>
          <a:xfrm>
            <a:off x="8820472" y="6165304"/>
            <a:ext cx="0" cy="432048"/>
          </a:xfrm>
          <a:prstGeom prst="straightConnector1">
            <a:avLst/>
          </a:prstGeom>
          <a:noFill/>
          <a:ln cap="flat" cmpd="sng" w="50800">
            <a:solidFill>
              <a:srgbClr val="7D1312"/>
            </a:solidFill>
            <a:prstDash val="solid"/>
            <a:round/>
            <a:headEnd len="sm" w="sm" type="none"/>
            <a:tailEnd len="sm" w="sm" type="none"/>
          </a:ln>
        </p:spPr>
      </p:cxnSp>
      <p:pic>
        <p:nvPicPr>
          <p:cNvPr descr="Velt_logo_groen mix.png" id="41" name="Google Shape;41;p4"/>
          <p:cNvPicPr preferRelativeResize="0"/>
          <p:nvPr/>
        </p:nvPicPr>
        <p:blipFill rotWithShape="1">
          <a:blip r:embed="rId2">
            <a:alphaModFix/>
          </a:blip>
          <a:srcRect b="0" l="0" r="0" t="0"/>
          <a:stretch/>
        </p:blipFill>
        <p:spPr>
          <a:xfrm>
            <a:off x="323528" y="234722"/>
            <a:ext cx="826696" cy="10340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rood">
  <p:cSld name="Titel - rood">
    <p:bg>
      <p:bgPr>
        <a:solidFill>
          <a:srgbClr val="A1141F"/>
        </a:solidFill>
      </p:bgPr>
    </p:bg>
    <p:spTree>
      <p:nvGrpSpPr>
        <p:cNvPr id="42" name="Shape 42"/>
        <p:cNvGrpSpPr/>
        <p:nvPr/>
      </p:nvGrpSpPr>
      <p:grpSpPr>
        <a:xfrm>
          <a:off x="0" y="0"/>
          <a:ext cx="0" cy="0"/>
          <a:chOff x="0" y="0"/>
          <a:chExt cx="0" cy="0"/>
        </a:xfrm>
      </p:grpSpPr>
      <p:sp>
        <p:nvSpPr>
          <p:cNvPr id="43" name="Google Shape;43;p5"/>
          <p:cNvSpPr txBox="1"/>
          <p:nvPr>
            <p:ph type="ctrTitle"/>
          </p:nvPr>
        </p:nvSpPr>
        <p:spPr>
          <a:xfrm>
            <a:off x="828000" y="2444400"/>
            <a:ext cx="7488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5"/>
          <p:cNvSpPr txBox="1"/>
          <p:nvPr/>
        </p:nvSpPr>
        <p:spPr>
          <a:xfrm>
            <a:off x="1764000" y="5950800"/>
            <a:ext cx="5616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pic>
        <p:nvPicPr>
          <p:cNvPr descr="Velt_logo_neg.png" id="45" name="Google Shape;45;p5"/>
          <p:cNvPicPr preferRelativeResize="0"/>
          <p:nvPr/>
        </p:nvPicPr>
        <p:blipFill rotWithShape="1">
          <a:blip r:embed="rId2">
            <a:alphaModFix/>
          </a:blip>
          <a:srcRect b="0" l="0" r="0" t="0"/>
          <a:stretch/>
        </p:blipFill>
        <p:spPr>
          <a:xfrm>
            <a:off x="4211960" y="4941169"/>
            <a:ext cx="691219" cy="86458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wit - rode tekst">
  <p:cSld name="Titel - wit - rode tekst">
    <p:spTree>
      <p:nvGrpSpPr>
        <p:cNvPr id="46" name="Shape 46"/>
        <p:cNvGrpSpPr/>
        <p:nvPr/>
      </p:nvGrpSpPr>
      <p:grpSpPr>
        <a:xfrm>
          <a:off x="0" y="0"/>
          <a:ext cx="0" cy="0"/>
          <a:chOff x="0" y="0"/>
          <a:chExt cx="0" cy="0"/>
        </a:xfrm>
      </p:grpSpPr>
      <p:sp>
        <p:nvSpPr>
          <p:cNvPr id="47" name="Google Shape;47;p6"/>
          <p:cNvSpPr txBox="1"/>
          <p:nvPr>
            <p:ph type="ctrTitle"/>
          </p:nvPr>
        </p:nvSpPr>
        <p:spPr>
          <a:xfrm>
            <a:off x="828000" y="2444400"/>
            <a:ext cx="7488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accent3"/>
              </a:buClr>
              <a:buSzPts val="4000"/>
              <a:buFont typeface="Roboto Slab"/>
              <a:buNone/>
              <a:defRPr sz="40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nvSpPr>
        <p:spPr>
          <a:xfrm>
            <a:off x="1764000" y="5950800"/>
            <a:ext cx="5616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dk1"/>
                </a:solidFill>
                <a:latin typeface="Source Sans Pro"/>
                <a:ea typeface="Source Sans Pro"/>
                <a:cs typeface="Source Sans Pro"/>
                <a:sym typeface="Source Sans Pro"/>
              </a:rPr>
              <a:t>Velt</a:t>
            </a:r>
            <a:r>
              <a:rPr b="1" lang="nl-BE" sz="1200">
                <a:solidFill>
                  <a:schemeClr val="dk1"/>
                </a:solidFill>
                <a:latin typeface="Source Sans Pro"/>
                <a:ea typeface="Source Sans Pro"/>
                <a:cs typeface="Source Sans Pro"/>
                <a:sym typeface="Source Sans Pro"/>
              </a:rPr>
              <a:t> vzw – Vereniging voor ecologisch leven en tuinieren</a:t>
            </a:r>
            <a:br>
              <a:rPr b="1" lang="nl-BE" sz="1200">
                <a:solidFill>
                  <a:schemeClr val="dk1"/>
                </a:solidFill>
                <a:latin typeface="Source Sans Pro"/>
                <a:ea typeface="Source Sans Pro"/>
                <a:cs typeface="Source Sans Pro"/>
                <a:sym typeface="Source Sans Pro"/>
              </a:rPr>
            </a:br>
            <a:r>
              <a:rPr b="0" lang="nl-BE" sz="1200">
                <a:solidFill>
                  <a:srgbClr val="797979"/>
                </a:solidFill>
                <a:latin typeface="Source Sans Pro"/>
                <a:ea typeface="Source Sans Pro"/>
                <a:cs typeface="Source Sans Pro"/>
                <a:sym typeface="Source Sans Pro"/>
              </a:rPr>
              <a:t>Uitbreidingstraat 392c, 2600 Berchem, België</a:t>
            </a:r>
            <a:br>
              <a:rPr b="0" lang="nl-BE" sz="1200">
                <a:solidFill>
                  <a:srgbClr val="797979"/>
                </a:solidFill>
                <a:latin typeface="Source Sans Pro"/>
                <a:ea typeface="Source Sans Pro"/>
                <a:cs typeface="Source Sans Pro"/>
                <a:sym typeface="Source Sans Pro"/>
              </a:rPr>
            </a:br>
            <a:r>
              <a:rPr b="1" lang="nl-BE" sz="1200">
                <a:solidFill>
                  <a:srgbClr val="797979"/>
                </a:solidFill>
                <a:latin typeface="Source Sans Pro"/>
                <a:ea typeface="Source Sans Pro"/>
                <a:cs typeface="Source Sans Pro"/>
                <a:sym typeface="Source Sans Pro"/>
              </a:rPr>
              <a:t>www.velt.nu</a:t>
            </a:r>
            <a:endParaRPr b="1" sz="1200">
              <a:solidFill>
                <a:srgbClr val="797979"/>
              </a:solidFill>
              <a:latin typeface="Source Sans Pro"/>
              <a:ea typeface="Source Sans Pro"/>
              <a:cs typeface="Source Sans Pro"/>
              <a:sym typeface="Source Sans Pro"/>
            </a:endParaRPr>
          </a:p>
        </p:txBody>
      </p:sp>
      <p:pic>
        <p:nvPicPr>
          <p:cNvPr descr="Velt_logo_neg.png" id="49" name="Google Shape;49;p6"/>
          <p:cNvPicPr preferRelativeResize="0"/>
          <p:nvPr/>
        </p:nvPicPr>
        <p:blipFill rotWithShape="1">
          <a:blip r:embed="rId2">
            <a:alphaModFix/>
          </a:blip>
          <a:srcRect b="0" l="0" r="0" t="0"/>
          <a:stretch/>
        </p:blipFill>
        <p:spPr>
          <a:xfrm>
            <a:off x="4211960" y="4941169"/>
            <a:ext cx="691219" cy="864584"/>
          </a:xfrm>
          <a:prstGeom prst="rect">
            <a:avLst/>
          </a:prstGeom>
          <a:noFill/>
          <a:ln>
            <a:noFill/>
          </a:ln>
        </p:spPr>
      </p:pic>
      <p:pic>
        <p:nvPicPr>
          <p:cNvPr descr="Velt_logo_groen+wit.png" id="50" name="Google Shape;50;p6"/>
          <p:cNvPicPr preferRelativeResize="0"/>
          <p:nvPr/>
        </p:nvPicPr>
        <p:blipFill rotWithShape="1">
          <a:blip r:embed="rId3">
            <a:alphaModFix/>
          </a:blip>
          <a:srcRect b="0" l="0" r="0" t="0"/>
          <a:stretch/>
        </p:blipFill>
        <p:spPr>
          <a:xfrm>
            <a:off x="4227602" y="4941169"/>
            <a:ext cx="688797" cy="86155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tekst">
  <p:cSld name="Titel afbeelding logo teks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7"/>
          <p:cNvSpPr txBox="1"/>
          <p:nvPr>
            <p:ph type="ctrTitle"/>
          </p:nvPr>
        </p:nvSpPr>
        <p:spPr>
          <a:xfrm>
            <a:off x="828000" y="2444400"/>
            <a:ext cx="7488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nvSpPr>
        <p:spPr>
          <a:xfrm>
            <a:off x="1764000" y="5950800"/>
            <a:ext cx="5616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pic>
        <p:nvPicPr>
          <p:cNvPr descr="Velt_logo_neg.png" id="54" name="Google Shape;54;p7"/>
          <p:cNvPicPr preferRelativeResize="0"/>
          <p:nvPr/>
        </p:nvPicPr>
        <p:blipFill rotWithShape="1">
          <a:blip r:embed="rId3">
            <a:alphaModFix/>
          </a:blip>
          <a:srcRect b="0" l="0" r="0" t="0"/>
          <a:stretch/>
        </p:blipFill>
        <p:spPr>
          <a:xfrm>
            <a:off x="4211960" y="4941169"/>
            <a:ext cx="691219" cy="8645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p:cSld name="Titel afbeelding logo">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8"/>
          <p:cNvSpPr txBox="1"/>
          <p:nvPr>
            <p:ph type="ctrTitle"/>
          </p:nvPr>
        </p:nvSpPr>
        <p:spPr>
          <a:xfrm>
            <a:off x="828000" y="2444400"/>
            <a:ext cx="7488000" cy="1324800"/>
          </a:xfrm>
          <a:prstGeom prst="rect">
            <a:avLst/>
          </a:prstGeom>
          <a:noFill/>
          <a:ln>
            <a:noFill/>
          </a:ln>
        </p:spPr>
        <p:txBody>
          <a:bodyPr anchorCtr="0" anchor="ctr" bIns="0" lIns="0" spcFirstLastPara="1" rIns="0" wrap="square" tIns="0">
            <a:noAutofit/>
          </a:bodyPr>
          <a:lstStyle>
            <a:lvl1pPr lvl="0" algn="ctr">
              <a:lnSpc>
                <a:spcPct val="112500"/>
              </a:lnSpc>
              <a:spcBef>
                <a:spcPts val="0"/>
              </a:spcBef>
              <a:spcAft>
                <a:spcPts val="0"/>
              </a:spcAft>
              <a:buClr>
                <a:schemeClr val="lt1"/>
              </a:buClr>
              <a:buSzPts val="4000"/>
              <a:buFont typeface="Roboto Slab"/>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Velt_logo_neg.png" id="57" name="Google Shape;57;p8"/>
          <p:cNvPicPr preferRelativeResize="0"/>
          <p:nvPr/>
        </p:nvPicPr>
        <p:blipFill rotWithShape="1">
          <a:blip r:embed="rId3">
            <a:alphaModFix/>
          </a:blip>
          <a:srcRect b="0" l="0" r="0" t="0"/>
          <a:stretch/>
        </p:blipFill>
        <p:spPr>
          <a:xfrm>
            <a:off x="4211960" y="4941169"/>
            <a:ext cx="691219" cy="8645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eelding logo boven tekst onder">
  <p:cSld name="Titel afbeelding logo boven tekst onder">
    <p:bg>
      <p:bgPr>
        <a:solidFill>
          <a:srgbClr val="FFFFFF"/>
        </a:solidFill>
      </p:bgPr>
    </p:bg>
    <p:spTree>
      <p:nvGrpSpPr>
        <p:cNvPr id="58" name="Shape 58"/>
        <p:cNvGrpSpPr/>
        <p:nvPr/>
      </p:nvGrpSpPr>
      <p:grpSpPr>
        <a:xfrm>
          <a:off x="0" y="0"/>
          <a:ext cx="0" cy="0"/>
          <a:chOff x="0" y="0"/>
          <a:chExt cx="0" cy="0"/>
        </a:xfrm>
      </p:grpSpPr>
      <p:pic>
        <p:nvPicPr>
          <p:cNvPr descr="Velt_logo_neg.png" id="59" name="Google Shape;59;p9"/>
          <p:cNvPicPr preferRelativeResize="0"/>
          <p:nvPr/>
        </p:nvPicPr>
        <p:blipFill rotWithShape="1">
          <a:blip r:embed="rId2">
            <a:alphaModFix/>
          </a:blip>
          <a:srcRect b="0" l="0" r="0" t="0"/>
          <a:stretch/>
        </p:blipFill>
        <p:spPr>
          <a:xfrm>
            <a:off x="3845270" y="548681"/>
            <a:ext cx="1453463" cy="1818005"/>
          </a:xfrm>
          <a:prstGeom prst="rect">
            <a:avLst/>
          </a:prstGeom>
          <a:noFill/>
          <a:ln>
            <a:noFill/>
          </a:ln>
        </p:spPr>
      </p:pic>
      <p:sp>
        <p:nvSpPr>
          <p:cNvPr id="60" name="Google Shape;60;p9"/>
          <p:cNvSpPr txBox="1"/>
          <p:nvPr/>
        </p:nvSpPr>
        <p:spPr>
          <a:xfrm>
            <a:off x="1764000" y="5950800"/>
            <a:ext cx="5616000" cy="64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nl-BE" sz="1200">
                <a:solidFill>
                  <a:schemeClr val="lt1"/>
                </a:solidFill>
                <a:latin typeface="Source Sans Pro"/>
                <a:ea typeface="Source Sans Pro"/>
                <a:cs typeface="Source Sans Pro"/>
                <a:sym typeface="Source Sans Pro"/>
              </a:rPr>
              <a:t>Velt</a:t>
            </a:r>
            <a:r>
              <a:rPr b="1" lang="nl-BE" sz="1200">
                <a:solidFill>
                  <a:schemeClr val="lt1"/>
                </a:solidFill>
                <a:latin typeface="Source Sans Pro"/>
                <a:ea typeface="Source Sans Pro"/>
                <a:cs typeface="Source Sans Pro"/>
                <a:sym typeface="Source Sans Pro"/>
              </a:rPr>
              <a:t> vzw – Vereniging voor ecologisch leven en tuinieren</a:t>
            </a:r>
            <a:br>
              <a:rPr b="1" lang="nl-BE" sz="1200">
                <a:solidFill>
                  <a:schemeClr val="lt1"/>
                </a:solidFill>
                <a:latin typeface="Source Sans Pro"/>
                <a:ea typeface="Source Sans Pro"/>
                <a:cs typeface="Source Sans Pro"/>
                <a:sym typeface="Source Sans Pro"/>
              </a:rPr>
            </a:br>
            <a:r>
              <a:rPr b="0" lang="nl-BE" sz="1200">
                <a:solidFill>
                  <a:schemeClr val="lt1"/>
                </a:solidFill>
                <a:latin typeface="Source Sans Pro"/>
                <a:ea typeface="Source Sans Pro"/>
                <a:cs typeface="Source Sans Pro"/>
                <a:sym typeface="Source Sans Pro"/>
              </a:rPr>
              <a:t>Uitbreidingstraat 392c, 2600 Berchem, België</a:t>
            </a:r>
            <a:br>
              <a:rPr b="0" lang="nl-BE" sz="1200">
                <a:solidFill>
                  <a:schemeClr val="lt1"/>
                </a:solidFill>
                <a:latin typeface="Source Sans Pro"/>
                <a:ea typeface="Source Sans Pro"/>
                <a:cs typeface="Source Sans Pro"/>
                <a:sym typeface="Source Sans Pro"/>
              </a:rPr>
            </a:br>
            <a:r>
              <a:rPr b="1" lang="nl-BE" sz="1200">
                <a:solidFill>
                  <a:schemeClr val="lt1"/>
                </a:solidFill>
                <a:latin typeface="Source Sans Pro"/>
                <a:ea typeface="Source Sans Pro"/>
                <a:cs typeface="Source Sans Pro"/>
                <a:sym typeface="Source Sans Pro"/>
              </a:rPr>
              <a:t>www.velt.nu</a:t>
            </a:r>
            <a:endParaRPr b="1" sz="12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afb logo">
  <p:cSld name="Titel afb logo">
    <p:bg>
      <p:bgPr>
        <a:solidFill>
          <a:srgbClr val="FFFFFF"/>
        </a:solidFill>
      </p:bgPr>
    </p:bg>
    <p:spTree>
      <p:nvGrpSpPr>
        <p:cNvPr id="61" name="Shape 61"/>
        <p:cNvGrpSpPr/>
        <p:nvPr/>
      </p:nvGrpSpPr>
      <p:grpSpPr>
        <a:xfrm>
          <a:off x="0" y="0"/>
          <a:ext cx="0" cy="0"/>
          <a:chOff x="0" y="0"/>
          <a:chExt cx="0" cy="0"/>
        </a:xfrm>
      </p:grpSpPr>
      <p:pic>
        <p:nvPicPr>
          <p:cNvPr descr="Velt_logo_neg.png" id="62" name="Google Shape;62;p10"/>
          <p:cNvPicPr preferRelativeResize="0"/>
          <p:nvPr/>
        </p:nvPicPr>
        <p:blipFill rotWithShape="1">
          <a:blip r:embed="rId2">
            <a:alphaModFix/>
          </a:blip>
          <a:srcRect b="0" l="0" r="0" t="0"/>
          <a:stretch/>
        </p:blipFill>
        <p:spPr>
          <a:xfrm>
            <a:off x="3845270" y="548681"/>
            <a:ext cx="1453463" cy="181800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lvl1pPr lvl="0" marR="0" rtl="0" algn="l">
              <a:lnSpc>
                <a:spcPct val="140625"/>
              </a:lnSpc>
              <a:spcBef>
                <a:spcPts val="0"/>
              </a:spcBef>
              <a:spcAft>
                <a:spcPts val="0"/>
              </a:spcAft>
              <a:buClr>
                <a:srgbClr val="7D1212"/>
              </a:buClr>
              <a:buSzPts val="3200"/>
              <a:buFont typeface="Roboto Slab"/>
              <a:buNone/>
              <a:defRPr b="1" i="0" sz="3200" u="none" cap="none" strike="noStrike">
                <a:solidFill>
                  <a:srgbClr val="7D1212"/>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368000" y="2065475"/>
            <a:ext cx="6876000" cy="3747497"/>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accent3"/>
              </a:buClr>
              <a:buSzPts val="2000"/>
              <a:buFont typeface="Arial"/>
              <a:buNone/>
              <a:defRPr b="0" i="0" sz="2000" u="none" cap="none" strike="noStrike">
                <a:solidFill>
                  <a:schemeClr val="accent3"/>
                </a:solidFill>
                <a:latin typeface="Roboto Slab"/>
                <a:ea typeface="Roboto Slab"/>
                <a:cs typeface="Roboto Slab"/>
                <a:sym typeface="Roboto Slab"/>
              </a:defRPr>
            </a:lvl1pPr>
            <a:lvl2pPr indent="-228600" lvl="1" marL="914400"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2pPr>
            <a:lvl3pPr indent="-355600" lvl="2" marL="1371600"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3pPr>
            <a:lvl4pPr indent="-228600" lvl="3" marL="1828800" marR="0" rtl="0" algn="l">
              <a:spcBef>
                <a:spcPts val="600"/>
              </a:spcBef>
              <a:spcAft>
                <a:spcPts val="0"/>
              </a:spcAft>
              <a:buClr>
                <a:schemeClr val="dk1"/>
              </a:buClr>
              <a:buSzPts val="2000"/>
              <a:buFont typeface="Arial"/>
              <a:buNone/>
              <a:defRPr b="0" i="0" sz="2000" u="none" cap="none" strike="noStrike">
                <a:solidFill>
                  <a:schemeClr val="dk1"/>
                </a:solidFill>
                <a:latin typeface="Roboto Slab"/>
                <a:ea typeface="Roboto Slab"/>
                <a:cs typeface="Roboto Slab"/>
                <a:sym typeface="Roboto Slab"/>
              </a:defRPr>
            </a:lvl4pPr>
            <a:lvl5pPr indent="-355600" lvl="4" marL="2286000" marR="0" rtl="0" algn="l">
              <a:spcBef>
                <a:spcPts val="600"/>
              </a:spcBef>
              <a:spcAft>
                <a:spcPts val="0"/>
              </a:spcAft>
              <a:buClr>
                <a:schemeClr val="dk1"/>
              </a:buClr>
              <a:buSzPts val="2000"/>
              <a:buFont typeface="Roboto Slab"/>
              <a:buChar char="–"/>
              <a:defRPr b="0" i="0" sz="2000" u="none" cap="none" strike="noStrike">
                <a:solidFill>
                  <a:schemeClr val="dk1"/>
                </a:solidFill>
                <a:latin typeface="Roboto Slab"/>
                <a:ea typeface="Roboto Slab"/>
                <a:cs typeface="Roboto Slab"/>
                <a:sym typeface="Roboto Slab"/>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Roboto Slab"/>
                <a:ea typeface="Roboto Slab"/>
                <a:cs typeface="Roboto Slab"/>
                <a:sym typeface="Roboto Slab"/>
              </a:defRPr>
            </a:lvl9pPr>
          </a:lstStyle>
          <a:p/>
        </p:txBody>
      </p:sp>
      <p:sp>
        <p:nvSpPr>
          <p:cNvPr id="12" name="Google Shape;12;p1"/>
          <p:cNvSpPr txBox="1"/>
          <p:nvPr>
            <p:ph idx="10" type="dt"/>
          </p:nvPr>
        </p:nvSpPr>
        <p:spPr>
          <a:xfrm>
            <a:off x="324000" y="6094434"/>
            <a:ext cx="4248000" cy="5832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1400" u="none" cap="none" strike="noStrike">
                <a:solidFill>
                  <a:srgbClr val="797979"/>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9pPr>
          </a:lstStyle>
          <a:p/>
        </p:txBody>
      </p:sp>
      <p:sp>
        <p:nvSpPr>
          <p:cNvPr id="13" name="Google Shape;13;p1"/>
          <p:cNvSpPr txBox="1"/>
          <p:nvPr>
            <p:ph idx="11" type="ftr"/>
          </p:nvPr>
        </p:nvSpPr>
        <p:spPr>
          <a:xfrm>
            <a:off x="4572000" y="6094799"/>
            <a:ext cx="4176000" cy="5832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400"/>
              <a:buNone/>
              <a:defRPr b="1" i="0" sz="1600" u="none" cap="none" strike="noStrike">
                <a:solidFill>
                  <a:schemeClr val="lt2"/>
                </a:solidFill>
                <a:latin typeface="Roboto Slab"/>
                <a:ea typeface="Roboto Slab"/>
                <a:cs typeface="Roboto Slab"/>
                <a:sym typeface="Roboto Slab"/>
              </a:defRPr>
            </a:lvl1pPr>
            <a:lvl2pPr lvl="1"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2pPr>
            <a:lvl3pPr lvl="2"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3pPr>
            <a:lvl4pPr lvl="3"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4pPr>
            <a:lvl5pPr lvl="4"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5pPr>
            <a:lvl6pPr lvl="5"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6pPr>
            <a:lvl7pPr lvl="6"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7pPr>
            <a:lvl8pPr lvl="7"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8pPr>
            <a:lvl9pPr lvl="8" marR="0" rtl="0" algn="l">
              <a:spcBef>
                <a:spcPts val="0"/>
              </a:spcBef>
              <a:spcAft>
                <a:spcPts val="0"/>
              </a:spcAft>
              <a:buSzPts val="1400"/>
              <a:buNone/>
              <a:defRPr b="0" i="0" sz="1800" u="none" cap="none" strike="noStrike">
                <a:solidFill>
                  <a:schemeClr val="dk1"/>
                </a:solidFill>
                <a:latin typeface="Roboto Slab"/>
                <a:ea typeface="Roboto Slab"/>
                <a:cs typeface="Roboto Slab"/>
                <a:sym typeface="Roboto Sla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gemeentevoordetoekomst.be/toolbox/aan-tafel-voor-dialoog-rond-lokaal-voedse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idx="4294967295" type="body"/>
          </p:nvPr>
        </p:nvSpPr>
        <p:spPr>
          <a:xfrm>
            <a:off x="0" y="4316200"/>
            <a:ext cx="9075900" cy="2071800"/>
          </a:xfrm>
          <a:prstGeom prst="rect">
            <a:avLst/>
          </a:prstGeom>
          <a:noFill/>
          <a:ln>
            <a:noFill/>
          </a:ln>
        </p:spPr>
        <p:txBody>
          <a:bodyPr anchorCtr="0" anchor="t" bIns="0" lIns="0" spcFirstLastPara="1" rIns="0" wrap="square" tIns="0">
            <a:noAutofit/>
          </a:bodyPr>
          <a:lstStyle/>
          <a:p>
            <a:pPr indent="0" lvl="0" marL="914400" rtl="0" algn="l">
              <a:lnSpc>
                <a:spcPct val="150000"/>
              </a:lnSpc>
              <a:spcBef>
                <a:spcPts val="600"/>
              </a:spcBef>
              <a:spcAft>
                <a:spcPts val="0"/>
              </a:spcAft>
              <a:buNone/>
            </a:pPr>
            <a:r>
              <a:t/>
            </a:r>
            <a:endParaRPr sz="2400"/>
          </a:p>
          <a:p>
            <a:pPr indent="0" lvl="0" marL="914400" rtl="0" algn="l">
              <a:lnSpc>
                <a:spcPct val="150000"/>
              </a:lnSpc>
              <a:spcBef>
                <a:spcPts val="600"/>
              </a:spcBef>
              <a:spcAft>
                <a:spcPts val="0"/>
              </a:spcAft>
              <a:buNone/>
            </a:pPr>
            <a:r>
              <a:rPr lang="nl-BE" sz="2400"/>
              <a:t> </a:t>
            </a:r>
            <a:endParaRPr sz="2400"/>
          </a:p>
          <a:p>
            <a:pPr indent="0" lvl="0" marL="0" rtl="0" algn="l">
              <a:lnSpc>
                <a:spcPct val="150000"/>
              </a:lnSpc>
              <a:spcBef>
                <a:spcPts val="600"/>
              </a:spcBef>
              <a:spcAft>
                <a:spcPts val="0"/>
              </a:spcAft>
              <a:buNone/>
            </a:pPr>
            <a:r>
              <a:t/>
            </a:r>
            <a:endParaRPr sz="2400"/>
          </a:p>
          <a:p>
            <a:pPr indent="-215900" lvl="0" marL="342900" rtl="0" algn="l">
              <a:spcBef>
                <a:spcPts val="600"/>
              </a:spcBef>
              <a:spcAft>
                <a:spcPts val="0"/>
              </a:spcAft>
              <a:buClr>
                <a:schemeClr val="accent3"/>
              </a:buClr>
              <a:buSzPts val="2000"/>
              <a:buFont typeface="Arial"/>
              <a:buNone/>
            </a:pPr>
            <a:r>
              <a:t/>
            </a:r>
            <a:endParaRPr/>
          </a:p>
        </p:txBody>
      </p:sp>
      <p:sp>
        <p:nvSpPr>
          <p:cNvPr id="107" name="Google Shape;107;p15"/>
          <p:cNvSpPr txBox="1"/>
          <p:nvPr>
            <p:ph idx="4294967295" type="ftr"/>
          </p:nvPr>
        </p:nvSpPr>
        <p:spPr>
          <a:xfrm>
            <a:off x="6675437" y="6094799"/>
            <a:ext cx="2072563"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08" name="Google Shape;108;p15"/>
          <p:cNvSpPr txBox="1"/>
          <p:nvPr>
            <p:ph type="ctrTitle"/>
          </p:nvPr>
        </p:nvSpPr>
        <p:spPr>
          <a:xfrm>
            <a:off x="0" y="1157025"/>
            <a:ext cx="9144000" cy="28086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rgbClr val="7D1212"/>
              </a:buClr>
              <a:buSzPts val="3200"/>
              <a:buFont typeface="Roboto Slab"/>
              <a:buNone/>
            </a:pPr>
            <a:r>
              <a:t/>
            </a:r>
            <a:endParaRPr/>
          </a:p>
          <a:p>
            <a:pPr indent="0" lvl="0" marL="0" rtl="0" algn="ctr">
              <a:lnSpc>
                <a:spcPct val="140625"/>
              </a:lnSpc>
              <a:spcBef>
                <a:spcPts val="0"/>
              </a:spcBef>
              <a:spcAft>
                <a:spcPts val="0"/>
              </a:spcAft>
              <a:buClr>
                <a:srgbClr val="7D1212"/>
              </a:buClr>
              <a:buSzPts val="3200"/>
              <a:buFont typeface="Roboto Slab"/>
              <a:buNone/>
            </a:pPr>
            <a:r>
              <a:rPr lang="nl-BE"/>
              <a:t>Aan tafel voor dialoog </a:t>
            </a:r>
            <a:endParaRPr/>
          </a:p>
          <a:p>
            <a:pPr indent="0" lvl="0" marL="0" rtl="0" algn="ctr">
              <a:lnSpc>
                <a:spcPct val="140625"/>
              </a:lnSpc>
              <a:spcBef>
                <a:spcPts val="0"/>
              </a:spcBef>
              <a:spcAft>
                <a:spcPts val="0"/>
              </a:spcAft>
              <a:buClr>
                <a:srgbClr val="7D1212"/>
              </a:buClr>
              <a:buSzPts val="3200"/>
              <a:buFont typeface="Roboto Slab"/>
              <a:buNone/>
            </a:pPr>
            <a:r>
              <a:rPr lang="nl-BE"/>
              <a:t>rond lokale voeding</a:t>
            </a:r>
            <a:endParaRPr/>
          </a:p>
          <a:p>
            <a:pPr indent="0" lvl="0" marL="0" rtl="0" algn="ctr">
              <a:lnSpc>
                <a:spcPct val="140625"/>
              </a:lnSpc>
              <a:spcBef>
                <a:spcPts val="0"/>
              </a:spcBef>
              <a:spcAft>
                <a:spcPts val="0"/>
              </a:spcAft>
              <a:buClr>
                <a:srgbClr val="7D1212"/>
              </a:buClr>
              <a:buSzPts val="3200"/>
              <a:buFont typeface="Roboto Slab"/>
              <a:buNone/>
            </a:pPr>
            <a:r>
              <a:rPr b="0" lang="nl-BE" sz="1400"/>
              <a:t>Nadia Tahon, 17 maart 2021</a:t>
            </a:r>
            <a:endParaRPr b="0" sz="1400"/>
          </a:p>
          <a:p>
            <a:pPr indent="0" lvl="0" marL="0" rtl="0" algn="ctr">
              <a:lnSpc>
                <a:spcPct val="140625"/>
              </a:lnSpc>
              <a:spcBef>
                <a:spcPts val="0"/>
              </a:spcBef>
              <a:spcAft>
                <a:spcPts val="0"/>
              </a:spcAft>
              <a:buClr>
                <a:srgbClr val="7D1212"/>
              </a:buClr>
              <a:buSzPts val="3200"/>
              <a:buFont typeface="Roboto Slab"/>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txBox="1"/>
          <p:nvPr>
            <p:ph idx="4294967295" type="body"/>
          </p:nvPr>
        </p:nvSpPr>
        <p:spPr>
          <a:xfrm>
            <a:off x="0" y="4316200"/>
            <a:ext cx="9075900" cy="2071800"/>
          </a:xfrm>
          <a:prstGeom prst="rect">
            <a:avLst/>
          </a:prstGeom>
          <a:noFill/>
          <a:ln>
            <a:noFill/>
          </a:ln>
        </p:spPr>
        <p:txBody>
          <a:bodyPr anchorCtr="0" anchor="t" bIns="0" lIns="0" spcFirstLastPara="1" rIns="0" wrap="square" tIns="0">
            <a:noAutofit/>
          </a:bodyPr>
          <a:lstStyle/>
          <a:p>
            <a:pPr indent="0" lvl="0" marL="914400" rtl="0" algn="l">
              <a:lnSpc>
                <a:spcPct val="150000"/>
              </a:lnSpc>
              <a:spcBef>
                <a:spcPts val="600"/>
              </a:spcBef>
              <a:spcAft>
                <a:spcPts val="0"/>
              </a:spcAft>
              <a:buNone/>
            </a:pPr>
            <a:r>
              <a:t/>
            </a:r>
            <a:endParaRPr sz="2400"/>
          </a:p>
          <a:p>
            <a:pPr indent="0" lvl="0" marL="914400" rtl="0" algn="l">
              <a:lnSpc>
                <a:spcPct val="150000"/>
              </a:lnSpc>
              <a:spcBef>
                <a:spcPts val="600"/>
              </a:spcBef>
              <a:spcAft>
                <a:spcPts val="0"/>
              </a:spcAft>
              <a:buNone/>
            </a:pPr>
            <a:r>
              <a:rPr lang="nl-BE" sz="2400"/>
              <a:t> </a:t>
            </a:r>
            <a:endParaRPr sz="2400"/>
          </a:p>
          <a:p>
            <a:pPr indent="0" lvl="0" marL="0" rtl="0" algn="l">
              <a:lnSpc>
                <a:spcPct val="150000"/>
              </a:lnSpc>
              <a:spcBef>
                <a:spcPts val="600"/>
              </a:spcBef>
              <a:spcAft>
                <a:spcPts val="0"/>
              </a:spcAft>
              <a:buNone/>
            </a:pPr>
            <a:r>
              <a:t/>
            </a:r>
            <a:endParaRPr sz="2400"/>
          </a:p>
          <a:p>
            <a:pPr indent="-215900" lvl="0" marL="342900" rtl="0" algn="l">
              <a:spcBef>
                <a:spcPts val="600"/>
              </a:spcBef>
              <a:spcAft>
                <a:spcPts val="0"/>
              </a:spcAft>
              <a:buClr>
                <a:schemeClr val="accent3"/>
              </a:buClr>
              <a:buSzPts val="2000"/>
              <a:buFont typeface="Arial"/>
              <a:buNone/>
            </a:pPr>
            <a:r>
              <a:t/>
            </a:r>
            <a:endParaRPr/>
          </a:p>
        </p:txBody>
      </p:sp>
      <p:sp>
        <p:nvSpPr>
          <p:cNvPr id="197" name="Google Shape;197;p24"/>
          <p:cNvSpPr txBox="1"/>
          <p:nvPr>
            <p:ph idx="4294967295" type="dt"/>
          </p:nvPr>
        </p:nvSpPr>
        <p:spPr>
          <a:xfrm>
            <a:off x="324001" y="6093212"/>
            <a:ext cx="6351300"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98" name="Google Shape;198;p24"/>
          <p:cNvSpPr txBox="1"/>
          <p:nvPr>
            <p:ph idx="4294967295" type="ftr"/>
          </p:nvPr>
        </p:nvSpPr>
        <p:spPr>
          <a:xfrm>
            <a:off x="6675437" y="6094799"/>
            <a:ext cx="2072700"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99" name="Google Shape;199;p24"/>
          <p:cNvSpPr txBox="1"/>
          <p:nvPr>
            <p:ph type="ctrTitle"/>
          </p:nvPr>
        </p:nvSpPr>
        <p:spPr>
          <a:xfrm>
            <a:off x="324000" y="1229975"/>
            <a:ext cx="8424000" cy="39432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rgbClr val="7D1212"/>
              </a:buClr>
              <a:buSzPts val="3200"/>
              <a:buFont typeface="Roboto Slab"/>
              <a:buNone/>
            </a:pPr>
            <a:r>
              <a:t/>
            </a:r>
            <a:endParaRPr/>
          </a:p>
          <a:p>
            <a:pPr indent="-482600" lvl="0" marL="457200" rtl="0" algn="ctr">
              <a:lnSpc>
                <a:spcPct val="140625"/>
              </a:lnSpc>
              <a:spcBef>
                <a:spcPts val="0"/>
              </a:spcBef>
              <a:spcAft>
                <a:spcPts val="0"/>
              </a:spcAft>
              <a:buSzPts val="4000"/>
              <a:buChar char="●"/>
            </a:pPr>
            <a:r>
              <a:rPr lang="nl-BE"/>
              <a:t>Meer info</a:t>
            </a:r>
            <a:endParaRPr/>
          </a:p>
          <a:p>
            <a:pPr indent="0" lvl="0" marL="0" rtl="0" algn="ctr">
              <a:lnSpc>
                <a:spcPct val="140625"/>
              </a:lnSpc>
              <a:spcBef>
                <a:spcPts val="0"/>
              </a:spcBef>
              <a:spcAft>
                <a:spcPts val="0"/>
              </a:spcAft>
              <a:buClr>
                <a:schemeClr val="accent3"/>
              </a:buClr>
              <a:buSzPts val="3200"/>
              <a:buFont typeface="Roboto Slab"/>
              <a:buNone/>
            </a:pPr>
            <a:r>
              <a:rPr lang="nl-BE" sz="2300" u="sng">
                <a:solidFill>
                  <a:srgbClr val="FFFFFF"/>
                </a:solidFill>
                <a:hlinkClick r:id="rId3">
                  <a:extLst>
                    <a:ext uri="{A12FA001-AC4F-418D-AE19-62706E023703}">
                      <ahyp:hlinkClr val="tx"/>
                    </a:ext>
                  </a:extLst>
                </a:hlinkClick>
              </a:rPr>
              <a:t>https://www.gemeentevoordetoekomst.be/toolbox/aan-tafel-voor-dialoog-rond-lokaal-voedsel</a:t>
            </a:r>
            <a:endParaRPr sz="2300">
              <a:solidFill>
                <a:srgbClr val="FFFFFF"/>
              </a:solidFill>
            </a:endParaRPr>
          </a:p>
          <a:p>
            <a:pPr indent="0" lvl="0" marL="0" rtl="0" algn="ctr">
              <a:lnSpc>
                <a:spcPct val="140625"/>
              </a:lnSpc>
              <a:spcBef>
                <a:spcPts val="0"/>
              </a:spcBef>
              <a:spcAft>
                <a:spcPts val="0"/>
              </a:spcAft>
              <a:buClr>
                <a:schemeClr val="accent3"/>
              </a:buClr>
              <a:buSzPts val="3200"/>
              <a:buFont typeface="Roboto Slab"/>
              <a:buNone/>
            </a:pPr>
            <a:r>
              <a:t/>
            </a:r>
            <a:endParaRPr sz="2300"/>
          </a:p>
          <a:p>
            <a:pPr indent="0" lvl="0" marL="0" rtl="0" algn="ctr">
              <a:lnSpc>
                <a:spcPct val="140625"/>
              </a:lnSpc>
              <a:spcBef>
                <a:spcPts val="0"/>
              </a:spcBef>
              <a:spcAft>
                <a:spcPts val="0"/>
              </a:spcAft>
              <a:buClr>
                <a:schemeClr val="accent3"/>
              </a:buClr>
              <a:buSzPts val="3200"/>
              <a:buFont typeface="Roboto Slab"/>
              <a:buNone/>
            </a:pPr>
            <a:r>
              <a:t/>
            </a:r>
            <a:endParaRPr sz="2300"/>
          </a:p>
          <a:p>
            <a:pPr indent="-463550" lvl="0" marL="457200" rtl="0" algn="ctr">
              <a:lnSpc>
                <a:spcPct val="140625"/>
              </a:lnSpc>
              <a:spcBef>
                <a:spcPts val="0"/>
              </a:spcBef>
              <a:spcAft>
                <a:spcPts val="0"/>
              </a:spcAft>
              <a:buSzPts val="3700"/>
              <a:buChar char="●"/>
            </a:pPr>
            <a:r>
              <a:rPr lang="nl-BE" sz="3700"/>
              <a:t>Interesse in ons aanbod?</a:t>
            </a:r>
            <a:endParaRPr sz="3700"/>
          </a:p>
          <a:p>
            <a:pPr indent="0" lvl="0" marL="0" rtl="0" algn="ctr">
              <a:lnSpc>
                <a:spcPct val="140625"/>
              </a:lnSpc>
              <a:spcBef>
                <a:spcPts val="0"/>
              </a:spcBef>
              <a:spcAft>
                <a:spcPts val="0"/>
              </a:spcAft>
              <a:buClr>
                <a:srgbClr val="7D1212"/>
              </a:buClr>
              <a:buSzPts val="3200"/>
              <a:buFont typeface="Roboto Slab"/>
              <a:buNone/>
            </a:pPr>
            <a:r>
              <a:rPr lang="nl-BE" sz="2800"/>
              <a:t>nadia@velt.nu</a:t>
            </a:r>
            <a:endParaRPr sz="2800"/>
          </a:p>
          <a:p>
            <a:pPr indent="0" lvl="0" marL="0" rtl="0" algn="ctr">
              <a:lnSpc>
                <a:spcPct val="140625"/>
              </a:lnSpc>
              <a:spcBef>
                <a:spcPts val="0"/>
              </a:spcBef>
              <a:spcAft>
                <a:spcPts val="0"/>
              </a:spcAft>
              <a:buClr>
                <a:srgbClr val="7D1212"/>
              </a:buClr>
              <a:buSzPts val="3200"/>
              <a:buFont typeface="Roboto Slab"/>
              <a:buNone/>
            </a:pPr>
            <a:r>
              <a:t/>
            </a:r>
            <a:endParaRPr sz="3700"/>
          </a:p>
          <a:p>
            <a:pPr indent="0" lvl="0" marL="0" rtl="0" algn="ctr">
              <a:lnSpc>
                <a:spcPct val="140625"/>
              </a:lnSpc>
              <a:spcBef>
                <a:spcPts val="0"/>
              </a:spcBef>
              <a:spcAft>
                <a:spcPts val="0"/>
              </a:spcAft>
              <a:buClr>
                <a:srgbClr val="7D1212"/>
              </a:buClr>
              <a:buSzPts val="3200"/>
              <a:buFont typeface="Roboto Slab"/>
              <a:buNone/>
            </a:pPr>
            <a:r>
              <a:t/>
            </a:r>
            <a:endParaRPr sz="2300"/>
          </a:p>
          <a:p>
            <a:pPr indent="0" lvl="0" marL="0" rtl="0" algn="ctr">
              <a:lnSpc>
                <a:spcPct val="140625"/>
              </a:lnSpc>
              <a:spcBef>
                <a:spcPts val="0"/>
              </a:spcBef>
              <a:spcAft>
                <a:spcPts val="0"/>
              </a:spcAft>
              <a:buClr>
                <a:srgbClr val="7D1212"/>
              </a:buClr>
              <a:buSzPts val="3200"/>
              <a:buFont typeface="Roboto Slab"/>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title"/>
          </p:nvPr>
        </p:nvSpPr>
        <p:spPr>
          <a:xfrm>
            <a:off x="1368000" y="259200"/>
            <a:ext cx="6876000" cy="1076400"/>
          </a:xfrm>
          <a:prstGeom prst="rect">
            <a:avLst/>
          </a:prstGeom>
          <a:noFill/>
          <a:ln>
            <a:noFill/>
          </a:ln>
        </p:spPr>
        <p:txBody>
          <a:bodyPr anchorCtr="0" anchor="ctr" bIns="0" lIns="0" spcFirstLastPara="1" rIns="0" wrap="square" tIns="0">
            <a:noAutofit/>
          </a:bodyPr>
          <a:lstStyle/>
          <a:p>
            <a:pPr indent="0" lvl="0" marL="0" rtl="0" algn="l">
              <a:lnSpc>
                <a:spcPct val="140625"/>
              </a:lnSpc>
              <a:spcBef>
                <a:spcPts val="0"/>
              </a:spcBef>
              <a:spcAft>
                <a:spcPts val="0"/>
              </a:spcAft>
              <a:buClr>
                <a:srgbClr val="7D1212"/>
              </a:buClr>
              <a:buSzPts val="3200"/>
              <a:buFont typeface="Roboto Slab"/>
              <a:buNone/>
            </a:pPr>
            <a:r>
              <a:rPr lang="nl-BE"/>
              <a:t>Velt voorgesteld</a:t>
            </a:r>
            <a:endParaRPr/>
          </a:p>
        </p:txBody>
      </p:sp>
      <p:sp>
        <p:nvSpPr>
          <p:cNvPr id="114" name="Google Shape;114;p16"/>
          <p:cNvSpPr txBox="1"/>
          <p:nvPr>
            <p:ph idx="10" type="dt"/>
          </p:nvPr>
        </p:nvSpPr>
        <p:spPr>
          <a:xfrm>
            <a:off x="324001" y="6093209"/>
            <a:ext cx="6351439" cy="5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nl-BE"/>
              <a:t>www.velt.nu | #ecotuinieren</a:t>
            </a:r>
            <a:endParaRPr/>
          </a:p>
        </p:txBody>
      </p:sp>
      <p:sp>
        <p:nvSpPr>
          <p:cNvPr id="115" name="Google Shape;115;p16"/>
          <p:cNvSpPr txBox="1"/>
          <p:nvPr>
            <p:ph idx="11" type="ftr"/>
          </p:nvPr>
        </p:nvSpPr>
        <p:spPr>
          <a:xfrm>
            <a:off x="6675437" y="6094799"/>
            <a:ext cx="2072563" cy="583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nl-BE"/>
              <a:t>Ecologisch leven</a:t>
            </a:r>
            <a:br>
              <a:rPr lang="nl-BE"/>
            </a:br>
            <a:r>
              <a:rPr lang="nl-BE"/>
              <a:t>koken en tuinieren</a:t>
            </a:r>
            <a:endParaRPr/>
          </a:p>
        </p:txBody>
      </p:sp>
      <p:sp>
        <p:nvSpPr>
          <p:cNvPr id="116" name="Google Shape;116;p16"/>
          <p:cNvSpPr txBox="1"/>
          <p:nvPr/>
        </p:nvSpPr>
        <p:spPr>
          <a:xfrm>
            <a:off x="324000" y="1646975"/>
            <a:ext cx="3209700" cy="3576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400">
              <a:solidFill>
                <a:schemeClr val="accent3"/>
              </a:solidFill>
              <a:latin typeface="Roboto Slab"/>
              <a:ea typeface="Roboto Slab"/>
              <a:cs typeface="Roboto Slab"/>
              <a:sym typeface="Roboto Slab"/>
            </a:endParaRPr>
          </a:p>
          <a:p>
            <a:pPr indent="0" lvl="0" marL="0" rtl="0" algn="l">
              <a:lnSpc>
                <a:spcPct val="150000"/>
              </a:lnSpc>
              <a:spcBef>
                <a:spcPts val="0"/>
              </a:spcBef>
              <a:spcAft>
                <a:spcPts val="0"/>
              </a:spcAft>
              <a:buNone/>
            </a:pPr>
            <a:r>
              <a:t/>
            </a:r>
            <a:endParaRPr b="1" sz="2300">
              <a:latin typeface="Roboto Slab"/>
              <a:ea typeface="Roboto Slab"/>
              <a:cs typeface="Roboto Slab"/>
              <a:sym typeface="Roboto Slab"/>
            </a:endParaRPr>
          </a:p>
        </p:txBody>
      </p:sp>
      <p:sp>
        <p:nvSpPr>
          <p:cNvPr id="117" name="Google Shape;117;p16"/>
          <p:cNvSpPr txBox="1"/>
          <p:nvPr/>
        </p:nvSpPr>
        <p:spPr>
          <a:xfrm>
            <a:off x="3646050" y="1576425"/>
            <a:ext cx="54981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800">
                <a:solidFill>
                  <a:schemeClr val="accent3"/>
                </a:solidFill>
                <a:latin typeface="Roboto Slab"/>
                <a:ea typeface="Roboto Slab"/>
                <a:cs typeface="Roboto Slab"/>
                <a:sym typeface="Roboto Slab"/>
              </a:rPr>
              <a:t>Samen eco actief</a:t>
            </a:r>
            <a:endParaRPr b="1" sz="1800">
              <a:solidFill>
                <a:schemeClr val="accent3"/>
              </a:solidFill>
              <a:latin typeface="Roboto Slab"/>
              <a:ea typeface="Roboto Slab"/>
              <a:cs typeface="Roboto Slab"/>
              <a:sym typeface="Roboto Slab"/>
            </a:endParaRPr>
          </a:p>
          <a:p>
            <a:pPr indent="0" lvl="0" marL="0" rtl="0" algn="l">
              <a:spcBef>
                <a:spcPts val="0"/>
              </a:spcBef>
              <a:spcAft>
                <a:spcPts val="0"/>
              </a:spcAft>
              <a:buNone/>
            </a:pPr>
            <a:r>
              <a:t/>
            </a:r>
            <a:endParaRPr sz="1800">
              <a:solidFill>
                <a:schemeClr val="accent3"/>
              </a:solidFill>
              <a:latin typeface="Roboto Slab"/>
              <a:ea typeface="Roboto Slab"/>
              <a:cs typeface="Roboto Slab"/>
              <a:sym typeface="Roboto Slab"/>
            </a:endParaRPr>
          </a:p>
          <a:p>
            <a:pPr indent="0" lvl="0" marL="0" rtl="0" algn="l">
              <a:spcBef>
                <a:spcPts val="0"/>
              </a:spcBef>
              <a:spcAft>
                <a:spcPts val="0"/>
              </a:spcAft>
              <a:buNone/>
            </a:pPr>
            <a:r>
              <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meer dan 21.000 leden</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130 lokale groepen</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team van freelance lesgevers</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Info via tijdschrift en publicaties</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Eetbare buurt: begeleiding en implementatie voedselbos, samentuin, schoolmoestuin, buurtboomgaard, samenkook...</a:t>
            </a:r>
            <a:endParaRPr sz="1800">
              <a:solidFill>
                <a:schemeClr val="accent3"/>
              </a:solidFill>
              <a:latin typeface="Roboto Slab"/>
              <a:ea typeface="Roboto Slab"/>
              <a:cs typeface="Roboto Slab"/>
              <a:sym typeface="Roboto Slab"/>
            </a:endParaRPr>
          </a:p>
          <a:p>
            <a:pPr indent="-342900" lvl="0" marL="457200" rtl="0" algn="l">
              <a:spcBef>
                <a:spcPts val="0"/>
              </a:spcBef>
              <a:spcAft>
                <a:spcPts val="0"/>
              </a:spcAft>
              <a:buClr>
                <a:schemeClr val="accent3"/>
              </a:buClr>
              <a:buSzPts val="1800"/>
              <a:buFont typeface="Roboto Slab"/>
              <a:buChar char="●"/>
            </a:pPr>
            <a:r>
              <a:rPr lang="nl-BE" sz="1800">
                <a:solidFill>
                  <a:schemeClr val="accent3"/>
                </a:solidFill>
                <a:latin typeface="Roboto Slab"/>
                <a:ea typeface="Roboto Slab"/>
                <a:cs typeface="Roboto Slab"/>
                <a:sym typeface="Roboto Slab"/>
              </a:rPr>
              <a:t>Begeleiding voedselstrategie Zuid-West-Vlaanderen - Voedselrijk</a:t>
            </a:r>
            <a:endParaRPr sz="1800">
              <a:solidFill>
                <a:schemeClr val="accent3"/>
              </a:solidFill>
              <a:latin typeface="Roboto Slab"/>
              <a:ea typeface="Roboto Slab"/>
              <a:cs typeface="Roboto Slab"/>
              <a:sym typeface="Roboto Slab"/>
            </a:endParaRPr>
          </a:p>
          <a:p>
            <a:pPr indent="0" lvl="0" marL="0" rtl="0" algn="l">
              <a:spcBef>
                <a:spcPts val="0"/>
              </a:spcBef>
              <a:spcAft>
                <a:spcPts val="0"/>
              </a:spcAft>
              <a:buNone/>
            </a:pPr>
            <a:r>
              <a:t/>
            </a:r>
            <a:endParaRPr sz="1800">
              <a:solidFill>
                <a:schemeClr val="accent3"/>
              </a:solidFill>
              <a:latin typeface="Roboto Slab"/>
              <a:ea typeface="Roboto Slab"/>
              <a:cs typeface="Roboto Slab"/>
              <a:sym typeface="Roboto Slab"/>
            </a:endParaRPr>
          </a:p>
          <a:p>
            <a:pPr indent="0" lvl="0" marL="0" rtl="0" algn="l">
              <a:spcBef>
                <a:spcPts val="0"/>
              </a:spcBef>
              <a:spcAft>
                <a:spcPts val="0"/>
              </a:spcAft>
              <a:buNone/>
            </a:pPr>
            <a:r>
              <a:rPr lang="nl-BE" sz="1800">
                <a:solidFill>
                  <a:schemeClr val="accent3"/>
                </a:solidFill>
                <a:latin typeface="Roboto Slab"/>
                <a:ea typeface="Roboto Slab"/>
                <a:cs typeface="Roboto Slab"/>
                <a:sym typeface="Roboto Slab"/>
              </a:rPr>
              <a:t>-&gt; sociaal en ecologisch</a:t>
            </a:r>
            <a:endParaRPr sz="1800">
              <a:solidFill>
                <a:schemeClr val="accent3"/>
              </a:solidFill>
              <a:latin typeface="Roboto Slab"/>
              <a:ea typeface="Roboto Slab"/>
              <a:cs typeface="Roboto Slab"/>
              <a:sym typeface="Roboto Slab"/>
            </a:endParaRPr>
          </a:p>
        </p:txBody>
      </p:sp>
      <p:pic>
        <p:nvPicPr>
          <p:cNvPr id="118" name="Google Shape;118;p16"/>
          <p:cNvPicPr preferRelativeResize="0"/>
          <p:nvPr/>
        </p:nvPicPr>
        <p:blipFill>
          <a:blip r:embed="rId3">
            <a:alphaModFix/>
          </a:blip>
          <a:stretch>
            <a:fillRect/>
          </a:stretch>
        </p:blipFill>
        <p:spPr>
          <a:xfrm>
            <a:off x="324000" y="1576425"/>
            <a:ext cx="2857500" cy="361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1368000" y="259200"/>
            <a:ext cx="71916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Aan tafel voor dialoog</a:t>
            </a:r>
            <a:endParaRPr/>
          </a:p>
        </p:txBody>
      </p:sp>
      <p:sp>
        <p:nvSpPr>
          <p:cNvPr id="125" name="Google Shape;125;p17"/>
          <p:cNvSpPr txBox="1"/>
          <p:nvPr>
            <p:ph idx="1" type="body"/>
          </p:nvPr>
        </p:nvSpPr>
        <p:spPr>
          <a:xfrm>
            <a:off x="1384300" y="17514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rPr lang="nl-BE"/>
              <a:t>waar voedsel wordt geproduceerd</a:t>
            </a:r>
            <a:endParaRPr/>
          </a:p>
        </p:txBody>
      </p:sp>
      <p:sp>
        <p:nvSpPr>
          <p:cNvPr id="126" name="Google Shape;126;p17"/>
          <p:cNvSpPr txBox="1"/>
          <p:nvPr>
            <p:ph idx="2" type="body"/>
          </p:nvPr>
        </p:nvSpPr>
        <p:spPr>
          <a:xfrm>
            <a:off x="4025275" y="2254600"/>
            <a:ext cx="4800600" cy="35538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nl-BE"/>
              <a:t>Met producent/consument</a:t>
            </a:r>
            <a:endParaRPr/>
          </a:p>
          <a:p>
            <a:pPr indent="-355600" lvl="0" marL="457200" rtl="0" algn="l">
              <a:spcBef>
                <a:spcPts val="0"/>
              </a:spcBef>
              <a:spcAft>
                <a:spcPts val="0"/>
              </a:spcAft>
              <a:buSzPts val="2000"/>
              <a:buChar char="●"/>
            </a:pPr>
            <a:r>
              <a:rPr lang="nl-BE"/>
              <a:t>Dialoog -&gt; wederzijds begrip </a:t>
            </a:r>
            <a:endParaRPr/>
          </a:p>
          <a:p>
            <a:pPr indent="-355600" lvl="0" marL="457200" rtl="0" algn="l">
              <a:spcBef>
                <a:spcPts val="0"/>
              </a:spcBef>
              <a:spcAft>
                <a:spcPts val="0"/>
              </a:spcAft>
              <a:buSzPts val="2000"/>
              <a:buChar char="●"/>
            </a:pPr>
            <a:r>
              <a:rPr lang="nl-BE"/>
              <a:t>Letterlijk proeven van de streek</a:t>
            </a:r>
            <a:endParaRPr/>
          </a:p>
          <a:p>
            <a:pPr indent="-355600" lvl="0" marL="457200" rtl="0" algn="l">
              <a:spcBef>
                <a:spcPts val="0"/>
              </a:spcBef>
              <a:spcAft>
                <a:spcPts val="0"/>
              </a:spcAft>
              <a:buSzPts val="2000"/>
              <a:buChar char="●"/>
            </a:pPr>
            <a:r>
              <a:rPr lang="nl-BE"/>
              <a:t>duurzame voeding</a:t>
            </a:r>
            <a:endParaRPr/>
          </a:p>
          <a:p>
            <a:pPr indent="0" lvl="0" marL="457200" rtl="0" algn="l">
              <a:spcBef>
                <a:spcPts val="600"/>
              </a:spcBef>
              <a:spcAft>
                <a:spcPts val="0"/>
              </a:spcAft>
              <a:buNone/>
            </a:pPr>
            <a:r>
              <a:t/>
            </a:r>
            <a:endParaRPr/>
          </a:p>
          <a:p>
            <a:pPr indent="-355600" lvl="0" marL="457200" rtl="0" algn="l">
              <a:spcBef>
                <a:spcPts val="600"/>
              </a:spcBef>
              <a:spcAft>
                <a:spcPts val="0"/>
              </a:spcAft>
              <a:buSzPts val="2000"/>
              <a:buChar char="●"/>
            </a:pPr>
            <a:r>
              <a:rPr lang="nl-BE"/>
              <a:t>Promoten wat er is (lokaal voedsel en korteketen initiatieven)</a:t>
            </a:r>
            <a:endParaRPr/>
          </a:p>
          <a:p>
            <a:pPr indent="-355600" lvl="0" marL="457200" rtl="0" algn="l">
              <a:spcBef>
                <a:spcPts val="0"/>
              </a:spcBef>
              <a:spcAft>
                <a:spcPts val="0"/>
              </a:spcAft>
              <a:buSzPts val="2000"/>
              <a:buChar char="●"/>
            </a:pPr>
            <a:r>
              <a:rPr lang="nl-BE"/>
              <a:t>Bottom up -&gt; Een broeihaard zijn voor nieuwe initiatieven </a:t>
            </a:r>
            <a:endParaRPr/>
          </a:p>
          <a:p>
            <a:pPr indent="-355600" lvl="0" marL="457200" rtl="0" algn="l">
              <a:spcBef>
                <a:spcPts val="0"/>
              </a:spcBef>
              <a:spcAft>
                <a:spcPts val="0"/>
              </a:spcAft>
              <a:buSzPts val="2000"/>
              <a:buChar char="●"/>
            </a:pPr>
            <a:r>
              <a:rPr lang="nl-BE"/>
              <a:t>Mensen en organisaties engageren</a:t>
            </a:r>
            <a:endParaRPr/>
          </a:p>
          <a:p>
            <a:pPr indent="-355600" lvl="0" marL="457200" rtl="0" algn="l">
              <a:spcBef>
                <a:spcPts val="0"/>
              </a:spcBef>
              <a:spcAft>
                <a:spcPts val="0"/>
              </a:spcAft>
              <a:buSzPts val="2000"/>
              <a:buChar char="●"/>
            </a:pPr>
            <a:r>
              <a:rPr lang="nl-BE"/>
              <a:t>Komen tot een gedragen actieplan</a:t>
            </a:r>
            <a:endParaRPr/>
          </a:p>
          <a:p>
            <a:pPr indent="0" lvl="0" marL="457200" rtl="0" algn="l">
              <a:spcBef>
                <a:spcPts val="600"/>
              </a:spcBef>
              <a:spcAft>
                <a:spcPts val="0"/>
              </a:spcAft>
              <a:buNone/>
            </a:pPr>
            <a:r>
              <a:t/>
            </a:r>
            <a:endParaRPr/>
          </a:p>
          <a:p>
            <a:pPr indent="0" lvl="0" marL="457200" rtl="0" algn="l">
              <a:spcBef>
                <a:spcPts val="600"/>
              </a:spcBef>
              <a:spcAft>
                <a:spcPts val="0"/>
              </a:spcAft>
              <a:buNone/>
            </a:pPr>
            <a:r>
              <a:t/>
            </a:r>
            <a:endParaRPr/>
          </a:p>
          <a:p>
            <a:pPr indent="0" lvl="0" marL="0" rtl="0" algn="l">
              <a:spcBef>
                <a:spcPts val="600"/>
              </a:spcBef>
              <a:spcAft>
                <a:spcPts val="600"/>
              </a:spcAft>
              <a:buNone/>
            </a:pPr>
            <a:r>
              <a:t/>
            </a:r>
            <a:endParaRPr/>
          </a:p>
        </p:txBody>
      </p:sp>
      <p:sp>
        <p:nvSpPr>
          <p:cNvPr id="127" name="Google Shape;127;p17"/>
          <p:cNvSpPr/>
          <p:nvPr>
            <p:ph idx="3" type="pic"/>
          </p:nvPr>
        </p:nvSpPr>
        <p:spPr>
          <a:xfrm>
            <a:off x="0" y="2573201"/>
            <a:ext cx="3632100" cy="2880000"/>
          </a:xfrm>
          <a:prstGeom prst="rect">
            <a:avLst/>
          </a:prstGeom>
        </p:spPr>
        <p:txBody>
          <a:bodyPr anchorCtr="0" anchor="t" bIns="0" lIns="0" spcFirstLastPara="1" rIns="0" wrap="square" tIns="0">
            <a:noAutofit/>
          </a:bodyPr>
          <a:lstStyle/>
          <a:p>
            <a:pPr indent="-342900" lvl="0" marL="342900" rtl="0" algn="l">
              <a:spcBef>
                <a:spcPts val="600"/>
              </a:spcBef>
              <a:spcAft>
                <a:spcPts val="0"/>
              </a:spcAft>
              <a:buClr>
                <a:schemeClr val="accent1"/>
              </a:buClr>
              <a:buSzPts val="2000"/>
              <a:buChar char="•"/>
            </a:pPr>
            <a:r>
              <a:t/>
            </a:r>
            <a:endParaRPr/>
          </a:p>
        </p:txBody>
      </p:sp>
      <p:pic>
        <p:nvPicPr>
          <p:cNvPr id="128" name="Google Shape;128;p17"/>
          <p:cNvPicPr preferRelativeResize="0"/>
          <p:nvPr/>
        </p:nvPicPr>
        <p:blipFill>
          <a:blip r:embed="rId3">
            <a:alphaModFix/>
          </a:blip>
          <a:stretch>
            <a:fillRect/>
          </a:stretch>
        </p:blipFill>
        <p:spPr>
          <a:xfrm>
            <a:off x="-21600" y="2573200"/>
            <a:ext cx="3819600" cy="2084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Aan tafel met Velt</a:t>
            </a:r>
            <a:endParaRPr/>
          </a:p>
        </p:txBody>
      </p:sp>
      <p:sp>
        <p:nvSpPr>
          <p:cNvPr id="135" name="Google Shape;135;p18"/>
          <p:cNvSpPr txBox="1"/>
          <p:nvPr>
            <p:ph idx="1" type="body"/>
          </p:nvPr>
        </p:nvSpPr>
        <p:spPr>
          <a:xfrm>
            <a:off x="1303450" y="17514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rPr lang="nl-BE"/>
              <a:t>Begeleidinstraject</a:t>
            </a:r>
            <a:endParaRPr/>
          </a:p>
        </p:txBody>
      </p:sp>
      <p:sp>
        <p:nvSpPr>
          <p:cNvPr id="136" name="Google Shape;136;p18"/>
          <p:cNvSpPr txBox="1"/>
          <p:nvPr>
            <p:ph idx="2" type="body"/>
          </p:nvPr>
        </p:nvSpPr>
        <p:spPr>
          <a:xfrm>
            <a:off x="4244900" y="2274225"/>
            <a:ext cx="4899000" cy="31155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nl-BE"/>
              <a:t>Startmoment en vorming kerngroep</a:t>
            </a:r>
            <a:endParaRPr/>
          </a:p>
          <a:p>
            <a:pPr indent="-355600" lvl="0" marL="457200" rtl="0" algn="l">
              <a:spcBef>
                <a:spcPts val="0"/>
              </a:spcBef>
              <a:spcAft>
                <a:spcPts val="0"/>
              </a:spcAft>
              <a:buSzPts val="2000"/>
              <a:buChar char="●"/>
            </a:pPr>
            <a:r>
              <a:rPr lang="nl-BE"/>
              <a:t>Analyse - in kaart brengen</a:t>
            </a:r>
            <a:endParaRPr/>
          </a:p>
          <a:p>
            <a:pPr indent="-355600" lvl="0" marL="457200" rtl="0" algn="l">
              <a:spcBef>
                <a:spcPts val="0"/>
              </a:spcBef>
              <a:spcAft>
                <a:spcPts val="0"/>
              </a:spcAft>
              <a:buSzPts val="2000"/>
              <a:buChar char="●"/>
            </a:pPr>
            <a:r>
              <a:rPr b="1" lang="nl-BE"/>
              <a:t>Participatiefase -&gt; streekproeven</a:t>
            </a:r>
            <a:endParaRPr b="1"/>
          </a:p>
          <a:p>
            <a:pPr indent="-355600" lvl="0" marL="457200" rtl="0" algn="l">
              <a:spcBef>
                <a:spcPts val="0"/>
              </a:spcBef>
              <a:spcAft>
                <a:spcPts val="0"/>
              </a:spcAft>
              <a:buSzPts val="2000"/>
              <a:buChar char="●"/>
            </a:pPr>
            <a:r>
              <a:rPr lang="nl-BE"/>
              <a:t>Strategiebepaling</a:t>
            </a:r>
            <a:endParaRPr/>
          </a:p>
          <a:p>
            <a:pPr indent="-355600" lvl="0" marL="457200" rtl="0" algn="l">
              <a:spcBef>
                <a:spcPts val="0"/>
              </a:spcBef>
              <a:spcAft>
                <a:spcPts val="0"/>
              </a:spcAft>
              <a:buSzPts val="2000"/>
              <a:buChar char="●"/>
            </a:pPr>
            <a:r>
              <a:rPr lang="nl-BE"/>
              <a:t>Slotmoment</a:t>
            </a:r>
            <a:endParaRPr/>
          </a:p>
          <a:p>
            <a:pPr indent="0" lvl="0" marL="457200" rtl="0" algn="l">
              <a:spcBef>
                <a:spcPts val="600"/>
              </a:spcBef>
              <a:spcAft>
                <a:spcPts val="0"/>
              </a:spcAft>
              <a:buNone/>
            </a:pPr>
            <a:r>
              <a:t/>
            </a:r>
            <a:endParaRPr/>
          </a:p>
          <a:p>
            <a:pPr indent="0" lvl="0" marL="0" rtl="0" algn="l">
              <a:spcBef>
                <a:spcPts val="600"/>
              </a:spcBef>
              <a:spcAft>
                <a:spcPts val="0"/>
              </a:spcAft>
              <a:buNone/>
            </a:pPr>
            <a:r>
              <a:rPr lang="nl-BE"/>
              <a:t>-&gt; circa 1 jaar</a:t>
            </a:r>
            <a:endParaRPr/>
          </a:p>
          <a:p>
            <a:pPr indent="0" lvl="0" marL="0" rtl="0" algn="l">
              <a:spcBef>
                <a:spcPts val="600"/>
              </a:spcBef>
              <a:spcAft>
                <a:spcPts val="0"/>
              </a:spcAft>
              <a:buNone/>
            </a:pPr>
            <a:r>
              <a:rPr lang="nl-BE"/>
              <a:t>-&gt; betrekken van de kortste keten</a:t>
            </a:r>
            <a:endParaRPr/>
          </a:p>
          <a:p>
            <a:pPr indent="0" lvl="0" marL="0" rtl="0" algn="l">
              <a:spcBef>
                <a:spcPts val="600"/>
              </a:spcBef>
              <a:spcAft>
                <a:spcPts val="0"/>
              </a:spcAft>
              <a:buNone/>
            </a:pPr>
            <a:r>
              <a:rPr lang="nl-BE"/>
              <a:t>-&gt; </a:t>
            </a:r>
            <a:r>
              <a:rPr lang="nl-BE"/>
              <a:t>Optioneel: implementatie eetbare  </a:t>
            </a:r>
            <a:endParaRPr/>
          </a:p>
          <a:p>
            <a:pPr indent="0" lvl="0" marL="0" rtl="0" algn="l">
              <a:spcBef>
                <a:spcPts val="600"/>
              </a:spcBef>
              <a:spcAft>
                <a:spcPts val="0"/>
              </a:spcAft>
              <a:buNone/>
            </a:pPr>
            <a:r>
              <a:rPr lang="nl-BE"/>
              <a:t>     buurt</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600"/>
              </a:spcAft>
              <a:buNone/>
            </a:pPr>
            <a:r>
              <a:t/>
            </a:r>
            <a:endParaRPr/>
          </a:p>
        </p:txBody>
      </p:sp>
      <p:sp>
        <p:nvSpPr>
          <p:cNvPr id="137" name="Google Shape;137;p18"/>
          <p:cNvSpPr/>
          <p:nvPr>
            <p:ph idx="3" type="pic"/>
          </p:nvPr>
        </p:nvSpPr>
        <p:spPr>
          <a:xfrm>
            <a:off x="0" y="2573201"/>
            <a:ext cx="3632100" cy="28800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138" name="Google Shape;138;p18"/>
          <p:cNvPicPr preferRelativeResize="0"/>
          <p:nvPr/>
        </p:nvPicPr>
        <p:blipFill>
          <a:blip r:embed="rId3">
            <a:alphaModFix/>
          </a:blip>
          <a:stretch>
            <a:fillRect/>
          </a:stretch>
        </p:blipFill>
        <p:spPr>
          <a:xfrm>
            <a:off x="-41625" y="2405550"/>
            <a:ext cx="3715350" cy="23095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De streekproef</a:t>
            </a:r>
            <a:endParaRPr/>
          </a:p>
        </p:txBody>
      </p:sp>
      <p:sp>
        <p:nvSpPr>
          <p:cNvPr id="145" name="Google Shape;145;p19"/>
          <p:cNvSpPr txBox="1"/>
          <p:nvPr>
            <p:ph idx="1" type="body"/>
          </p:nvPr>
        </p:nvSpPr>
        <p:spPr>
          <a:xfrm>
            <a:off x="1335725" y="16882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rPr lang="nl-BE"/>
              <a:t>samen acties uitwerken</a:t>
            </a:r>
            <a:endParaRPr/>
          </a:p>
        </p:txBody>
      </p:sp>
      <p:sp>
        <p:nvSpPr>
          <p:cNvPr id="146" name="Google Shape;146;p19"/>
          <p:cNvSpPr txBox="1"/>
          <p:nvPr>
            <p:ph idx="2" type="body"/>
          </p:nvPr>
        </p:nvSpPr>
        <p:spPr>
          <a:xfrm>
            <a:off x="3798000" y="2084200"/>
            <a:ext cx="5213400" cy="37374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AutoNum type="arabicPeriod"/>
            </a:pPr>
            <a:r>
              <a:rPr lang="nl-BE"/>
              <a:t>Verbeeldingsronde</a:t>
            </a:r>
            <a:endParaRPr/>
          </a:p>
          <a:p>
            <a:pPr indent="-355600" lvl="1" marL="914400" rtl="0" algn="l">
              <a:spcBef>
                <a:spcPts val="0"/>
              </a:spcBef>
              <a:spcAft>
                <a:spcPts val="0"/>
              </a:spcAft>
              <a:buClr>
                <a:schemeClr val="accent3"/>
              </a:buClr>
              <a:buSzPts val="2000"/>
              <a:buChar char="○"/>
            </a:pPr>
            <a:r>
              <a:rPr lang="nl-BE">
                <a:solidFill>
                  <a:schemeClr val="accent3"/>
                </a:solidFill>
              </a:rPr>
              <a:t>Mindmap je gemeente</a:t>
            </a:r>
            <a:endParaRPr>
              <a:solidFill>
                <a:schemeClr val="accent3"/>
              </a:solidFill>
            </a:endParaRPr>
          </a:p>
          <a:p>
            <a:pPr indent="-355600" lvl="1" marL="914400" rtl="0" algn="l">
              <a:spcBef>
                <a:spcPts val="0"/>
              </a:spcBef>
              <a:spcAft>
                <a:spcPts val="0"/>
              </a:spcAft>
              <a:buClr>
                <a:schemeClr val="accent3"/>
              </a:buClr>
              <a:buSzPts val="2000"/>
              <a:buChar char="○"/>
            </a:pPr>
            <a:r>
              <a:rPr lang="nl-BE">
                <a:solidFill>
                  <a:schemeClr val="accent3"/>
                </a:solidFill>
              </a:rPr>
              <a:t>Verzamelen nieuwe ideeën -&gt; op een bierkaartje</a:t>
            </a:r>
            <a:endParaRPr>
              <a:solidFill>
                <a:schemeClr val="accent3"/>
              </a:solidFill>
            </a:endParaRPr>
          </a:p>
          <a:p>
            <a:pPr indent="-355600" lvl="1" marL="914400" rtl="0" algn="l">
              <a:spcBef>
                <a:spcPts val="0"/>
              </a:spcBef>
              <a:spcAft>
                <a:spcPts val="0"/>
              </a:spcAft>
              <a:buClr>
                <a:schemeClr val="accent3"/>
              </a:buClr>
              <a:buSzPts val="2000"/>
              <a:buChar char="○"/>
            </a:pPr>
            <a:r>
              <a:rPr lang="nl-BE">
                <a:solidFill>
                  <a:schemeClr val="accent3"/>
                </a:solidFill>
              </a:rPr>
              <a:t>Ecokok improviseert met lokaal voedsel</a:t>
            </a:r>
            <a:endParaRPr>
              <a:solidFill>
                <a:schemeClr val="accent3"/>
              </a:solidFill>
            </a:endParaRPr>
          </a:p>
          <a:p>
            <a:pPr indent="-355600" lvl="0" marL="457200" rtl="0" algn="l">
              <a:spcBef>
                <a:spcPts val="0"/>
              </a:spcBef>
              <a:spcAft>
                <a:spcPts val="0"/>
              </a:spcAft>
              <a:buSzPts val="2000"/>
              <a:buAutoNum type="arabicPeriod"/>
            </a:pPr>
            <a:r>
              <a:rPr lang="nl-BE"/>
              <a:t>Tussenfase: hou het vuur warm</a:t>
            </a:r>
            <a:endParaRPr/>
          </a:p>
          <a:p>
            <a:pPr indent="-355600" lvl="0" marL="457200" rtl="0" algn="l">
              <a:spcBef>
                <a:spcPts val="0"/>
              </a:spcBef>
              <a:spcAft>
                <a:spcPts val="0"/>
              </a:spcAft>
              <a:buSzPts val="2000"/>
              <a:buAutoNum type="arabicPeriod"/>
            </a:pPr>
            <a:r>
              <a:rPr lang="nl-BE"/>
              <a:t>Concretiseringsronde</a:t>
            </a:r>
            <a:endParaRPr/>
          </a:p>
          <a:p>
            <a:pPr indent="-355600" lvl="1" marL="914400" rtl="0" algn="l">
              <a:spcBef>
                <a:spcPts val="0"/>
              </a:spcBef>
              <a:spcAft>
                <a:spcPts val="0"/>
              </a:spcAft>
              <a:buClr>
                <a:schemeClr val="accent3"/>
              </a:buClr>
              <a:buSzPts val="2000"/>
              <a:buChar char="○"/>
            </a:pPr>
            <a:r>
              <a:rPr lang="nl-BE">
                <a:solidFill>
                  <a:schemeClr val="accent3"/>
                </a:solidFill>
              </a:rPr>
              <a:t>keuze acties </a:t>
            </a:r>
            <a:endParaRPr>
              <a:solidFill>
                <a:schemeClr val="accent3"/>
              </a:solidFill>
            </a:endParaRPr>
          </a:p>
          <a:p>
            <a:pPr indent="-355600" lvl="1" marL="914400" rtl="0" algn="l">
              <a:spcBef>
                <a:spcPts val="0"/>
              </a:spcBef>
              <a:spcAft>
                <a:spcPts val="0"/>
              </a:spcAft>
              <a:buClr>
                <a:schemeClr val="accent3"/>
              </a:buClr>
              <a:buSzPts val="2000"/>
              <a:buChar char="○"/>
            </a:pPr>
            <a:r>
              <a:rPr lang="nl-BE">
                <a:solidFill>
                  <a:schemeClr val="accent3"/>
                </a:solidFill>
              </a:rPr>
              <a:t>concretiseren volgens template</a:t>
            </a:r>
            <a:endParaRPr>
              <a:solidFill>
                <a:schemeClr val="accent3"/>
              </a:solidFill>
            </a:endParaRPr>
          </a:p>
          <a:p>
            <a:pPr indent="-355600" lvl="1" marL="914400" rtl="0" algn="l">
              <a:spcBef>
                <a:spcPts val="0"/>
              </a:spcBef>
              <a:spcAft>
                <a:spcPts val="0"/>
              </a:spcAft>
              <a:buClr>
                <a:schemeClr val="accent3"/>
              </a:buClr>
              <a:buSzPts val="2000"/>
              <a:buChar char="○"/>
            </a:pPr>
            <a:r>
              <a:rPr lang="nl-BE">
                <a:solidFill>
                  <a:schemeClr val="accent3"/>
                </a:solidFill>
              </a:rPr>
              <a:t>engageren</a:t>
            </a:r>
            <a:endParaRPr/>
          </a:p>
          <a:p>
            <a:pPr indent="0" lvl="0" marL="0" rtl="0" algn="l">
              <a:spcBef>
                <a:spcPts val="600"/>
              </a:spcBef>
              <a:spcAft>
                <a:spcPts val="600"/>
              </a:spcAft>
              <a:buNone/>
            </a:pPr>
            <a:r>
              <a:rPr lang="nl-BE"/>
              <a:t>-&gt; Uitrol, implementering</a:t>
            </a:r>
            <a:endParaRPr/>
          </a:p>
        </p:txBody>
      </p:sp>
      <p:sp>
        <p:nvSpPr>
          <p:cNvPr id="147" name="Google Shape;147;p19"/>
          <p:cNvSpPr/>
          <p:nvPr>
            <p:ph idx="3" type="pic"/>
          </p:nvPr>
        </p:nvSpPr>
        <p:spPr>
          <a:xfrm>
            <a:off x="0" y="2573201"/>
            <a:ext cx="3632100" cy="288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t/>
            </a:r>
            <a:endParaRPr/>
          </a:p>
        </p:txBody>
      </p:sp>
      <p:pic>
        <p:nvPicPr>
          <p:cNvPr id="148" name="Google Shape;148;p19"/>
          <p:cNvPicPr preferRelativeResize="0"/>
          <p:nvPr/>
        </p:nvPicPr>
        <p:blipFill>
          <a:blip r:embed="rId3">
            <a:alphaModFix/>
          </a:blip>
          <a:stretch>
            <a:fillRect/>
          </a:stretch>
        </p:blipFill>
        <p:spPr>
          <a:xfrm>
            <a:off x="0" y="2407475"/>
            <a:ext cx="3632101" cy="2043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0"/>
          <p:cNvSpPr txBox="1"/>
          <p:nvPr>
            <p:ph idx="1" type="body"/>
          </p:nvPr>
        </p:nvSpPr>
        <p:spPr>
          <a:xfrm>
            <a:off x="1368000" y="20916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t/>
            </a:r>
            <a:endParaRPr/>
          </a:p>
        </p:txBody>
      </p:sp>
      <p:sp>
        <p:nvSpPr>
          <p:cNvPr id="155" name="Google Shape;155;p20"/>
          <p:cNvSpPr txBox="1"/>
          <p:nvPr>
            <p:ph idx="2" type="body"/>
          </p:nvPr>
        </p:nvSpPr>
        <p:spPr>
          <a:xfrm>
            <a:off x="1368000" y="2804399"/>
            <a:ext cx="6876000" cy="28800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156" name="Google Shape;156;p20"/>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57" name="Google Shape;157;p20"/>
          <p:cNvPicPr preferRelativeResize="0"/>
          <p:nvPr/>
        </p:nvPicPr>
        <p:blipFill>
          <a:blip r:embed="rId3">
            <a:alphaModFix/>
          </a:blip>
          <a:stretch>
            <a:fillRect/>
          </a:stretch>
        </p:blipFill>
        <p:spPr>
          <a:xfrm>
            <a:off x="0" y="0"/>
            <a:ext cx="9144000" cy="6048375"/>
          </a:xfrm>
          <a:prstGeom prst="rect">
            <a:avLst/>
          </a:prstGeom>
          <a:noFill/>
          <a:ln>
            <a:noFill/>
          </a:ln>
        </p:spPr>
      </p:pic>
      <p:sp>
        <p:nvSpPr>
          <p:cNvPr id="158" name="Google Shape;158;p20"/>
          <p:cNvSpPr txBox="1"/>
          <p:nvPr/>
        </p:nvSpPr>
        <p:spPr>
          <a:xfrm>
            <a:off x="378150" y="6311025"/>
            <a:ext cx="69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a:solidFill>
                  <a:schemeClr val="accent3"/>
                </a:solidFill>
                <a:latin typeface="Roboto Slab"/>
                <a:ea typeface="Roboto Slab"/>
                <a:cs typeface="Roboto Slab"/>
                <a:sym typeface="Roboto Slab"/>
              </a:rPr>
              <a:t>Streekproef, Heerlijkheid van Heule - Kortrijk </a:t>
            </a:r>
            <a:endParaRPr>
              <a:solidFill>
                <a:schemeClr val="accent3"/>
              </a:solidFill>
              <a:latin typeface="Roboto Slab"/>
              <a:ea typeface="Roboto Slab"/>
              <a:cs typeface="Roboto Slab"/>
              <a:sym typeface="Roboto Sla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Streekproeven Voedselrijk</a:t>
            </a:r>
            <a:endParaRPr/>
          </a:p>
        </p:txBody>
      </p:sp>
      <p:sp>
        <p:nvSpPr>
          <p:cNvPr id="165" name="Google Shape;165;p21"/>
          <p:cNvSpPr txBox="1"/>
          <p:nvPr>
            <p:ph idx="1" type="body"/>
          </p:nvPr>
        </p:nvSpPr>
        <p:spPr>
          <a:xfrm>
            <a:off x="1368000" y="17136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rPr lang="nl-BE"/>
              <a:t>Conclusies</a:t>
            </a:r>
            <a:endParaRPr/>
          </a:p>
        </p:txBody>
      </p:sp>
      <p:sp>
        <p:nvSpPr>
          <p:cNvPr id="166" name="Google Shape;166;p21"/>
          <p:cNvSpPr txBox="1"/>
          <p:nvPr>
            <p:ph idx="2" type="body"/>
          </p:nvPr>
        </p:nvSpPr>
        <p:spPr>
          <a:xfrm>
            <a:off x="3798000" y="2563200"/>
            <a:ext cx="4457100" cy="2880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nl-BE"/>
              <a:t>Consumenten zijn bereid om producenten te ondersteunen</a:t>
            </a:r>
            <a:endParaRPr/>
          </a:p>
          <a:p>
            <a:pPr indent="-355600" lvl="0" marL="457200" rtl="0" algn="l">
              <a:spcBef>
                <a:spcPts val="0"/>
              </a:spcBef>
              <a:spcAft>
                <a:spcPts val="0"/>
              </a:spcAft>
              <a:buSzPts val="2000"/>
              <a:buChar char="●"/>
            </a:pPr>
            <a:r>
              <a:rPr lang="nl-BE"/>
              <a:t>Uiteenlopende meningen worden uitgesproken</a:t>
            </a:r>
            <a:endParaRPr/>
          </a:p>
          <a:p>
            <a:pPr indent="-355600" lvl="0" marL="457200" rtl="0" algn="l">
              <a:spcBef>
                <a:spcPts val="0"/>
              </a:spcBef>
              <a:spcAft>
                <a:spcPts val="0"/>
              </a:spcAft>
              <a:buSzPts val="2000"/>
              <a:buChar char="●"/>
            </a:pPr>
            <a:r>
              <a:rPr lang="nl-BE"/>
              <a:t>Vraag naar inbedding lokale voeding in scholenwerking</a:t>
            </a:r>
            <a:endParaRPr/>
          </a:p>
          <a:p>
            <a:pPr indent="-355600" lvl="0" marL="457200" rtl="0" algn="l">
              <a:spcBef>
                <a:spcPts val="0"/>
              </a:spcBef>
              <a:spcAft>
                <a:spcPts val="0"/>
              </a:spcAft>
              <a:buSzPts val="2000"/>
              <a:buChar char="●"/>
            </a:pPr>
            <a:r>
              <a:rPr lang="nl-BE"/>
              <a:t>Vraag naar informatie over lokale voeding</a:t>
            </a:r>
            <a:endParaRPr/>
          </a:p>
        </p:txBody>
      </p:sp>
      <p:sp>
        <p:nvSpPr>
          <p:cNvPr id="167" name="Google Shape;167;p21"/>
          <p:cNvSpPr/>
          <p:nvPr>
            <p:ph idx="3" type="pic"/>
          </p:nvPr>
        </p:nvSpPr>
        <p:spPr>
          <a:xfrm>
            <a:off x="0" y="2573201"/>
            <a:ext cx="3632100" cy="28800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pic>
        <p:nvPicPr>
          <p:cNvPr id="168" name="Google Shape;168;p21"/>
          <p:cNvPicPr preferRelativeResize="0"/>
          <p:nvPr/>
        </p:nvPicPr>
        <p:blipFill>
          <a:blip r:embed="rId3">
            <a:alphaModFix/>
          </a:blip>
          <a:stretch>
            <a:fillRect/>
          </a:stretch>
        </p:blipFill>
        <p:spPr>
          <a:xfrm>
            <a:off x="37075" y="2573200"/>
            <a:ext cx="3706250" cy="239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Over naar actie!</a:t>
            </a:r>
            <a:endParaRPr/>
          </a:p>
        </p:txBody>
      </p:sp>
      <p:sp>
        <p:nvSpPr>
          <p:cNvPr id="175" name="Google Shape;175;p22"/>
          <p:cNvSpPr txBox="1"/>
          <p:nvPr/>
        </p:nvSpPr>
        <p:spPr>
          <a:xfrm>
            <a:off x="0" y="6113500"/>
            <a:ext cx="30000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BE">
                <a:solidFill>
                  <a:schemeClr val="accent2"/>
                </a:solidFill>
                <a:latin typeface="Source Sans Pro"/>
                <a:ea typeface="Source Sans Pro"/>
                <a:cs typeface="Source Sans Pro"/>
                <a:sym typeface="Source Sans Pro"/>
              </a:rPr>
              <a:t>www.velt.nu | #ecotuinieren</a:t>
            </a:r>
            <a:endParaRPr/>
          </a:p>
        </p:txBody>
      </p:sp>
      <p:sp>
        <p:nvSpPr>
          <p:cNvPr id="176" name="Google Shape;176;p22"/>
          <p:cNvSpPr txBox="1"/>
          <p:nvPr/>
        </p:nvSpPr>
        <p:spPr>
          <a:xfrm>
            <a:off x="5841450" y="6049000"/>
            <a:ext cx="3000000" cy="572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nl-BE" sz="1600">
                <a:solidFill>
                  <a:schemeClr val="lt2"/>
                </a:solidFill>
                <a:latin typeface="Roboto Slab"/>
                <a:ea typeface="Roboto Slab"/>
                <a:cs typeface="Roboto Slab"/>
                <a:sym typeface="Roboto Slab"/>
              </a:rPr>
              <a:t>Ecologisch leven</a:t>
            </a:r>
            <a:br>
              <a:rPr b="1" lang="nl-BE" sz="1600">
                <a:solidFill>
                  <a:schemeClr val="lt2"/>
                </a:solidFill>
                <a:latin typeface="Roboto Slab"/>
                <a:ea typeface="Roboto Slab"/>
                <a:cs typeface="Roboto Slab"/>
                <a:sym typeface="Roboto Slab"/>
              </a:rPr>
            </a:br>
            <a:r>
              <a:rPr b="1" lang="nl-BE" sz="1600">
                <a:solidFill>
                  <a:schemeClr val="lt2"/>
                </a:solidFill>
                <a:latin typeface="Roboto Slab"/>
                <a:ea typeface="Roboto Slab"/>
                <a:cs typeface="Roboto Slab"/>
                <a:sym typeface="Roboto Slab"/>
              </a:rPr>
              <a:t>koken en tuinieren</a:t>
            </a:r>
            <a:endParaRPr/>
          </a:p>
        </p:txBody>
      </p:sp>
      <p:pic>
        <p:nvPicPr>
          <p:cNvPr id="177" name="Google Shape;177;p22"/>
          <p:cNvPicPr preferRelativeResize="0"/>
          <p:nvPr/>
        </p:nvPicPr>
        <p:blipFill>
          <a:blip r:embed="rId3">
            <a:alphaModFix/>
          </a:blip>
          <a:stretch>
            <a:fillRect/>
          </a:stretch>
        </p:blipFill>
        <p:spPr>
          <a:xfrm>
            <a:off x="196650" y="2567775"/>
            <a:ext cx="3314610" cy="3305502"/>
          </a:xfrm>
          <a:prstGeom prst="rect">
            <a:avLst/>
          </a:prstGeom>
          <a:noFill/>
          <a:ln>
            <a:noFill/>
          </a:ln>
        </p:spPr>
      </p:pic>
      <p:pic>
        <p:nvPicPr>
          <p:cNvPr id="178" name="Google Shape;178;p22"/>
          <p:cNvPicPr preferRelativeResize="0"/>
          <p:nvPr/>
        </p:nvPicPr>
        <p:blipFill>
          <a:blip r:embed="rId4">
            <a:alphaModFix/>
          </a:blip>
          <a:stretch>
            <a:fillRect/>
          </a:stretch>
        </p:blipFill>
        <p:spPr>
          <a:xfrm>
            <a:off x="5841450" y="3448880"/>
            <a:ext cx="3314598" cy="2356320"/>
          </a:xfrm>
          <a:prstGeom prst="rect">
            <a:avLst/>
          </a:prstGeom>
          <a:noFill/>
          <a:ln>
            <a:noFill/>
          </a:ln>
        </p:spPr>
      </p:pic>
      <p:sp>
        <p:nvSpPr>
          <p:cNvPr id="179" name="Google Shape;179;p22"/>
          <p:cNvSpPr txBox="1"/>
          <p:nvPr/>
        </p:nvSpPr>
        <p:spPr>
          <a:xfrm>
            <a:off x="1368000" y="1773075"/>
            <a:ext cx="7239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600">
                <a:solidFill>
                  <a:schemeClr val="accent3"/>
                </a:solidFill>
                <a:latin typeface="Roboto Slab"/>
                <a:ea typeface="Roboto Slab"/>
                <a:cs typeface="Roboto Slab"/>
                <a:sym typeface="Roboto Slab"/>
              </a:rPr>
              <a:t>Lokale voeding in kaart, opstart samentuin Kortemark, voedselspel voor lager onderwijs, jaarlijks netwerkevent, www.voedselrijk.be, ....</a:t>
            </a:r>
            <a:endParaRPr b="1" sz="1600">
              <a:solidFill>
                <a:schemeClr val="accent3"/>
              </a:solidFill>
              <a:latin typeface="Roboto Slab"/>
              <a:ea typeface="Roboto Slab"/>
              <a:cs typeface="Roboto Slab"/>
              <a:sym typeface="Roboto Slab"/>
            </a:endParaRPr>
          </a:p>
        </p:txBody>
      </p:sp>
      <p:pic>
        <p:nvPicPr>
          <p:cNvPr id="180" name="Google Shape;180;p22"/>
          <p:cNvPicPr preferRelativeResize="0"/>
          <p:nvPr/>
        </p:nvPicPr>
        <p:blipFill>
          <a:blip r:embed="rId5">
            <a:alphaModFix/>
          </a:blip>
          <a:stretch>
            <a:fillRect/>
          </a:stretch>
        </p:blipFill>
        <p:spPr>
          <a:xfrm>
            <a:off x="3551474" y="2567775"/>
            <a:ext cx="2408670" cy="3237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txBox="1"/>
          <p:nvPr>
            <p:ph type="title"/>
          </p:nvPr>
        </p:nvSpPr>
        <p:spPr>
          <a:xfrm>
            <a:off x="1368000" y="259200"/>
            <a:ext cx="6876000" cy="1076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BE"/>
              <a:t>Duurzame voeding op lokaal niveau</a:t>
            </a:r>
            <a:endParaRPr/>
          </a:p>
        </p:txBody>
      </p:sp>
      <p:sp>
        <p:nvSpPr>
          <p:cNvPr id="187" name="Google Shape;187;p23"/>
          <p:cNvSpPr txBox="1"/>
          <p:nvPr>
            <p:ph idx="1" type="body"/>
          </p:nvPr>
        </p:nvSpPr>
        <p:spPr>
          <a:xfrm>
            <a:off x="1303450" y="1756400"/>
            <a:ext cx="6876000" cy="396000"/>
          </a:xfrm>
          <a:prstGeom prst="rect">
            <a:avLst/>
          </a:prstGeom>
        </p:spPr>
        <p:txBody>
          <a:bodyPr anchorCtr="0" anchor="ctr" bIns="0" lIns="0" spcFirstLastPara="1" rIns="0" wrap="square" tIns="0">
            <a:noAutofit/>
          </a:bodyPr>
          <a:lstStyle/>
          <a:p>
            <a:pPr indent="0" lvl="0" marL="0" rtl="0" algn="l">
              <a:spcBef>
                <a:spcPts val="0"/>
              </a:spcBef>
              <a:spcAft>
                <a:spcPts val="600"/>
              </a:spcAft>
              <a:buNone/>
            </a:pPr>
            <a:r>
              <a:t/>
            </a:r>
            <a:endParaRPr/>
          </a:p>
        </p:txBody>
      </p:sp>
      <p:sp>
        <p:nvSpPr>
          <p:cNvPr id="188" name="Google Shape;188;p23"/>
          <p:cNvSpPr txBox="1"/>
          <p:nvPr>
            <p:ph idx="2" type="body"/>
          </p:nvPr>
        </p:nvSpPr>
        <p:spPr>
          <a:xfrm>
            <a:off x="3798000" y="2563200"/>
            <a:ext cx="4810200" cy="324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355600" lvl="0" marL="457200" rtl="0" algn="l">
              <a:spcBef>
                <a:spcPts val="600"/>
              </a:spcBef>
              <a:spcAft>
                <a:spcPts val="0"/>
              </a:spcAft>
              <a:buSzPts val="2000"/>
              <a:buChar char="●"/>
            </a:pPr>
            <a:r>
              <a:rPr lang="nl-BE"/>
              <a:t>Belang om consumenten en organisaties te betrekken bij in kaart brengen van lokale voeding</a:t>
            </a:r>
            <a:endParaRPr/>
          </a:p>
          <a:p>
            <a:pPr indent="0" lvl="0" marL="457200" rtl="0" algn="l">
              <a:spcBef>
                <a:spcPts val="600"/>
              </a:spcBef>
              <a:spcAft>
                <a:spcPts val="0"/>
              </a:spcAft>
              <a:buNone/>
            </a:pPr>
            <a:r>
              <a:t/>
            </a:r>
            <a:endParaRPr/>
          </a:p>
          <a:p>
            <a:pPr indent="-355600" lvl="0" marL="457200" rtl="0" algn="l">
              <a:spcBef>
                <a:spcPts val="600"/>
              </a:spcBef>
              <a:spcAft>
                <a:spcPts val="0"/>
              </a:spcAft>
              <a:buSzPts val="2000"/>
              <a:buChar char="●"/>
            </a:pPr>
            <a:r>
              <a:rPr lang="nl-BE"/>
              <a:t>Laat het momentum niet voorbij gaan -&gt; na corona-crisis</a:t>
            </a:r>
            <a:endParaRPr/>
          </a:p>
        </p:txBody>
      </p:sp>
      <p:sp>
        <p:nvSpPr>
          <p:cNvPr id="189" name="Google Shape;189;p23"/>
          <p:cNvSpPr/>
          <p:nvPr>
            <p:ph idx="3" type="pic"/>
          </p:nvPr>
        </p:nvSpPr>
        <p:spPr>
          <a:xfrm>
            <a:off x="0" y="2573201"/>
            <a:ext cx="3632100" cy="2880000"/>
          </a:xfrm>
          <a:prstGeom prst="rect">
            <a:avLst/>
          </a:prstGeom>
        </p:spPr>
        <p:txBody>
          <a:bodyPr anchorCtr="0" anchor="t" bIns="0" lIns="0" spcFirstLastPara="1" rIns="0" wrap="square" tIns="0">
            <a:noAutofit/>
          </a:bodyPr>
          <a:lstStyle/>
          <a:p>
            <a:pPr indent="-342900" lvl="0" marL="342900" rtl="0" algn="l">
              <a:spcBef>
                <a:spcPts val="600"/>
              </a:spcBef>
              <a:spcAft>
                <a:spcPts val="0"/>
              </a:spcAft>
              <a:buClr>
                <a:schemeClr val="accent1"/>
              </a:buClr>
              <a:buSzPts val="2000"/>
              <a:buChar char="•"/>
            </a:pPr>
            <a:r>
              <a:t/>
            </a:r>
            <a:endParaRPr/>
          </a:p>
        </p:txBody>
      </p:sp>
      <p:pic>
        <p:nvPicPr>
          <p:cNvPr id="190" name="Google Shape;190;p23"/>
          <p:cNvPicPr preferRelativeResize="0"/>
          <p:nvPr/>
        </p:nvPicPr>
        <p:blipFill>
          <a:blip r:embed="rId3">
            <a:alphaModFix/>
          </a:blip>
          <a:stretch>
            <a:fillRect/>
          </a:stretch>
        </p:blipFill>
        <p:spPr>
          <a:xfrm>
            <a:off x="-21600" y="2573200"/>
            <a:ext cx="3819600" cy="2084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ood thema">
  <a:themeElements>
    <a:clrScheme name="Aangepast 4">
      <a:dk1>
        <a:srgbClr val="000000"/>
      </a:dk1>
      <a:lt1>
        <a:srgbClr val="FFFFFF"/>
      </a:lt1>
      <a:dk2>
        <a:srgbClr val="00A78E"/>
      </a:dk2>
      <a:lt2>
        <a:srgbClr val="A1141F"/>
      </a:lt2>
      <a:accent1>
        <a:srgbClr val="006253"/>
      </a:accent1>
      <a:accent2>
        <a:srgbClr val="797979"/>
      </a:accent2>
      <a:accent3>
        <a:srgbClr val="7D1212"/>
      </a:accent3>
      <a:accent4>
        <a:srgbClr val="F0F0F0"/>
      </a:accent4>
      <a:accent5>
        <a:srgbClr val="007A65"/>
      </a:accent5>
      <a:accent6>
        <a:srgbClr val="FFFFFF"/>
      </a:accent6>
      <a:hlink>
        <a:srgbClr val="008150"/>
      </a:hlink>
      <a:folHlink>
        <a:srgbClr val="8D0F1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