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704" r:id="rId2"/>
  </p:sldMasterIdLst>
  <p:notesMasterIdLst>
    <p:notesMasterId r:id="rId16"/>
  </p:notesMasterIdLst>
  <p:sldIdLst>
    <p:sldId id="256" r:id="rId3"/>
    <p:sldId id="277" r:id="rId4"/>
    <p:sldId id="271" r:id="rId5"/>
    <p:sldId id="272" r:id="rId6"/>
    <p:sldId id="273" r:id="rId7"/>
    <p:sldId id="274" r:id="rId8"/>
    <p:sldId id="285" r:id="rId9"/>
    <p:sldId id="607" r:id="rId10"/>
    <p:sldId id="1057" r:id="rId11"/>
    <p:sldId id="1102" r:id="rId12"/>
    <p:sldId id="1095" r:id="rId13"/>
    <p:sldId id="278" r:id="rId14"/>
    <p:sldId id="268" r:id="rId15"/>
  </p:sldIdLst>
  <p:sldSz cx="12192000" cy="6858000"/>
  <p:notesSz cx="6858000" cy="9144000"/>
  <p:embeddedFontLst>
    <p:embeddedFont>
      <p:font typeface="Brush Script MT" panose="03060802040406070304" pitchFamily="66" charset="0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Karla" panose="020B0604020202020204" charset="0"/>
      <p:regular r:id="rId24"/>
      <p:bold r:id="rId25"/>
      <p:italic r:id="rId26"/>
      <p:boldItalic r:id="rId27"/>
    </p:embeddedFont>
    <p:embeddedFont>
      <p:font typeface="News Gothic" panose="020B0500000000000000"/>
      <p:regular r:id="rId28"/>
      <p:bold r:id="rId29"/>
    </p:embeddedFont>
    <p:embeddedFont>
      <p:font typeface="Rubik" panose="020B0604020202020204" charset="-79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03" autoAdjust="0"/>
  </p:normalViewPr>
  <p:slideViewPr>
    <p:cSldViewPr snapToGrid="0">
      <p:cViewPr varScale="1">
        <p:scale>
          <a:sx n="52" d="100"/>
          <a:sy n="52" d="100"/>
        </p:scale>
        <p:origin x="120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customXml" Target="../customXml/item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48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95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94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28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32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59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https://www.gfactueel.nl/Home/Achtergrond/2020/10/Filiaalhouder-Supermarkt-cruciaal-voor-streekproducent-660255E/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849E4-4FB1-4F05-AED8-38BFB6B643D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92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91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C4D53B-2A5F-46DB-9092-7AB52C1222F8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r" defTabSz="9191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97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849E4-4FB1-4F05-AED8-38BFB6B643D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57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190AA-1459-4E59-A65D-538778C7C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8A27B5-8855-4FFE-AF48-B79BAEE5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F5D914-62AF-4C9A-AE01-53571542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181108-007F-45E4-98E0-3AD58899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CF5905-4C01-42C0-A228-38BA4B4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1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87EB3-89D3-4EC0-ACE5-9058AC51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BCBC71-91EB-44EE-9E3C-0D4B3B16D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D499F4-4FF8-4155-AF62-70554619A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30CE22-A8A8-477E-A9AF-0CBA847D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BCB1C-C341-4AB3-8F1F-FB3DE7BF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92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1B256-E255-4E24-A0DB-855FF8F1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0D1FDE-BECD-42F7-ADEB-9B80F3EA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25314B-BDF8-4022-B3D0-25E62414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795008-1379-498E-B40B-4C1C353D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B98F1A-AE74-42F2-88C4-A32C6492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187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66D90-6D0D-47EA-8F7F-8B86ABAE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F7B73-240F-400E-A883-530FC4371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137A64-2206-4277-8FAA-DCF80831C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AB15D9-383D-45CA-ACE1-934E106C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2AFA5E-0EF5-41C6-AD84-CA480DC9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2710A5-292E-482C-95F4-B38DDF12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36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3059C-2B4C-444A-B691-C936D166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C4C04D-3792-4F3F-9615-B2637F6D2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BC3DC3-DAF6-4199-9C3E-BA5C1DD82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A48A30-CAE8-4390-BD71-49F006288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2403ED-B05F-4673-B86A-04C830524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D3F0C3-0551-4E11-B552-230B8A3D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4E41B0-8B0E-4AEF-8C3A-A8FE9D69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77FA880-D05A-4BF9-A32E-75327D6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04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C4D9B-B05D-4A7D-9291-115B589B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CD262AC-85BE-4021-98FD-4F115A662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CC32E4-7B18-4CB3-83E9-FF1ACC94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165050C-A498-48F8-81A4-56D074C6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310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6C0FC5-3BC8-41D4-A6DB-A9C47285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6A10D-12AD-42FC-B9A4-F8C6A43C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61A696-C7C5-478C-B4A4-F5228179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82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F8B79-8494-4791-A5E0-544A67A0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60B3DE-DA73-4E38-ADEA-2FAC2D06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6C8DF1-BE40-4D07-949B-43C660941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DF9FB6-B358-4826-9B8F-A7742D68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F03749-56E5-4EFE-8ABB-6A917E83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E2DB51-7D5C-4E20-8AF4-93988D1B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48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31D90-7359-4E82-B8F3-28C9A6DB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5DAC44-EB0E-4E1D-8117-6A28343DC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1E9BCD-C34D-4D09-A0AF-9F8B4C6F1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92FCD5-4CC6-4722-A2D6-B393ED2F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358D29-25ED-4035-A508-F63A1E4A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305F90-D97E-4824-A6AC-B40B6FC8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415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856E9-5A42-41F1-A972-8511C53F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5EA007-1DEE-44EF-BE32-A08804FA4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3C6725-4677-408E-BF50-2F795DF8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102B18-E8F5-47FF-976D-5C45C294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5980CE-CA6C-41D1-8289-1C34F76A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332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8A17C16-2A69-465C-B388-75DF7C615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BD765B-3C0F-4EA6-B558-A71BF68E3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168F34-7FBC-4405-A23C-73C31E0B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5A3CFE-99C4-4AD0-9F0B-4F44B4BE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50D7B1-EE86-4E53-8C30-E4C78C42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303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83978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1388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F81AA1-0B1A-4B51-BE35-6B6E8A0D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7317B6-58E7-433C-BE93-4B27F71F2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25B4FA-A076-4473-84C9-4A1EF67A8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8F500-C3DD-489C-862C-A5113E495E7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44E801-3E1F-4173-887C-8A716FCA3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5CF9FD-5349-4E8E-A894-FB2263441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DDC9-C635-4016-A17F-4D0117945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0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380" y="0"/>
            <a:ext cx="12356757" cy="856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440659" y="897458"/>
            <a:ext cx="5310677" cy="385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464F61D-C80C-4E5C-820A-C30169C42DD2}"/>
              </a:ext>
            </a:extLst>
          </p:cNvPr>
          <p:cNvSpPr txBox="1"/>
          <p:nvPr/>
        </p:nvSpPr>
        <p:spPr>
          <a:xfrm>
            <a:off x="1674688" y="5415657"/>
            <a:ext cx="943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Dr</a:t>
            </a:r>
            <a:r>
              <a:rPr lang="nl-NL" sz="3200" dirty="0"/>
              <a:t> Jan Willem van der Schans, mede oprichter </a:t>
            </a:r>
            <a:r>
              <a:rPr lang="nl-NL" sz="3200" dirty="0" err="1"/>
              <a:t>Task</a:t>
            </a:r>
            <a:r>
              <a:rPr lang="nl-NL" sz="3200" dirty="0"/>
              <a:t> Force Korte Keten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4" y="244702"/>
            <a:ext cx="10305143" cy="7916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Locatie</a:t>
            </a:r>
            <a:r>
              <a:rPr lang="en-US" dirty="0"/>
              <a:t> en </a:t>
            </a:r>
            <a:r>
              <a:rPr lang="en-US" dirty="0" err="1"/>
              <a:t>omzet</a:t>
            </a:r>
            <a:r>
              <a:rPr lang="en-US" dirty="0"/>
              <a:t> </a:t>
            </a:r>
            <a:r>
              <a:rPr lang="en-US" dirty="0" err="1"/>
              <a:t>korte</a:t>
            </a:r>
            <a:r>
              <a:rPr lang="en-US" dirty="0"/>
              <a:t> </a:t>
            </a:r>
            <a:r>
              <a:rPr lang="en-US" dirty="0" err="1"/>
              <a:t>keten</a:t>
            </a:r>
            <a:r>
              <a:rPr lang="en-US" dirty="0"/>
              <a:t> </a:t>
            </a:r>
            <a:r>
              <a:rPr lang="en-US" dirty="0" err="1"/>
              <a:t>boeren</a:t>
            </a:r>
            <a:r>
              <a:rPr lang="en-US" dirty="0"/>
              <a:t> Gelderland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fld id="{F25965E0-7062-474C-8671-DB3A3CE669B0}" type="slidenum">
              <a:rPr lang="nl-NL" smtClean="0"/>
              <a:pPr algn="r" eaLnBrk="0" fontAlgn="base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nl-NL" b="1" dirty="0">
              <a:solidFill>
                <a:srgbClr val="00517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EB7594-652D-46B1-8686-8D4D0A33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1"/>
          <a:stretch/>
        </p:blipFill>
        <p:spPr>
          <a:xfrm>
            <a:off x="0" y="1036352"/>
            <a:ext cx="9338677" cy="58216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C6BD0E2-912F-4BEC-8131-AC168C2FB183}"/>
              </a:ext>
            </a:extLst>
          </p:cNvPr>
          <p:cNvSpPr txBox="1"/>
          <p:nvPr/>
        </p:nvSpPr>
        <p:spPr>
          <a:xfrm>
            <a:off x="9430327" y="1930400"/>
            <a:ext cx="17826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Sectoren met verwerkingstap er tussenminder goed ontwikkeld</a:t>
            </a:r>
          </a:p>
          <a:p>
            <a:endParaRPr lang="nl-NL" dirty="0"/>
          </a:p>
          <a:p>
            <a:r>
              <a:rPr lang="nl-NL" dirty="0"/>
              <a:t>Fruit en eieren goed ontwikkeld</a:t>
            </a:r>
          </a:p>
        </p:txBody>
      </p:sp>
    </p:spTree>
    <p:extLst>
      <p:ext uri="{BB962C8B-B14F-4D97-AF65-F5344CB8AC3E}">
        <p14:creationId xmlns:p14="http://schemas.microsoft.com/office/powerpoint/2010/main" val="265055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8283" y="303714"/>
            <a:ext cx="11698513" cy="895747"/>
          </a:xfrm>
        </p:spPr>
        <p:txBody>
          <a:bodyPr>
            <a:normAutofit fontScale="90000"/>
          </a:bodyPr>
          <a:lstStyle/>
          <a:p>
            <a:pPr algn="r"/>
            <a:r>
              <a:rPr lang="nl-NL" dirty="0"/>
              <a:t>Droomfonds project Natuur Monumenten</a:t>
            </a:r>
            <a:br>
              <a:rPr lang="nl-NL" dirty="0"/>
            </a:br>
            <a:r>
              <a:rPr lang="nl-NL" dirty="0"/>
              <a:t>Nationale Postcode Loterij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fld id="{F25965E0-7062-474C-8671-DB3A3CE669B0}" type="slidenum">
              <a:rPr lang="nl-NL" smtClean="0"/>
              <a:pPr>
                <a:lnSpc>
                  <a:spcPts val="1200"/>
                </a:lnSpc>
              </a:pPr>
              <a:t>11</a:t>
            </a:fld>
            <a:endParaRPr lang="nl-NL" dirty="0">
              <a:solidFill>
                <a:srgbClr val="00517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A73D53-98E5-4DA1-940E-B0451D25C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3" y="1431690"/>
            <a:ext cx="11698514" cy="54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4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1815148" y="787210"/>
            <a:ext cx="9144000" cy="142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r>
              <a:rPr lang="en-US" b="1" dirty="0" err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Rol</a:t>
            </a:r>
            <a: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 van </a:t>
            </a:r>
            <a:r>
              <a:rPr lang="en-US" b="1" dirty="0" err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overheden</a:t>
            </a: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64973" y="2529890"/>
            <a:ext cx="10256108" cy="243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Decentrale verwerking en distributie</a:t>
            </a:r>
          </a:p>
          <a:p>
            <a:pPr marL="0" lvl="0" indent="0" algn="l">
              <a:spcBef>
                <a:spcPts val="0"/>
              </a:spcBef>
            </a:pPr>
            <a:endParaRPr lang="nl-NL"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Toegang tot land (korte keten ondersteunende ruimtelijke ordening)</a:t>
            </a:r>
          </a:p>
          <a:p>
            <a:pPr marL="0" lvl="0" indent="0" algn="l">
              <a:spcBef>
                <a:spcPts val="0"/>
              </a:spcBef>
            </a:pPr>
            <a:endParaRPr lang="nl-NL"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Vergoedingen ecologische en maatschappelijke diensten</a:t>
            </a:r>
          </a:p>
          <a:p>
            <a:pPr marL="0" lvl="0" indent="0" algn="l">
              <a:spcBef>
                <a:spcPts val="0"/>
              </a:spcBef>
            </a:pPr>
            <a:endParaRPr lang="nl-NL"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Gezonde voedsel omgeving </a:t>
            </a:r>
          </a:p>
          <a:p>
            <a:pPr marL="0" lvl="0" indent="0" algn="l">
              <a:spcBef>
                <a:spcPts val="0"/>
              </a:spcBef>
            </a:pP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385144"/>
            <a:ext cx="1960608" cy="142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82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r>
              <a:rPr lang="en-US" b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Vragen</a:t>
            </a:r>
            <a:endParaRPr b="1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385144"/>
            <a:ext cx="1960608" cy="142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2088661" y="95567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b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Korte </a:t>
            </a:r>
            <a:r>
              <a:rPr lang="en-US" b="1" dirty="0" err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ketens</a:t>
            </a:r>
            <a: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 en de </a:t>
            </a:r>
            <a:r>
              <a:rPr lang="en-US" b="1" dirty="0" err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rol</a:t>
            </a:r>
            <a: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 van locale </a:t>
            </a:r>
            <a:r>
              <a:rPr lang="en-US" b="1" dirty="0" err="1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  <a:t>overheden</a:t>
            </a: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524000" y="3343275"/>
            <a:ext cx="9144000" cy="191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VVSG lerend netwerk Korte Keten</a:t>
            </a:r>
          </a:p>
          <a:p>
            <a:pPr marL="0" lvl="0" indent="0" algn="l">
              <a:spcBef>
                <a:spcPts val="0"/>
              </a:spcBef>
            </a:pPr>
            <a:r>
              <a:rPr lang="nl-NL" dirty="0">
                <a:solidFill>
                  <a:srgbClr val="2A312D"/>
                </a:solidFill>
                <a:latin typeface="Karla"/>
                <a:ea typeface="Karla"/>
                <a:cs typeface="Karla"/>
                <a:sym typeface="Karla"/>
              </a:rPr>
              <a:t>Woensdag 28 april 2020 </a:t>
            </a: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385144"/>
            <a:ext cx="1960608" cy="142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72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1359613" y="6139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b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</a:b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385144"/>
            <a:ext cx="1960608" cy="142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7D00EDC-2A26-4782-AEB5-5ACB6F580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2" t="17228" r="11152" b="27640"/>
          <a:stretch/>
        </p:blipFill>
        <p:spPr>
          <a:xfrm>
            <a:off x="2344" y="392515"/>
            <a:ext cx="12189656" cy="48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1359613" y="6139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b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</a:b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8917F8F-C65D-4720-8127-396958935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2" t="10487" r="11152" b="6068"/>
          <a:stretch/>
        </p:blipFill>
        <p:spPr>
          <a:xfrm>
            <a:off x="1" y="0"/>
            <a:ext cx="12192000" cy="70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8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1359613" y="6139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b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</a:b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0309"/>
            <a:ext cx="12192000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D562FC-72B7-4B39-8E49-1E16C6102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9" t="31611" r="11854" b="15180"/>
          <a:stretch/>
        </p:blipFill>
        <p:spPr>
          <a:xfrm>
            <a:off x="0" y="463981"/>
            <a:ext cx="12205841" cy="47019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2A62022-791E-417E-AD5C-E13B2D5F298E}"/>
              </a:ext>
            </a:extLst>
          </p:cNvPr>
          <p:cNvSpPr txBox="1"/>
          <p:nvPr/>
        </p:nvSpPr>
        <p:spPr>
          <a:xfrm>
            <a:off x="1359613" y="4334673"/>
            <a:ext cx="281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Bundeling</a:t>
            </a:r>
          </a:p>
          <a:p>
            <a:r>
              <a:rPr lang="nl-NL" sz="1800" b="1" dirty="0">
                <a:solidFill>
                  <a:schemeClr val="bg1"/>
                </a:solidFill>
              </a:rPr>
              <a:t>Stadsdistributie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B83038F-1A74-41A7-8A65-1D0E80D9DA5F}"/>
              </a:ext>
            </a:extLst>
          </p:cNvPr>
          <p:cNvSpPr txBox="1"/>
          <p:nvPr/>
        </p:nvSpPr>
        <p:spPr>
          <a:xfrm>
            <a:off x="5437343" y="4380779"/>
            <a:ext cx="314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Surveillance society</a:t>
            </a:r>
          </a:p>
          <a:p>
            <a:r>
              <a:rPr lang="nl-NL" sz="1800" b="1" dirty="0" err="1">
                <a:solidFill>
                  <a:schemeClr val="bg1"/>
                </a:solidFill>
              </a:rPr>
              <a:t>Evidence</a:t>
            </a:r>
            <a:r>
              <a:rPr lang="nl-NL" sz="1800" b="1" dirty="0">
                <a:solidFill>
                  <a:schemeClr val="bg1"/>
                </a:solidFill>
              </a:rPr>
              <a:t> </a:t>
            </a:r>
            <a:r>
              <a:rPr lang="nl-NL" sz="1800" b="1" dirty="0" err="1">
                <a:solidFill>
                  <a:schemeClr val="bg1"/>
                </a:solidFill>
              </a:rPr>
              <a:t>based</a:t>
            </a:r>
            <a:r>
              <a:rPr lang="nl-NL" sz="1800" b="1" dirty="0">
                <a:solidFill>
                  <a:schemeClr val="bg1"/>
                </a:solidFill>
              </a:rPr>
              <a:t> belonen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1BE9930-7EA6-4A8F-A170-0F65E4800421}"/>
              </a:ext>
            </a:extLst>
          </p:cNvPr>
          <p:cNvSpPr txBox="1"/>
          <p:nvPr/>
        </p:nvSpPr>
        <p:spPr>
          <a:xfrm>
            <a:off x="8443764" y="4334674"/>
            <a:ext cx="314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Spreiding van afzetkanalen</a:t>
            </a:r>
          </a:p>
          <a:p>
            <a:r>
              <a:rPr lang="nl-NL" sz="1800" b="1" dirty="0">
                <a:solidFill>
                  <a:schemeClr val="bg1"/>
                </a:solidFill>
              </a:rPr>
              <a:t>Specialisatie </a:t>
            </a:r>
          </a:p>
        </p:txBody>
      </p:sp>
    </p:spTree>
    <p:extLst>
      <p:ext uri="{BB962C8B-B14F-4D97-AF65-F5344CB8AC3E}">
        <p14:creationId xmlns:p14="http://schemas.microsoft.com/office/powerpoint/2010/main" val="31435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1359613" y="6139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375"/>
              </a:buClr>
              <a:buSzPts val="6000"/>
              <a:buFont typeface="Rubik"/>
              <a:buNone/>
            </a:pPr>
            <a:br>
              <a:rPr lang="en-US" b="1" dirty="0">
                <a:solidFill>
                  <a:srgbClr val="15A375"/>
                </a:solidFill>
                <a:latin typeface="Rubik"/>
                <a:ea typeface="Rubik"/>
                <a:cs typeface="Rubik"/>
                <a:sym typeface="Rubik"/>
              </a:rPr>
            </a:br>
            <a:endParaRPr b="1" dirty="0">
              <a:solidFill>
                <a:srgbClr val="15A37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endParaRPr dirty="0">
              <a:solidFill>
                <a:srgbClr val="2A312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BD57A41-0B84-491F-9B1E-5FBE5F039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87" r="1658" b="20749"/>
          <a:stretch/>
        </p:blipFill>
        <p:spPr>
          <a:xfrm>
            <a:off x="0" y="678140"/>
            <a:ext cx="12191999" cy="48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BCDA3-2912-40E7-880A-7B15F474D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161D55B-CDFD-4CA6-9A66-8C559732A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0CEC72-E319-4DE7-A7C9-76F30F665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" t="4326" r="879" b="5766"/>
          <a:stretch/>
        </p:blipFill>
        <p:spPr>
          <a:xfrm>
            <a:off x="37070" y="296561"/>
            <a:ext cx="12071982" cy="61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CF2DF452-E4A5-49B7-8196-D733EE565BA3}"/>
              </a:ext>
            </a:extLst>
          </p:cNvPr>
          <p:cNvGrpSpPr/>
          <p:nvPr/>
        </p:nvGrpSpPr>
        <p:grpSpPr>
          <a:xfrm>
            <a:off x="77114" y="5669280"/>
            <a:ext cx="12114886" cy="1188720"/>
            <a:chOff x="77114" y="5669280"/>
            <a:chExt cx="12114886" cy="118872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9255D3C-40CE-4591-AFEB-E27CD115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659" y="6188797"/>
              <a:ext cx="6032004" cy="515113"/>
            </a:xfrm>
            <a:prstGeom prst="rect">
              <a:avLst/>
            </a:prstGeom>
          </p:spPr>
        </p:pic>
        <p:pic>
          <p:nvPicPr>
            <p:cNvPr id="7" name="Afbeelding 6" descr="Afbeelding met pijl&#10;&#10;Automatisch gegenereerde beschrijving">
              <a:extLst>
                <a:ext uri="{FF2B5EF4-FFF2-40B4-BE49-F238E27FC236}">
                  <a16:creationId xmlns:a16="http://schemas.microsoft.com/office/drawing/2014/main" id="{0C3D600C-E6EF-4C1F-887B-42F880A77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560" y="5669280"/>
              <a:ext cx="1597440" cy="118872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43B60D34-5D78-4417-844E-092FC04ED6E5}"/>
                </a:ext>
              </a:extLst>
            </p:cNvPr>
            <p:cNvSpPr txBox="1"/>
            <p:nvPr/>
          </p:nvSpPr>
          <p:spPr>
            <a:xfrm>
              <a:off x="77114" y="6446353"/>
              <a:ext cx="313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Brush Script MT" panose="03060802040406070304" pitchFamily="66" charset="0"/>
                  <a:ea typeface="+mn-ea"/>
                  <a:cs typeface="+mn-cs"/>
                </a:rPr>
                <a:t>Jan Willem van der Schans</a:t>
              </a:r>
            </a:p>
          </p:txBody>
        </p:sp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A17BFA81-7A19-4E25-AF12-1F1187252C52}"/>
              </a:ext>
            </a:extLst>
          </p:cNvPr>
          <p:cNvSpPr/>
          <p:nvPr/>
        </p:nvSpPr>
        <p:spPr>
          <a:xfrm>
            <a:off x="0" y="-1"/>
            <a:ext cx="12113623" cy="1188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EC0D44-46A8-4FC9-A418-6007579F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345"/>
            <a:ext cx="10515600" cy="1325563"/>
          </a:xfrm>
        </p:spPr>
        <p:txBody>
          <a:bodyPr>
            <a:normAutofit/>
          </a:bodyPr>
          <a:lstStyle/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EB0CB888-BFF1-4DB6-A158-35B63883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778" r="2346" b="4251"/>
          <a:stretch/>
        </p:blipFill>
        <p:spPr>
          <a:xfrm rot="16200000">
            <a:off x="887391" y="298228"/>
            <a:ext cx="4913401" cy="668818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34836A9-34AF-4533-A8AE-3CB8709C8C34}"/>
              </a:ext>
            </a:extLst>
          </p:cNvPr>
          <p:cNvSpPr txBox="1"/>
          <p:nvPr/>
        </p:nvSpPr>
        <p:spPr>
          <a:xfrm>
            <a:off x="6916769" y="1325562"/>
            <a:ext cx="2104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Boerderijwinkels +207%) profiteren het meest van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supermarkten het minst (+110%).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dit tijdelijk of weten we dit vast te houden?  </a:t>
            </a:r>
          </a:p>
        </p:txBody>
      </p:sp>
    </p:spTree>
    <p:extLst>
      <p:ext uri="{BB962C8B-B14F-4D97-AF65-F5344CB8AC3E}">
        <p14:creationId xmlns:p14="http://schemas.microsoft.com/office/powerpoint/2010/main" val="155679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A2703-0DDC-409F-8528-DD78CA7AC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027" y="1691594"/>
            <a:ext cx="10225087" cy="2778125"/>
          </a:xfrm>
        </p:spPr>
        <p:txBody>
          <a:bodyPr>
            <a:normAutofit/>
          </a:bodyPr>
          <a:lstStyle/>
          <a:p>
            <a:br>
              <a:rPr lang="nl-NL" sz="3100" dirty="0"/>
            </a:br>
            <a:br>
              <a:rPr lang="nl-NL" dirty="0"/>
            </a:br>
            <a:endParaRPr lang="nl-NL" sz="31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01BF74-427F-4A1B-BCAF-6E740C17F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4" t="5290" r="11547" b="5715"/>
          <a:stretch/>
        </p:blipFill>
        <p:spPr>
          <a:xfrm>
            <a:off x="333828" y="0"/>
            <a:ext cx="11524343" cy="68820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EB479C7-A6DD-4BA9-BFDF-4ACD7FBA6381}"/>
              </a:ext>
            </a:extLst>
          </p:cNvPr>
          <p:cNvSpPr txBox="1"/>
          <p:nvPr/>
        </p:nvSpPr>
        <p:spPr>
          <a:xfrm>
            <a:off x="7365021" y="4469719"/>
            <a:ext cx="38608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sz="2400" dirty="0"/>
              <a:t>Toegang via formule manager of franchise eigenaar, in plaats van inkoper</a:t>
            </a:r>
          </a:p>
          <a:p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24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4A12D"/>
      </a:accent1>
      <a:accent2>
        <a:srgbClr val="A8B900"/>
      </a:accent2>
      <a:accent3>
        <a:srgbClr val="CEC900"/>
      </a:accent3>
      <a:accent4>
        <a:srgbClr val="232125"/>
      </a:accent4>
      <a:accent5>
        <a:srgbClr val="39383E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1907C5BD2C4E9FEA6DD061AA5FEA" ma:contentTypeVersion="17" ma:contentTypeDescription="Een nieuw document maken." ma:contentTypeScope="" ma:versionID="faffc1c1b096998d300016a47fb8592f">
  <xsd:schema xmlns:xsd="http://www.w3.org/2001/XMLSchema" xmlns:xs="http://www.w3.org/2001/XMLSchema" xmlns:p="http://schemas.microsoft.com/office/2006/metadata/properties" xmlns:ns2="c8ac010d-6d17-47fa-a90c-275caea2cd4b" xmlns:ns3="12595aa8-730c-4d80-9849-ce69feb01600" targetNamespace="http://schemas.microsoft.com/office/2006/metadata/properties" ma:root="true" ma:fieldsID="69b007e86c695c2a0638d33c840de2c4" ns2:_="" ns3:_="">
    <xsd:import namespace="c8ac010d-6d17-47fa-a90c-275caea2cd4b"/>
    <xsd:import namespace="12595aa8-730c-4d80-9849-ce69feb01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dlc_DocId" minOccurs="0"/>
                <xsd:element ref="ns2:_dlc_DocIdUrl" minOccurs="0"/>
                <xsd:element ref="ns2:_dlc_DocIdPersistId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c010d-6d17-47fa-a90c-275caea2cd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dlc_DocId" ma:index="14" nillable="true" ma:displayName="Waarde van de document-id" ma:description="De waarde van de document-id die aan dit item is toegewezen." ma:internalName="_dlc_DocId" ma:readOnly="false">
      <xsd:simpleType>
        <xsd:restriction base="dms:Text"/>
      </xsd:simpleType>
    </xsd:element>
    <xsd:element name="_dlc_DocIdUrl" ma:index="15" nillable="true" ma:displayName="Document-id" ma:description="Permanente koppeling naar dit doc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95aa8-730c-4d80-9849-ce69feb0160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Url xmlns="c8ac010d-6d17-47fa-a90c-275caea2cd4b">
      <Url xsi:nil="true"/>
      <Description xsi:nil="true"/>
    </_dlc_DocIdUrl>
    <_dlc_DocIdPersistId xmlns="c8ac010d-6d17-47fa-a90c-275caea2cd4b" xsi:nil="true"/>
    <_dlc_DocId xmlns="c8ac010d-6d17-47fa-a90c-275caea2cd4b" xsi:nil="true"/>
  </documentManagement>
</p:properties>
</file>

<file path=customXml/itemProps1.xml><?xml version="1.0" encoding="utf-8"?>
<ds:datastoreItem xmlns:ds="http://schemas.openxmlformats.org/officeDocument/2006/customXml" ds:itemID="{D0EF9018-1CEC-4912-BA88-0A9C365570E9}"/>
</file>

<file path=customXml/itemProps2.xml><?xml version="1.0" encoding="utf-8"?>
<ds:datastoreItem xmlns:ds="http://schemas.openxmlformats.org/officeDocument/2006/customXml" ds:itemID="{9E559EF1-2B6E-480F-A7A0-EE0768C10B60}"/>
</file>

<file path=customXml/itemProps3.xml><?xml version="1.0" encoding="utf-8"?>
<ds:datastoreItem xmlns:ds="http://schemas.openxmlformats.org/officeDocument/2006/customXml" ds:itemID="{561FA97B-C51D-442F-91F6-ADAEBCDD39B8}"/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166</Words>
  <Application>Microsoft Office PowerPoint</Application>
  <PresentationFormat>Breedbeeld</PresentationFormat>
  <Paragraphs>42</Paragraphs>
  <Slides>13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2" baseType="lpstr">
      <vt:lpstr>Calibri</vt:lpstr>
      <vt:lpstr>Brush Script MT</vt:lpstr>
      <vt:lpstr>Karla</vt:lpstr>
      <vt:lpstr>News Gothic</vt:lpstr>
      <vt:lpstr>Calibri Light</vt:lpstr>
      <vt:lpstr>Arial</vt:lpstr>
      <vt:lpstr>Rubik</vt:lpstr>
      <vt:lpstr>Kantoorthema</vt:lpstr>
      <vt:lpstr>1_Kantoorthema</vt:lpstr>
      <vt:lpstr>PowerPoint-presentatie</vt:lpstr>
      <vt:lpstr> Korte ketens en de rol van locale overheden</vt:lpstr>
      <vt:lpstr> </vt:lpstr>
      <vt:lpstr> </vt:lpstr>
      <vt:lpstr> </vt:lpstr>
      <vt:lpstr> </vt:lpstr>
      <vt:lpstr>PowerPoint-presentatie</vt:lpstr>
      <vt:lpstr>PowerPoint-presentatie</vt:lpstr>
      <vt:lpstr>  </vt:lpstr>
      <vt:lpstr>Locatie en omzet korte keten boeren Gelderland</vt:lpstr>
      <vt:lpstr>Droomfonds project Natuur Monumenten Nationale Postcode Loterij </vt:lpstr>
      <vt:lpstr>Rol van overheden</vt:lpstr>
      <vt:lpstr>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Schans, Jan-Willem van der</dc:creator>
  <cp:lastModifiedBy>Jan Willem van der Schans</cp:lastModifiedBy>
  <cp:revision>33</cp:revision>
  <dcterms:modified xsi:type="dcterms:W3CDTF">2021-04-27T20:11:55Z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0x01010066981907C5BD2C4E9FEA6DD061AA5FEA</vt:lpwstr>
  </property>
</Properties>
</file>