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76" r:id="rId5"/>
    <p:sldId id="282" r:id="rId6"/>
    <p:sldId id="280" r:id="rId7"/>
    <p:sldId id="281" r:id="rId8"/>
    <p:sldId id="283" r:id="rId9"/>
    <p:sldId id="284" r:id="rId10"/>
    <p:sldId id="285" r:id="rId11"/>
    <p:sldId id="290" r:id="rId12"/>
    <p:sldId id="287" r:id="rId13"/>
    <p:sldId id="291" r:id="rId14"/>
    <p:sldId id="289" r:id="rId15"/>
    <p:sldId id="265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3935"/>
    <a:srgbClr val="B5BD00"/>
    <a:srgbClr val="80BF00"/>
    <a:srgbClr val="000000"/>
    <a:srgbClr val="CCCC1B"/>
    <a:srgbClr val="99352C"/>
    <a:srgbClr val="C32A1F"/>
    <a:srgbClr val="867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7925" autoAdjust="0"/>
  </p:normalViewPr>
  <p:slideViewPr>
    <p:cSldViewPr snapToGrid="0">
      <p:cViewPr>
        <p:scale>
          <a:sx n="75" d="100"/>
          <a:sy n="75" d="100"/>
        </p:scale>
        <p:origin x="1694" y="4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9057C-26B8-4F44-A0FC-4DA082E53623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84DC5-498F-5340-BEB4-1ECAE0BF275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2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95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25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16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44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543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F84DC5-498F-5340-BEB4-1ECAE0BF27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17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met baseline">
    <p:bg>
      <p:bgPr>
        <a:solidFill>
          <a:srgbClr val="B5B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352"/>
            <a:ext cx="9144000" cy="50307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rmvullend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3999" cy="5143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7642741" cy="523220"/>
          </a:xfrm>
          <a:solidFill>
            <a:srgbClr val="B5BD00">
              <a:alpha val="90000"/>
            </a:srgbClr>
          </a:solidFill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nl-BE"/>
              <a:t>Foto’s zeggen meer dan 1000 woorden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7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chermvullende foto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3999" cy="5143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7729353" cy="523220"/>
          </a:xfrm>
          <a:solidFill>
            <a:srgbClr val="B5BD00">
              <a:alpha val="90000"/>
            </a:srgb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nl-BE"/>
              <a:t>Foto’s zeggen meer dan 1000 woorden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0" y="3413086"/>
            <a:ext cx="6392606" cy="1194955"/>
          </a:xfrm>
          <a:solidFill>
            <a:schemeClr val="bg1">
              <a:alpha val="90000"/>
            </a:schemeClr>
          </a:solidFill>
        </p:spPr>
        <p:txBody>
          <a:bodyPr lIns="1440000" anchor="ctr" anchorCtr="0">
            <a:normAutofit/>
          </a:bodyPr>
          <a:lstStyle>
            <a:lvl1pPr marL="0" indent="0" algn="l">
              <a:buNone/>
              <a:defRPr sz="2400" baseline="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Voeg een extra tekst toe.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1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082"/>
            <a:ext cx="6175066" cy="523220"/>
          </a:xfrm>
          <a:solidFill>
            <a:srgbClr val="B5BD00">
              <a:alpha val="90000"/>
            </a:srgbClr>
          </a:solidFill>
        </p:spPr>
        <p:txBody>
          <a:bodyPr>
            <a:sp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782139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bg>
      <p:bgPr>
        <a:solidFill>
          <a:srgbClr val="B5B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85360" y="1944948"/>
            <a:ext cx="4358640" cy="2123440"/>
          </a:xfrm>
        </p:spPr>
        <p:txBody>
          <a:bodyPr>
            <a:normAutofit/>
          </a:bodyPr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 lvl="0"/>
            <a:r>
              <a:rPr lang="en-US" err="1"/>
              <a:t>Rikolto</a:t>
            </a:r>
            <a:endParaRPr lang="en-US"/>
          </a:p>
          <a:p>
            <a:pPr lvl="0"/>
            <a:r>
              <a:rPr lang="en-US" err="1"/>
              <a:t>Blijde</a:t>
            </a:r>
            <a:r>
              <a:rPr lang="en-US"/>
              <a:t> </a:t>
            </a:r>
            <a:r>
              <a:rPr lang="en-US" err="1"/>
              <a:t>inkomststraat</a:t>
            </a:r>
            <a:r>
              <a:rPr lang="en-US"/>
              <a:t> 50</a:t>
            </a:r>
          </a:p>
          <a:p>
            <a:pPr lvl="0"/>
            <a:r>
              <a:rPr lang="en-US"/>
              <a:t>3000 Leuven</a:t>
            </a:r>
          </a:p>
          <a:p>
            <a:pPr lvl="0"/>
            <a:endParaRPr lang="en-US"/>
          </a:p>
          <a:p>
            <a:pPr lvl="0"/>
            <a:r>
              <a:rPr lang="en-US"/>
              <a:t>016/31 65 80</a:t>
            </a:r>
          </a:p>
          <a:p>
            <a:pPr lvl="0"/>
            <a:r>
              <a:rPr lang="en-US" err="1"/>
              <a:t>info@vredeseilanden.be</a:t>
            </a:r>
            <a:endParaRPr lang="en-US"/>
          </a:p>
          <a:p>
            <a:pPr lvl="0"/>
            <a:r>
              <a:rPr lang="en-US" err="1"/>
              <a:t>Facebook.com</a:t>
            </a:r>
            <a:r>
              <a:rPr lang="en-US"/>
              <a:t>/</a:t>
            </a:r>
            <a:r>
              <a:rPr lang="en-US" err="1"/>
              <a:t>vredeseilanden</a:t>
            </a:r>
            <a:endParaRPr lang="en-US"/>
          </a:p>
          <a:p>
            <a:pPr lvl="0"/>
            <a:r>
              <a:rPr lang="en-US"/>
              <a:t>Twitter: @</a:t>
            </a:r>
            <a:r>
              <a:rPr lang="en-US" err="1"/>
              <a:t>vredeseilanden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946" t="20477" r="13074" b="23521"/>
          <a:stretch/>
        </p:blipFill>
        <p:spPr>
          <a:xfrm>
            <a:off x="514603" y="1707776"/>
            <a:ext cx="4003608" cy="16674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biLevel thresh="25000"/>
            <a:alphaModFix amt="9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1375" y="551328"/>
            <a:ext cx="1263650" cy="126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60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_W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302200"/>
            <a:ext cx="3778874" cy="523220"/>
          </a:xfrm>
          <a:noFill/>
        </p:spPr>
        <p:txBody>
          <a:bodyPr>
            <a:spAutoFit/>
          </a:bodyPr>
          <a:lstStyle>
            <a:lvl1pPr>
              <a:defRPr baseline="0">
                <a:solidFill>
                  <a:srgbClr val="B5BD00"/>
                </a:solidFill>
              </a:defRPr>
            </a:lvl1pPr>
          </a:lstStyle>
          <a:p>
            <a:r>
              <a:rPr lang="nl-BE"/>
              <a:t>Click to edit content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3827339"/>
            <a:ext cx="6400800" cy="525886"/>
          </a:xfrm>
          <a:solidFill>
            <a:srgbClr val="B5BD00">
              <a:alpha val="90000"/>
            </a:srgbClr>
          </a:solidFill>
        </p:spPr>
        <p:txBody>
          <a:bodyPr lIns="360000" tIns="108000" bIns="10800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Voeg een ondertitel toe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9143999" cy="51435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err="1"/>
              <a:t>Voeg</a:t>
            </a:r>
            <a:r>
              <a:rPr lang="en-US"/>
              <a:t> </a:t>
            </a:r>
            <a:r>
              <a:rPr lang="en-US" err="1"/>
              <a:t>een</a:t>
            </a:r>
            <a:r>
              <a:rPr lang="en-US"/>
              <a:t> </a:t>
            </a:r>
            <a:r>
              <a:rPr lang="en-US" err="1"/>
              <a:t>achtergrondfoto</a:t>
            </a:r>
            <a:r>
              <a:rPr lang="en-US"/>
              <a:t> toe.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1119461"/>
            <a:ext cx="4739577" cy="523220"/>
          </a:xfrm>
          <a:solidFill>
            <a:srgbClr val="B5BD00">
              <a:alpha val="90000"/>
            </a:srgbClr>
          </a:solidFill>
        </p:spPr>
        <p:txBody>
          <a:bodyPr>
            <a:spAutoFit/>
          </a:bodyPr>
          <a:lstStyle>
            <a:lvl1pPr>
              <a:defRPr baseline="0"/>
            </a:lvl1pPr>
          </a:lstStyle>
          <a:p>
            <a:r>
              <a:rPr lang="nl-BE"/>
              <a:t>Click to edit content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1644600"/>
            <a:ext cx="6400800" cy="525886"/>
          </a:xfrm>
          <a:solidFill>
            <a:schemeClr val="bg1">
              <a:alpha val="90000"/>
            </a:schemeClr>
          </a:solidFill>
        </p:spPr>
        <p:txBody>
          <a:bodyPr lIns="360000" tIns="108000" bIns="10800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Voeg een ondertitel toe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0419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1210863" cy="52322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Flow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1130299"/>
            <a:ext cx="2487706" cy="3428253"/>
          </a:xfrm>
        </p:spPr>
        <p:txBody>
          <a:bodyPr/>
          <a:lstStyle/>
          <a:p>
            <a:pPr lvl="0"/>
            <a:r>
              <a:rPr lang="en-US"/>
              <a:t>1. Click to edit</a:t>
            </a:r>
          </a:p>
        </p:txBody>
      </p:sp>
      <p:sp>
        <p:nvSpPr>
          <p:cNvPr id="12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3409156" y="1130299"/>
            <a:ext cx="2487706" cy="34282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2. Click to edit</a:t>
            </a:r>
          </a:p>
        </p:txBody>
      </p:sp>
      <p:sp>
        <p:nvSpPr>
          <p:cNvPr id="13" name="Content Placeholder 7"/>
          <p:cNvSpPr>
            <a:spLocks noGrp="1"/>
          </p:cNvSpPr>
          <p:nvPr>
            <p:ph sz="quarter" idx="15" hasCustomPrompt="1"/>
          </p:nvPr>
        </p:nvSpPr>
        <p:spPr>
          <a:xfrm>
            <a:off x="6361112" y="1130299"/>
            <a:ext cx="2487706" cy="3428253"/>
          </a:xfrm>
        </p:spPr>
        <p:txBody>
          <a:bodyPr/>
          <a:lstStyle/>
          <a:p>
            <a:pPr lvl="0"/>
            <a:r>
              <a:rPr lang="en-US"/>
              <a:t>3. Click to edit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6965" y="2245659"/>
            <a:ext cx="760132" cy="7601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8921" y="2245659"/>
            <a:ext cx="760132" cy="760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20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082"/>
            <a:ext cx="6261679" cy="523220"/>
          </a:xfrm>
          <a:solidFill>
            <a:srgbClr val="B5BD00">
              <a:alpha val="90000"/>
            </a:srgbClr>
          </a:solidFill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7466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kolomme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2082"/>
            <a:ext cx="6175066" cy="523220"/>
          </a:xfrm>
          <a:solidFill>
            <a:srgbClr val="B5BD00">
              <a:alpha val="90000"/>
            </a:srgb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363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3633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3944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6729104" cy="523220"/>
          </a:xfrm>
          <a:solidFill>
            <a:srgbClr val="B5BD00">
              <a:alpha val="90000"/>
            </a:srgb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nl-BE"/>
              <a:t>Gebruik deze layout voor quotes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5489677" y="1204913"/>
            <a:ext cx="3197123" cy="2546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err="1"/>
              <a:t>Foto</a:t>
            </a:r>
            <a:r>
              <a:rPr lang="en-US"/>
              <a:t> van de </a:t>
            </a:r>
            <a:r>
              <a:rPr lang="en-US" err="1"/>
              <a:t>spreker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204912"/>
            <a:ext cx="4770438" cy="2220799"/>
          </a:xfrm>
        </p:spPr>
        <p:txBody>
          <a:bodyPr anchor="b" anchorCtr="0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 sz="280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/>
            </a:pPr>
            <a:r>
              <a:rPr lang="en-US"/>
              <a:t>“</a:t>
            </a:r>
            <a:r>
              <a:rPr lang="en-US" err="1"/>
              <a:t>Ik</a:t>
            </a:r>
            <a:r>
              <a:rPr lang="en-US"/>
              <a:t> </a:t>
            </a:r>
            <a:r>
              <a:rPr lang="en-US" err="1"/>
              <a:t>heb</a:t>
            </a:r>
            <a:r>
              <a:rPr lang="en-US"/>
              <a:t> </a:t>
            </a:r>
            <a:r>
              <a:rPr lang="en-US" err="1"/>
              <a:t>iets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vertellen</a:t>
            </a:r>
            <a:r>
              <a:rPr lang="en-US"/>
              <a:t>, </a:t>
            </a:r>
            <a:r>
              <a:rPr lang="en-US" err="1"/>
              <a:t>ja</a:t>
            </a:r>
            <a:r>
              <a:rPr lang="en-US"/>
              <a:t>. </a:t>
            </a:r>
            <a:r>
              <a:rPr lang="en-US" err="1"/>
              <a:t>Dat</a:t>
            </a:r>
            <a:r>
              <a:rPr lang="en-US"/>
              <a:t> mag u </a:t>
            </a:r>
            <a:r>
              <a:rPr lang="en-US" err="1"/>
              <a:t>gerust</a:t>
            </a:r>
            <a:r>
              <a:rPr lang="en-US"/>
              <a:t> </a:t>
            </a:r>
            <a:r>
              <a:rPr lang="en-US" err="1"/>
              <a:t>weten</a:t>
            </a:r>
            <a:r>
              <a:rPr lang="en-US"/>
              <a:t>. </a:t>
            </a:r>
            <a:r>
              <a:rPr lang="en-US" err="1"/>
              <a:t>Ik</a:t>
            </a:r>
            <a:r>
              <a:rPr lang="en-US"/>
              <a:t> </a:t>
            </a:r>
            <a:r>
              <a:rPr lang="en-US" err="1"/>
              <a:t>zeg</a:t>
            </a:r>
            <a:r>
              <a:rPr lang="en-US"/>
              <a:t> de </a:t>
            </a:r>
            <a:r>
              <a:rPr lang="en-US" err="1"/>
              <a:t>dingen</a:t>
            </a:r>
            <a:r>
              <a:rPr lang="en-US"/>
              <a:t> </a:t>
            </a:r>
            <a:r>
              <a:rPr lang="en-US" err="1"/>
              <a:t>zoals</a:t>
            </a:r>
            <a:r>
              <a:rPr lang="en-US"/>
              <a:t> </a:t>
            </a:r>
            <a:r>
              <a:rPr lang="en-US" err="1"/>
              <a:t>ze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.”</a:t>
            </a:r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3425711"/>
            <a:ext cx="4770437" cy="354013"/>
          </a:xfrm>
        </p:spPr>
        <p:txBody>
          <a:bodyPr>
            <a:noAutofit/>
          </a:bodyPr>
          <a:lstStyle>
            <a:lvl1pPr marL="0" indent="0" algn="r">
              <a:buNone/>
              <a:defRPr sz="1800" i="1"/>
            </a:lvl1pPr>
          </a:lstStyle>
          <a:p>
            <a:pPr lvl="0"/>
            <a:r>
              <a:rPr lang="en-US"/>
              <a:t>Willem Pirquin - </a:t>
            </a:r>
            <a:r>
              <a:rPr lang="en-US" err="1"/>
              <a:t>Ontwerper</a:t>
            </a:r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236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alternatie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7198985" cy="523220"/>
          </a:xfrm>
          <a:solidFill>
            <a:srgbClr val="B5BD00">
              <a:alpha val="90000"/>
            </a:srgb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nl-BE"/>
              <a:t>Gebruik deze layout voor quotes(2)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194753"/>
            <a:ext cx="3197123" cy="25463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err="1"/>
              <a:t>Foto</a:t>
            </a:r>
            <a:r>
              <a:rPr lang="en-US"/>
              <a:t> van de </a:t>
            </a:r>
            <a:r>
              <a:rPr lang="en-US" err="1"/>
              <a:t>spreker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16362" y="1194752"/>
            <a:ext cx="4770438" cy="2193211"/>
          </a:xfrm>
        </p:spPr>
        <p:txBody>
          <a:bodyPr wrap="square" anchor="b" anchorCtr="0"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 sz="2800" spc="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/>
            </a:pPr>
            <a:r>
              <a:rPr lang="en-US"/>
              <a:t>“</a:t>
            </a:r>
            <a:r>
              <a:rPr lang="en-US" err="1"/>
              <a:t>Ik</a:t>
            </a:r>
            <a:r>
              <a:rPr lang="en-US"/>
              <a:t> </a:t>
            </a:r>
            <a:r>
              <a:rPr lang="en-US" err="1"/>
              <a:t>heb</a:t>
            </a:r>
            <a:r>
              <a:rPr lang="en-US"/>
              <a:t> </a:t>
            </a:r>
            <a:r>
              <a:rPr lang="en-US" err="1"/>
              <a:t>iets</a:t>
            </a:r>
            <a:r>
              <a:rPr lang="en-US"/>
              <a:t>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vertellen</a:t>
            </a:r>
            <a:r>
              <a:rPr lang="en-US"/>
              <a:t>, </a:t>
            </a:r>
            <a:r>
              <a:rPr lang="en-US" err="1"/>
              <a:t>ja</a:t>
            </a:r>
            <a:r>
              <a:rPr lang="en-US"/>
              <a:t>. </a:t>
            </a:r>
            <a:r>
              <a:rPr lang="en-US" err="1"/>
              <a:t>Dat</a:t>
            </a:r>
            <a:r>
              <a:rPr lang="en-US"/>
              <a:t> mag u </a:t>
            </a:r>
            <a:r>
              <a:rPr lang="en-US" err="1"/>
              <a:t>gerust</a:t>
            </a:r>
            <a:r>
              <a:rPr lang="en-US"/>
              <a:t> </a:t>
            </a:r>
            <a:r>
              <a:rPr lang="en-US" err="1"/>
              <a:t>weten</a:t>
            </a:r>
            <a:r>
              <a:rPr lang="en-US"/>
              <a:t>. </a:t>
            </a:r>
            <a:r>
              <a:rPr lang="en-US" err="1"/>
              <a:t>Ik</a:t>
            </a:r>
            <a:r>
              <a:rPr lang="en-US"/>
              <a:t> </a:t>
            </a:r>
            <a:r>
              <a:rPr lang="en-US" err="1"/>
              <a:t>zeg</a:t>
            </a:r>
            <a:r>
              <a:rPr lang="en-US"/>
              <a:t> de </a:t>
            </a:r>
            <a:r>
              <a:rPr lang="en-US" err="1"/>
              <a:t>dingen</a:t>
            </a:r>
            <a:r>
              <a:rPr lang="en-US"/>
              <a:t> </a:t>
            </a:r>
            <a:r>
              <a:rPr lang="en-US" err="1"/>
              <a:t>zoals</a:t>
            </a:r>
            <a:r>
              <a:rPr lang="en-US"/>
              <a:t> </a:t>
            </a:r>
            <a:r>
              <a:rPr lang="en-US" err="1"/>
              <a:t>ze</a:t>
            </a:r>
            <a:r>
              <a:rPr lang="en-US"/>
              <a:t> </a:t>
            </a:r>
            <a:r>
              <a:rPr lang="en-US" err="1"/>
              <a:t>zijn</a:t>
            </a:r>
            <a:r>
              <a:rPr lang="en-US"/>
              <a:t>.”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3916363" y="3387725"/>
            <a:ext cx="4770437" cy="354013"/>
          </a:xfrm>
        </p:spPr>
        <p:txBody>
          <a:bodyPr>
            <a:noAutofit/>
          </a:bodyPr>
          <a:lstStyle>
            <a:lvl1pPr marL="0" indent="0" algn="r">
              <a:buNone/>
              <a:defRPr sz="1800" i="1"/>
            </a:lvl1pPr>
          </a:lstStyle>
          <a:p>
            <a:pPr lvl="0"/>
            <a:r>
              <a:rPr lang="en-US"/>
              <a:t>Willem Pirquin - </a:t>
            </a:r>
            <a:r>
              <a:rPr lang="en-US" err="1"/>
              <a:t>Ontwerper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2204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12082"/>
            <a:ext cx="8522889" cy="523220"/>
          </a:xfrm>
          <a:solidFill>
            <a:srgbClr val="B5BD00">
              <a:alpha val="90000"/>
            </a:srgb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nl-BE"/>
              <a:t>Gebruik deze layout voor quotes zonder foto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E63C-2B50-BC48-98DC-C597744AE3CA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A5F-1C8F-0B41-AA72-41C1E9CF4287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1452880" y="880711"/>
            <a:ext cx="6400800" cy="2546350"/>
          </a:xfrm>
        </p:spPr>
        <p:txBody>
          <a:bodyPr anchor="b" anchorCtr="0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 sz="2800" baseline="0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9352C"/>
              </a:buClr>
              <a:buSzTx/>
              <a:buFont typeface="Arial"/>
              <a:buNone/>
              <a:tabLst/>
              <a:defRPr/>
            </a:pPr>
            <a:r>
              <a:rPr lang="en-US"/>
              <a:t>“</a:t>
            </a:r>
            <a:r>
              <a:rPr lang="en-US" err="1"/>
              <a:t>Gebruik</a:t>
            </a:r>
            <a:r>
              <a:rPr lang="en-US"/>
              <a:t> </a:t>
            </a:r>
            <a:r>
              <a:rPr lang="en-US" err="1"/>
              <a:t>deze</a:t>
            </a:r>
            <a:r>
              <a:rPr lang="en-US"/>
              <a:t> layout </a:t>
            </a:r>
            <a:r>
              <a:rPr lang="en-US" err="1"/>
              <a:t>enkel</a:t>
            </a:r>
            <a:r>
              <a:rPr lang="en-US"/>
              <a:t> </a:t>
            </a:r>
            <a:r>
              <a:rPr lang="en-US" err="1"/>
              <a:t>als</a:t>
            </a:r>
            <a:r>
              <a:rPr lang="en-US"/>
              <a:t> </a:t>
            </a:r>
            <a:r>
              <a:rPr lang="en-US" err="1"/>
              <a:t>er</a:t>
            </a:r>
            <a:r>
              <a:rPr lang="en-US"/>
              <a:t> </a:t>
            </a:r>
            <a:r>
              <a:rPr lang="en-US" err="1"/>
              <a:t>geen</a:t>
            </a:r>
            <a:r>
              <a:rPr lang="en-US"/>
              <a:t> </a:t>
            </a:r>
            <a:r>
              <a:rPr lang="en-US" err="1"/>
              <a:t>foto</a:t>
            </a:r>
            <a:r>
              <a:rPr lang="en-US"/>
              <a:t> van de </a:t>
            </a:r>
            <a:r>
              <a:rPr lang="en-US" err="1"/>
              <a:t>spreker</a:t>
            </a:r>
            <a:r>
              <a:rPr lang="en-US"/>
              <a:t> </a:t>
            </a:r>
            <a:r>
              <a:rPr lang="en-US" err="1"/>
              <a:t>beschikbaar</a:t>
            </a:r>
            <a:r>
              <a:rPr lang="en-US"/>
              <a:t> is, of </a:t>
            </a:r>
            <a:r>
              <a:rPr lang="en-US" err="1"/>
              <a:t>als</a:t>
            </a:r>
            <a:r>
              <a:rPr lang="en-US"/>
              <a:t> de quote </a:t>
            </a:r>
            <a:r>
              <a:rPr lang="en-US" err="1"/>
              <a:t>te</a:t>
            </a:r>
            <a:r>
              <a:rPr lang="en-US"/>
              <a:t> </a:t>
            </a:r>
            <a:r>
              <a:rPr lang="en-US" err="1"/>
              <a:t>lang</a:t>
            </a:r>
            <a:r>
              <a:rPr lang="en-US"/>
              <a:t> is. </a:t>
            </a:r>
            <a:r>
              <a:rPr lang="en-US" err="1"/>
              <a:t>Foto’s</a:t>
            </a:r>
            <a:r>
              <a:rPr lang="en-US"/>
              <a:t> </a:t>
            </a:r>
            <a:r>
              <a:rPr lang="en-US" err="1"/>
              <a:t>maken</a:t>
            </a:r>
            <a:r>
              <a:rPr lang="en-US"/>
              <a:t> quotes </a:t>
            </a:r>
            <a:r>
              <a:rPr lang="en-US" err="1"/>
              <a:t>persoonlijker</a:t>
            </a:r>
            <a:r>
              <a:rPr lang="en-US"/>
              <a:t>.”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2881" y="3427061"/>
            <a:ext cx="6400800" cy="354013"/>
          </a:xfrm>
        </p:spPr>
        <p:txBody>
          <a:bodyPr>
            <a:noAutofit/>
          </a:bodyPr>
          <a:lstStyle>
            <a:lvl1pPr marL="0" indent="0" algn="r">
              <a:buNone/>
              <a:defRPr sz="1800" i="1"/>
            </a:lvl1pPr>
          </a:lstStyle>
          <a:p>
            <a:pPr lvl="0"/>
            <a:r>
              <a:rPr lang="en-US"/>
              <a:t>Willem Pirquin – </a:t>
            </a:r>
            <a:r>
              <a:rPr lang="en-US" err="1"/>
              <a:t>Ontwerper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94457" y="4522592"/>
            <a:ext cx="477387" cy="47895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9903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12082"/>
            <a:ext cx="2205943" cy="523220"/>
          </a:xfrm>
          <a:prstGeom prst="rect">
            <a:avLst/>
          </a:prstGeom>
          <a:solidFill>
            <a:srgbClr val="B5BD00">
              <a:alpha val="90000"/>
            </a:srgbClr>
          </a:solidFill>
        </p:spPr>
        <p:txBody>
          <a:bodyPr vert="horz" wrap="none" lIns="360000" tIns="45720" rIns="91440" bIns="45720" rtlCol="0" anchor="ctr">
            <a:spAutoFit/>
          </a:bodyPr>
          <a:lstStyle/>
          <a:p>
            <a:r>
              <a:rPr lang="en-US"/>
              <a:t>Add a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688BE63C-2B50-BC48-98DC-C597744AE3CA}" type="datetimeFigureOut">
              <a:rPr lang="en-US" smtClean="0"/>
              <a:pPr/>
              <a:t>4/23/2021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fld id="{58785A5F-1C8F-0B41-AA72-41C1E9CF428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4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7" r:id="rId3"/>
    <p:sldLayoutId id="2147483668" r:id="rId4"/>
    <p:sldLayoutId id="2147483650" r:id="rId5"/>
    <p:sldLayoutId id="2147483652" r:id="rId6"/>
    <p:sldLayoutId id="2147483662" r:id="rId7"/>
    <p:sldLayoutId id="2147483663" r:id="rId8"/>
    <p:sldLayoutId id="2147483664" r:id="rId9"/>
    <p:sldLayoutId id="2147483660" r:id="rId10"/>
    <p:sldLayoutId id="2147483665" r:id="rId11"/>
    <p:sldLayoutId id="2147483654" r:id="rId12"/>
    <p:sldLayoutId id="2147483666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99352C"/>
        </a:buClr>
        <a:buFont typeface="Arial"/>
        <a:buChar char="•"/>
        <a:defRPr sz="3200" kern="1200">
          <a:solidFill>
            <a:srgbClr val="3D3935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99352C"/>
        </a:buClr>
        <a:buFont typeface="Arial"/>
        <a:buChar char="–"/>
        <a:defRPr sz="2800" kern="1200">
          <a:solidFill>
            <a:srgbClr val="3D3935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99352C"/>
        </a:buClr>
        <a:buFont typeface="Arial"/>
        <a:buChar char="•"/>
        <a:defRPr sz="2400" kern="1200">
          <a:solidFill>
            <a:srgbClr val="3D3935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99352C"/>
        </a:buClr>
        <a:buFont typeface="Arial"/>
        <a:buChar char="–"/>
        <a:defRPr sz="2000" kern="1200">
          <a:solidFill>
            <a:srgbClr val="3D3935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99352C"/>
        </a:buClr>
        <a:buFont typeface="Arial"/>
        <a:buChar char="»"/>
        <a:defRPr sz="2000" kern="1200">
          <a:solidFill>
            <a:srgbClr val="3D3935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kolto.be/nl/diensten" TargetMode="External"/><Relationship Id="rId2" Type="http://schemas.openxmlformats.org/officeDocument/2006/relationships/hyperlink" Target="mailto:Thibault.geerardyn@rikolto.org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kortomleuven.b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332977"/>
            <a:ext cx="6103228" cy="461665"/>
          </a:xfrm>
        </p:spPr>
        <p:txBody>
          <a:bodyPr/>
          <a:lstStyle/>
          <a:p>
            <a:r>
              <a:rPr lang="en-US" sz="2400" dirty="0"/>
              <a:t>Inclusive Business – Korte </a:t>
            </a:r>
            <a:r>
              <a:rPr lang="en-US" sz="2400" dirty="0" err="1"/>
              <a:t>keten</a:t>
            </a:r>
            <a:r>
              <a:rPr lang="en-US" sz="2400" dirty="0"/>
              <a:t> - </a:t>
            </a:r>
            <a:r>
              <a:rPr lang="en-US" sz="2400" dirty="0" err="1"/>
              <a:t>Kortom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VVSG – </a:t>
            </a:r>
            <a:r>
              <a:rPr lang="en-US" dirty="0" err="1"/>
              <a:t>Lerend</a:t>
            </a:r>
            <a:r>
              <a:rPr lang="en-US" dirty="0"/>
              <a:t> </a:t>
            </a:r>
            <a:r>
              <a:rPr lang="en-US" dirty="0" err="1"/>
              <a:t>Netwerk</a:t>
            </a:r>
            <a:r>
              <a:rPr lang="en-US" dirty="0"/>
              <a:t> Korte </a:t>
            </a:r>
            <a:r>
              <a:rPr lang="en-US" dirty="0" err="1"/>
              <a:t>Keten</a:t>
            </a:r>
            <a:r>
              <a:rPr lang="en-US" dirty="0"/>
              <a:t> – 28/04/2021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37805"/>
          <a:stretch/>
        </p:blipFill>
        <p:spPr>
          <a:xfrm>
            <a:off x="1005744" y="-224339"/>
            <a:ext cx="7032791" cy="240276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DB403B7-C981-4C74-B9E4-4D2C005A16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1237" y="2747916"/>
            <a:ext cx="2402763" cy="240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9435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5027613" cy="523220"/>
          </a:xfrm>
        </p:spPr>
        <p:txBody>
          <a:bodyPr/>
          <a:lstStyle/>
          <a:p>
            <a:r>
              <a:rPr lang="nl-BE" dirty="0"/>
              <a:t>LINK 5: Inclusieve innovatie: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CC9C129-A4C5-4342-8F22-25F3C50630E9}"/>
              </a:ext>
            </a:extLst>
          </p:cNvPr>
          <p:cNvSpPr txBox="1"/>
          <p:nvPr/>
        </p:nvSpPr>
        <p:spPr>
          <a:xfrm>
            <a:off x="281940" y="735302"/>
            <a:ext cx="8130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dirty="0"/>
              <a:t>Niet ‘voor’ maar ‘met’ boeren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2A1B2EFE-D093-453D-9CFE-57032801D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nl-BE" sz="2800" dirty="0"/>
              <a:t>Opzetten van </a:t>
            </a:r>
            <a:r>
              <a:rPr lang="nl-BE" sz="2800" dirty="0" err="1"/>
              <a:t>cvba</a:t>
            </a:r>
            <a:endParaRPr lang="nl-BE" sz="2800" dirty="0"/>
          </a:p>
          <a:p>
            <a:r>
              <a:rPr lang="nl-BE" sz="2800" dirty="0"/>
              <a:t>Landbouwers eigenaar van de statuten</a:t>
            </a:r>
          </a:p>
          <a:p>
            <a:r>
              <a:rPr lang="nl-BE" sz="2800" dirty="0"/>
              <a:t>Enkel landbouwers in RvB</a:t>
            </a:r>
          </a:p>
          <a:p>
            <a:r>
              <a:rPr lang="nl-BE" sz="2800" dirty="0"/>
              <a:t>Verdere innovatie gebeurt door en met de coöperanten.</a:t>
            </a:r>
          </a:p>
          <a:p>
            <a:endParaRPr lang="nl-BE" sz="2800" dirty="0"/>
          </a:p>
          <a:p>
            <a:pPr marL="0" indent="0">
              <a:buNone/>
            </a:pPr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92309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5114175" cy="523220"/>
          </a:xfrm>
        </p:spPr>
        <p:txBody>
          <a:bodyPr/>
          <a:lstStyle/>
          <a:p>
            <a:r>
              <a:rPr lang="nl-BE" dirty="0"/>
              <a:t>LINK 6: Meten van resultaten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B58108-E51B-4B1C-8501-B0C4F4875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SROI-ratio: 1,8</a:t>
            </a:r>
          </a:p>
          <a:p>
            <a:r>
              <a:rPr lang="nl-BE" dirty="0"/>
              <a:t>Herhalen in toekomst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CC9C129-A4C5-4342-8F22-25F3C50630E9}"/>
              </a:ext>
            </a:extLst>
          </p:cNvPr>
          <p:cNvSpPr txBox="1"/>
          <p:nvPr/>
        </p:nvSpPr>
        <p:spPr>
          <a:xfrm>
            <a:off x="289560" y="669904"/>
            <a:ext cx="7513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Indicatoren en concrete opvolgingsplannen vastleggen en evalueren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64944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85360" y="1944947"/>
            <a:ext cx="4358640" cy="25524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/>
              <a:t>Thibault Geerardyn</a:t>
            </a:r>
            <a:br>
              <a:rPr lang="nl-BE" sz="2000" dirty="0"/>
            </a:br>
            <a:br>
              <a:rPr lang="nl-BE" sz="2000" dirty="0"/>
            </a:br>
            <a:r>
              <a:rPr lang="nl-BE" sz="2000" dirty="0"/>
              <a:t>016 31 65 83</a:t>
            </a:r>
            <a:br>
              <a:rPr lang="nl-BE" sz="2000" dirty="0"/>
            </a:br>
            <a:endParaRPr lang="nl-BE" sz="2000" dirty="0"/>
          </a:p>
          <a:p>
            <a:r>
              <a:rPr lang="nl-BE" sz="2000" dirty="0">
                <a:hlinkClick r:id="rId2"/>
              </a:rPr>
              <a:t>Thibault.geerardyn@rikolto.org</a:t>
            </a:r>
            <a:br>
              <a:rPr lang="nl-BE" sz="2000" dirty="0"/>
            </a:br>
            <a:endParaRPr lang="nl-BE" sz="2000" dirty="0"/>
          </a:p>
          <a:p>
            <a:r>
              <a:rPr lang="nl-BE" sz="2000" dirty="0">
                <a:hlinkClick r:id="rId3"/>
              </a:rPr>
              <a:t>https://www.rikolto.be/nl/diensten</a:t>
            </a:r>
            <a:endParaRPr lang="nl-BE" sz="2000" dirty="0"/>
          </a:p>
          <a:p>
            <a:endParaRPr lang="en-US" sz="2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2EF84C3-7705-4216-96C2-D6F4D8308615}"/>
              </a:ext>
            </a:extLst>
          </p:cNvPr>
          <p:cNvSpPr/>
          <p:nvPr/>
        </p:nvSpPr>
        <p:spPr>
          <a:xfrm>
            <a:off x="581660" y="4303424"/>
            <a:ext cx="3888740" cy="636268"/>
          </a:xfrm>
          <a:prstGeom prst="rect">
            <a:avLst/>
          </a:prstGeom>
          <a:solidFill>
            <a:schemeClr val="bg1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rgbClr val="3D3935"/>
                </a:solidFill>
              </a:rPr>
              <a:t>Michael Moulaert: </a:t>
            </a:r>
            <a:r>
              <a:rPr lang="nl-BE" dirty="0">
                <a:solidFill>
                  <a:srgbClr val="3D3935"/>
                </a:solidFill>
                <a:hlinkClick r:id="rId4"/>
              </a:rPr>
              <a:t>https://www.kortomleuven.be/</a:t>
            </a:r>
            <a:r>
              <a:rPr lang="nl-BE" dirty="0">
                <a:solidFill>
                  <a:srgbClr val="3D393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759166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495DCE95-1358-4580-8138-3BB64D321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5195"/>
            <a:ext cx="3684693" cy="525886"/>
          </a:xfrm>
        </p:spPr>
        <p:txBody>
          <a:bodyPr/>
          <a:lstStyle/>
          <a:p>
            <a:r>
              <a:rPr lang="nl-BE" dirty="0"/>
              <a:t>De volgende 10 minuten…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6C45AAB-BC12-43CD-B579-06A7911CEE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7780" y="2638138"/>
            <a:ext cx="2159516" cy="2159516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0344AA53-127C-4313-8FDD-F14C8DAAD7B0}"/>
              </a:ext>
            </a:extLst>
          </p:cNvPr>
          <p:cNvSpPr/>
          <p:nvPr/>
        </p:nvSpPr>
        <p:spPr>
          <a:xfrm>
            <a:off x="1147394" y="838138"/>
            <a:ext cx="1800000" cy="1800000"/>
          </a:xfrm>
          <a:prstGeom prst="ellipse">
            <a:avLst/>
          </a:prstGeom>
          <a:noFill/>
          <a:ln w="28575"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rgbClr val="3D3935"/>
                </a:solidFill>
              </a:rPr>
              <a:t>6 </a:t>
            </a:r>
            <a:r>
              <a:rPr lang="nl-BE" dirty="0" err="1">
                <a:solidFill>
                  <a:srgbClr val="3D3935"/>
                </a:solidFill>
              </a:rPr>
              <a:t>inclusive</a:t>
            </a:r>
            <a:r>
              <a:rPr lang="nl-BE" dirty="0">
                <a:solidFill>
                  <a:srgbClr val="3D3935"/>
                </a:solidFill>
              </a:rPr>
              <a:t> business </a:t>
            </a:r>
            <a:r>
              <a:rPr lang="nl-BE" dirty="0" err="1">
                <a:solidFill>
                  <a:srgbClr val="3D3935"/>
                </a:solidFill>
              </a:rPr>
              <a:t>principles</a:t>
            </a:r>
            <a:endParaRPr lang="nl-BE" dirty="0">
              <a:solidFill>
                <a:srgbClr val="3D3935"/>
              </a:solidFill>
            </a:endParaRP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F121F02-E7C8-4D2C-955A-15AD70E41008}"/>
              </a:ext>
            </a:extLst>
          </p:cNvPr>
          <p:cNvSpPr/>
          <p:nvPr/>
        </p:nvSpPr>
        <p:spPr>
          <a:xfrm>
            <a:off x="5567682" y="838138"/>
            <a:ext cx="1800000" cy="1800000"/>
          </a:xfrm>
          <a:prstGeom prst="ellipse">
            <a:avLst/>
          </a:prstGeom>
          <a:noFill/>
          <a:ln w="28575"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>
                <a:solidFill>
                  <a:srgbClr val="3D3935"/>
                </a:solidFill>
              </a:rPr>
              <a:t>5 korte keten principes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DFBB2C6C-F9B3-4FC8-AA5D-8811887B0C0B}"/>
              </a:ext>
            </a:extLst>
          </p:cNvPr>
          <p:cNvCxnSpPr>
            <a:stCxn id="6" idx="6"/>
            <a:endCxn id="7" idx="2"/>
          </p:cNvCxnSpPr>
          <p:nvPr/>
        </p:nvCxnSpPr>
        <p:spPr>
          <a:xfrm>
            <a:off x="2947394" y="1738138"/>
            <a:ext cx="2620288" cy="0"/>
          </a:xfrm>
          <a:prstGeom prst="line">
            <a:avLst/>
          </a:prstGeom>
          <a:ln>
            <a:solidFill>
              <a:srgbClr val="B5B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AE8C710E-B284-459E-9681-F0DD96967C9D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4257538" y="1738138"/>
            <a:ext cx="0" cy="900000"/>
          </a:xfrm>
          <a:prstGeom prst="line">
            <a:avLst/>
          </a:prstGeom>
          <a:ln>
            <a:solidFill>
              <a:srgbClr val="B5B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hthoek 14">
            <a:extLst>
              <a:ext uri="{FF2B5EF4-FFF2-40B4-BE49-F238E27FC236}">
                <a16:creationId xmlns:a16="http://schemas.microsoft.com/office/drawing/2014/main" id="{240D6107-4E56-4303-9051-A308F5AA3EB8}"/>
              </a:ext>
            </a:extLst>
          </p:cNvPr>
          <p:cNvSpPr/>
          <p:nvPr/>
        </p:nvSpPr>
        <p:spPr>
          <a:xfrm>
            <a:off x="3177780" y="2638133"/>
            <a:ext cx="2159516" cy="2159508"/>
          </a:xfrm>
          <a:prstGeom prst="rect">
            <a:avLst/>
          </a:prstGeom>
          <a:noFill/>
          <a:ln w="28575"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7856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859"/>
            <a:ext cx="8457013" cy="461665"/>
          </a:xfrm>
        </p:spPr>
        <p:txBody>
          <a:bodyPr/>
          <a:lstStyle/>
          <a:p>
            <a:r>
              <a:rPr lang="en-US" sz="2400" b="1" dirty="0"/>
              <a:t>Inclusive Business Principles </a:t>
            </a:r>
            <a:r>
              <a:rPr lang="en-US" sz="2400" dirty="0"/>
              <a:t>(LINK-methodology by CIAT)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Samenwerking in de keten: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Effectieve samenwerking tussen de actoren in de keten met een gemeenschappelijk doel</a:t>
            </a:r>
          </a:p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Effectieve marktverbindingen: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Nieuwe relaties tussen alle betrokkenen in de keten, die leiden tot een stabiele markt en een constant aanbod en constante afname</a:t>
            </a:r>
          </a:p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Eerlijkheid en transparant beheer: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Een fair en transparant beleid met eerlijke prijzen en gedeelde commerciële risico’s</a:t>
            </a:r>
          </a:p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Gelijkwaardige toegang tot diensten: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Toegang tot krediet, technische ondersteuning op het terrein en marktinformatie</a:t>
            </a:r>
          </a:p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Inclusieve innovatie: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Niet ‘voor’ maar ‘met’ boeren</a:t>
            </a:r>
          </a:p>
          <a:p>
            <a:pPr algn="l" fontAlgn="base">
              <a:buFont typeface="+mj-lt"/>
              <a:buAutoNum type="arabicPeriod"/>
            </a:pPr>
            <a:r>
              <a:rPr lang="nl-NL" b="1" i="0" dirty="0">
                <a:solidFill>
                  <a:srgbClr val="3D3935"/>
                </a:solidFill>
                <a:effectLst/>
                <a:latin typeface="inherit"/>
              </a:rPr>
              <a:t>Meten van resultaten:</a:t>
            </a:r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 Indicatoren en concrete opvolgingsplannen vastleggen en evalueren</a:t>
            </a:r>
          </a:p>
        </p:txBody>
      </p:sp>
    </p:spTree>
    <p:extLst>
      <p:ext uri="{BB962C8B-B14F-4D97-AF65-F5344CB8AC3E}">
        <p14:creationId xmlns:p14="http://schemas.microsoft.com/office/powerpoint/2010/main" val="401975112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89716-A982-411E-87A1-668D8068B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4920212" cy="523220"/>
          </a:xfrm>
        </p:spPr>
        <p:txBody>
          <a:bodyPr/>
          <a:lstStyle/>
          <a:p>
            <a:r>
              <a:rPr lang="nl-BE" b="1" dirty="0"/>
              <a:t>Korte keten basisprincipes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D75F93-89DA-4835-B1DF-EAA852B77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l" fontAlgn="base">
              <a:buFont typeface="+mj-lt"/>
              <a:buAutoNum type="arabicPeriod"/>
            </a:pPr>
            <a:r>
              <a:rPr lang="nl-NL" b="0" i="0" dirty="0">
                <a:effectLst/>
                <a:latin typeface="inherit"/>
              </a:rPr>
              <a:t>Betrokkenheid van de consument</a:t>
            </a:r>
          </a:p>
          <a:p>
            <a:pPr marL="514350" indent="-514350" algn="l" fontAlgn="base">
              <a:buFont typeface="+mj-lt"/>
              <a:buAutoNum type="arabicPeriod"/>
            </a:pPr>
            <a:r>
              <a:rPr lang="nl-NL" b="0" i="0" dirty="0">
                <a:effectLst/>
                <a:latin typeface="inherit"/>
              </a:rPr>
              <a:t>Een beperkt aantal schakels</a:t>
            </a:r>
          </a:p>
          <a:p>
            <a:pPr marL="514350" indent="-514350" algn="l" fontAlgn="base">
              <a:buFont typeface="+mj-lt"/>
              <a:buAutoNum type="arabicPeriod"/>
            </a:pPr>
            <a:r>
              <a:rPr lang="nl-NL" b="0" i="0" dirty="0">
                <a:effectLst/>
                <a:latin typeface="inherit"/>
              </a:rPr>
              <a:t>Zeggenschap van de producent in de prijszetting</a:t>
            </a:r>
          </a:p>
          <a:p>
            <a:pPr marL="514350" indent="-514350" algn="l" fontAlgn="base">
              <a:buFont typeface="+mj-lt"/>
              <a:buAutoNum type="arabicPeriod"/>
            </a:pPr>
            <a:r>
              <a:rPr lang="nl-NL" b="0" i="0" dirty="0">
                <a:effectLst/>
                <a:latin typeface="inherit"/>
              </a:rPr>
              <a:t>Regionale karakter</a:t>
            </a:r>
          </a:p>
          <a:p>
            <a:pPr marL="514350" indent="-514350" algn="l" fontAlgn="base">
              <a:buFont typeface="+mj-lt"/>
              <a:buAutoNum type="arabicPeriod"/>
            </a:pPr>
            <a:r>
              <a:rPr lang="nl-NL" b="0" i="0" dirty="0">
                <a:effectLst/>
                <a:latin typeface="inherit"/>
              </a:rPr>
              <a:t>Contact van de consument met de landbouwpraktijk</a:t>
            </a:r>
          </a:p>
        </p:txBody>
      </p:sp>
    </p:spTree>
    <p:extLst>
      <p:ext uri="{BB962C8B-B14F-4D97-AF65-F5344CB8AC3E}">
        <p14:creationId xmlns:p14="http://schemas.microsoft.com/office/powerpoint/2010/main" val="8764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A8E9F0-882F-4233-A7B4-934FA11E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4673350" cy="523220"/>
          </a:xfrm>
        </p:spPr>
        <p:txBody>
          <a:bodyPr/>
          <a:lstStyle/>
          <a:p>
            <a:r>
              <a:rPr lang="nl-BE" dirty="0"/>
              <a:t>Kortom Leuven in het kort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5A1239-9687-492F-95BD-2C76A48D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86360"/>
            <a:ext cx="6624320" cy="408282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nl-BE" sz="1800" dirty="0" err="1">
                <a:latin typeface="Trebuchet MS" panose="020B0603020202020204" pitchFamily="34" charset="0"/>
              </a:rPr>
              <a:t>Cvba</a:t>
            </a:r>
            <a:r>
              <a:rPr lang="nl-BE" sz="1800" dirty="0">
                <a:latin typeface="Trebuchet MS" panose="020B0603020202020204" pitchFamily="34" charset="0"/>
              </a:rPr>
              <a:t> van 10 + 5 landbouwers </a:t>
            </a:r>
          </a:p>
          <a:p>
            <a:pPr>
              <a:lnSpc>
                <a:spcPct val="120000"/>
              </a:lnSpc>
            </a:pPr>
            <a:r>
              <a:rPr lang="nl-BE" sz="1800" dirty="0">
                <a:latin typeface="Trebuchet MS" panose="020B0603020202020204" pitchFamily="34" charset="0"/>
              </a:rPr>
              <a:t>Begin: 1/2019, eerste levering: 6/2020</a:t>
            </a:r>
          </a:p>
          <a:p>
            <a:pPr>
              <a:lnSpc>
                <a:spcPct val="120000"/>
              </a:lnSpc>
            </a:pPr>
            <a:r>
              <a:rPr lang="nl-BE" sz="1800" dirty="0">
                <a:latin typeface="Trebuchet MS" panose="020B0603020202020204" pitchFamily="34" charset="0"/>
              </a:rPr>
              <a:t>Vandaag: 21 B2B-klanten, 90% </a:t>
            </a:r>
            <a:r>
              <a:rPr lang="nl-BE" sz="1800" dirty="0" err="1">
                <a:latin typeface="Trebuchet MS" panose="020B0603020202020204" pitchFamily="34" charset="0"/>
              </a:rPr>
              <a:t>retail</a:t>
            </a:r>
            <a:endParaRPr lang="nl-BE" sz="1800" dirty="0">
              <a:latin typeface="Trebuchet MS" panose="020B0603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nl-BE" sz="1800" dirty="0">
                <a:latin typeface="Trebuchet MS" panose="020B0603020202020204" pitchFamily="34" charset="0"/>
              </a:rPr>
              <a:t>Opgestart door sterk lokaal netwerk + coördinator </a:t>
            </a:r>
          </a:p>
          <a:p>
            <a:pPr>
              <a:lnSpc>
                <a:spcPct val="120000"/>
              </a:lnSpc>
            </a:pPr>
            <a:r>
              <a:rPr lang="nl-BE" sz="1800" dirty="0">
                <a:latin typeface="Trebuchet MS" panose="020B0603020202020204" pitchFamily="34" charset="0"/>
              </a:rPr>
              <a:t>Rol van stadsbestuur: subsidie + aandeelhouder</a:t>
            </a:r>
          </a:p>
          <a:p>
            <a:pPr>
              <a:lnSpc>
                <a:spcPct val="120000"/>
              </a:lnSpc>
            </a:pPr>
            <a:r>
              <a:rPr lang="nl-BE" sz="1800" dirty="0">
                <a:latin typeface="Trebuchet MS" panose="020B0603020202020204" pitchFamily="34" charset="0"/>
              </a:rPr>
              <a:t>Uitgangspunten:</a:t>
            </a:r>
          </a:p>
          <a:p>
            <a:pPr marL="685800" lvl="1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Zichtbare, kortere voedselketen </a:t>
            </a:r>
          </a:p>
          <a:p>
            <a:pPr marL="685800" lvl="1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Stadsvriendelijk transport</a:t>
            </a:r>
          </a:p>
          <a:p>
            <a:pPr marL="685800" lvl="1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Transparantie </a:t>
            </a:r>
            <a:r>
              <a:rPr lang="nl-BE" sz="1400" dirty="0" err="1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ivm</a:t>
            </a: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 prijzen – inspraak producent</a:t>
            </a:r>
          </a:p>
          <a:p>
            <a:pPr marL="685800" lvl="1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Betrokkenheid van de klant/consument </a:t>
            </a:r>
          </a:p>
          <a:p>
            <a:pPr marL="685800" lvl="1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BE" sz="1400" dirty="0">
                <a:solidFill>
                  <a:srgbClr val="000000"/>
                </a:solidFill>
                <a:latin typeface="Trebuchet MS" panose="020B0603020202020204" pitchFamily="34" charset="0"/>
                <a:ea typeface="Arial Narrow" panose="020B0606020202030204" pitchFamily="34" charset="0"/>
                <a:cs typeface="Arial Narrow" panose="020B0606020202030204" pitchFamily="34" charset="0"/>
              </a:rPr>
              <a:t>Verduurzaming in de keten ondersteunen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30F4BA1-098F-4F4C-804C-EEC1F8E200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8520" y="0"/>
            <a:ext cx="1935480" cy="193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86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5918883" cy="523220"/>
          </a:xfrm>
        </p:spPr>
        <p:txBody>
          <a:bodyPr/>
          <a:lstStyle/>
          <a:p>
            <a:r>
              <a:rPr lang="nl-BE" dirty="0"/>
              <a:t>LINK 1: Samenwerking in de keten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B58108-E51B-4B1C-8501-B0C4F4875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400" dirty="0"/>
              <a:t>Regionale landbouwers verenigen zich met een collectief aanbod naar afnemers.</a:t>
            </a:r>
          </a:p>
          <a:p>
            <a:r>
              <a:rPr lang="nl-BE" sz="2400" dirty="0"/>
              <a:t>Dicht contact met B2B-afnemers in de stad.</a:t>
            </a:r>
          </a:p>
          <a:p>
            <a:r>
              <a:rPr lang="nl-BE" sz="2400" dirty="0"/>
              <a:t>Stadbestuur is betrokken.</a:t>
            </a:r>
          </a:p>
          <a:p>
            <a:r>
              <a:rPr lang="nl-BE" sz="2400" dirty="0"/>
              <a:t>Ontzorgen van landbouwers </a:t>
            </a:r>
            <a:r>
              <a:rPr lang="nl-BE" sz="2400" dirty="0" err="1"/>
              <a:t>ivm</a:t>
            </a:r>
            <a:r>
              <a:rPr lang="nl-BE" sz="2400" dirty="0"/>
              <a:t> logistiek</a:t>
            </a:r>
          </a:p>
          <a:p>
            <a:r>
              <a:rPr lang="nl-BE" sz="2400" dirty="0"/>
              <a:t>Opbouw sociaal kapitaal = meerwaarde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FCD939C-1386-4B13-9BC4-8644FAD7C238}"/>
              </a:ext>
            </a:extLst>
          </p:cNvPr>
          <p:cNvSpPr txBox="1"/>
          <p:nvPr/>
        </p:nvSpPr>
        <p:spPr>
          <a:xfrm>
            <a:off x="259080" y="735302"/>
            <a:ext cx="86258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Effectieve samenwerking tussen de actoren in de keten met een gemeenschappelijk doel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49B8270-4385-413D-8A78-FA702418D4F4}"/>
              </a:ext>
            </a:extLst>
          </p:cNvPr>
          <p:cNvSpPr/>
          <p:nvPr/>
        </p:nvSpPr>
        <p:spPr>
          <a:xfrm>
            <a:off x="861060" y="4494026"/>
            <a:ext cx="7101840" cy="514248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beperkt aantal schakels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F6D5997-4D69-4AF3-AB09-D9628E609C4C}"/>
              </a:ext>
            </a:extLst>
          </p:cNvPr>
          <p:cNvSpPr/>
          <p:nvPr/>
        </p:nvSpPr>
        <p:spPr>
          <a:xfrm>
            <a:off x="861060" y="3810000"/>
            <a:ext cx="7101840" cy="514248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Regionaal karakter</a:t>
            </a:r>
          </a:p>
        </p:txBody>
      </p:sp>
    </p:spTree>
    <p:extLst>
      <p:ext uri="{BB962C8B-B14F-4D97-AF65-F5344CB8AC3E}">
        <p14:creationId xmlns:p14="http://schemas.microsoft.com/office/powerpoint/2010/main" val="619645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6096816" cy="523220"/>
          </a:xfrm>
        </p:spPr>
        <p:txBody>
          <a:bodyPr/>
          <a:lstStyle/>
          <a:p>
            <a:r>
              <a:rPr lang="nl-BE" dirty="0"/>
              <a:t>LINK 2: Effectieve marktverbinding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B58108-E51B-4B1C-8501-B0C4F4875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1381633"/>
            <a:ext cx="8229600" cy="3394472"/>
          </a:xfrm>
        </p:spPr>
        <p:txBody>
          <a:bodyPr>
            <a:normAutofit/>
          </a:bodyPr>
          <a:lstStyle/>
          <a:p>
            <a:r>
              <a:rPr lang="nl-BE" sz="2000" dirty="0"/>
              <a:t>Dicht contact met afnemers in de stad.</a:t>
            </a:r>
          </a:p>
          <a:p>
            <a:r>
              <a:rPr lang="nl-BE" sz="2000" dirty="0"/>
              <a:t>Retailklanten: grotere afzet/omzet per drop.</a:t>
            </a:r>
          </a:p>
          <a:p>
            <a:r>
              <a:rPr lang="nl-BE" sz="2000" dirty="0"/>
              <a:t>Bestelplatform – bepaalde onzekerheid, maar tevens driver van kwaliteit.</a:t>
            </a:r>
          </a:p>
          <a:p>
            <a:r>
              <a:rPr lang="nl-BE" sz="2000" dirty="0"/>
              <a:t>Storytelling: verbinding &amp; meerwaarde</a:t>
            </a:r>
          </a:p>
          <a:p>
            <a:r>
              <a:rPr lang="nl-BE" sz="2000" dirty="0"/>
              <a:t>Toekomst: bezoekdagen van klanten en consumenten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CC9C129-A4C5-4342-8F22-25F3C50630E9}"/>
              </a:ext>
            </a:extLst>
          </p:cNvPr>
          <p:cNvSpPr txBox="1"/>
          <p:nvPr/>
        </p:nvSpPr>
        <p:spPr>
          <a:xfrm>
            <a:off x="274320" y="735302"/>
            <a:ext cx="84124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Nieuwe relaties tussen alle betrokkenen in de keten, die leiden tot een stabiele markt en een constant aanbod en constante afname</a:t>
            </a:r>
            <a:endParaRPr lang="nl-BE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25AADF-F6B2-481A-8568-A5D8FE394928}"/>
              </a:ext>
            </a:extLst>
          </p:cNvPr>
          <p:cNvSpPr/>
          <p:nvPr/>
        </p:nvSpPr>
        <p:spPr>
          <a:xfrm>
            <a:off x="762000" y="4255834"/>
            <a:ext cx="7101840" cy="385079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zeggenschap van producten in de prijs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88FC-643A-4251-AABD-0B9E55551FAB}"/>
              </a:ext>
            </a:extLst>
          </p:cNvPr>
          <p:cNvSpPr/>
          <p:nvPr/>
        </p:nvSpPr>
        <p:spPr>
          <a:xfrm>
            <a:off x="762000" y="4709160"/>
            <a:ext cx="7101840" cy="385079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beperkt aantal schakels 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96ED031-1FCA-4483-A0A3-FF91D9ECC6A7}"/>
              </a:ext>
            </a:extLst>
          </p:cNvPr>
          <p:cNvSpPr/>
          <p:nvPr/>
        </p:nvSpPr>
        <p:spPr>
          <a:xfrm>
            <a:off x="762000" y="3801183"/>
            <a:ext cx="7101840" cy="385079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contact consument met landbouwpraktijk</a:t>
            </a:r>
          </a:p>
        </p:txBody>
      </p:sp>
    </p:spTree>
    <p:extLst>
      <p:ext uri="{BB962C8B-B14F-4D97-AF65-F5344CB8AC3E}">
        <p14:creationId xmlns:p14="http://schemas.microsoft.com/office/powerpoint/2010/main" val="3004065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7153195" cy="523220"/>
          </a:xfrm>
        </p:spPr>
        <p:txBody>
          <a:bodyPr/>
          <a:lstStyle/>
          <a:p>
            <a:r>
              <a:rPr lang="nl-BE" dirty="0"/>
              <a:t>LINK 3: Eerlijkheid en transparant beheer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B58108-E51B-4B1C-8501-B0C4F4875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1381633"/>
            <a:ext cx="8229600" cy="3394472"/>
          </a:xfrm>
        </p:spPr>
        <p:txBody>
          <a:bodyPr>
            <a:normAutofit/>
          </a:bodyPr>
          <a:lstStyle/>
          <a:p>
            <a:r>
              <a:rPr lang="nl-BE" sz="2400" dirty="0"/>
              <a:t>Landbouwer zet prijs, mark-up van 25% </a:t>
            </a:r>
          </a:p>
          <a:p>
            <a:r>
              <a:rPr lang="nl-BE" sz="2400" dirty="0"/>
              <a:t>Gedeelde commerciële risico’s: loon coördinator en andere investering, zoals marketing.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CC9C129-A4C5-4342-8F22-25F3C50630E9}"/>
              </a:ext>
            </a:extLst>
          </p:cNvPr>
          <p:cNvSpPr txBox="1"/>
          <p:nvPr/>
        </p:nvSpPr>
        <p:spPr>
          <a:xfrm>
            <a:off x="274320" y="735302"/>
            <a:ext cx="84124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Een fair en transparant beleid met eerlijke prijzen en gedeelde commerciële risico’s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2925AADF-F6B2-481A-8568-A5D8FE394928}"/>
              </a:ext>
            </a:extLst>
          </p:cNvPr>
          <p:cNvSpPr/>
          <p:nvPr/>
        </p:nvSpPr>
        <p:spPr>
          <a:xfrm>
            <a:off x="812800" y="4408199"/>
            <a:ext cx="7132320" cy="523220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zeggenschap van producten in de prijs</a:t>
            </a:r>
          </a:p>
        </p:txBody>
      </p:sp>
    </p:spTree>
    <p:extLst>
      <p:ext uri="{BB962C8B-B14F-4D97-AF65-F5344CB8AC3E}">
        <p14:creationId xmlns:p14="http://schemas.microsoft.com/office/powerpoint/2010/main" val="67083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978BE-D9AA-448B-8F39-AEE2C4797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82"/>
            <a:ext cx="7707834" cy="523220"/>
          </a:xfrm>
        </p:spPr>
        <p:txBody>
          <a:bodyPr/>
          <a:lstStyle/>
          <a:p>
            <a:r>
              <a:rPr lang="nl-BE"/>
              <a:t>LINK 4: Gelijkwaardige toegang tot diensten:</a:t>
            </a:r>
            <a:endParaRPr lang="nl-BE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9CC9C129-A4C5-4342-8F22-25F3C50630E9}"/>
              </a:ext>
            </a:extLst>
          </p:cNvPr>
          <p:cNvSpPr txBox="1"/>
          <p:nvPr/>
        </p:nvSpPr>
        <p:spPr>
          <a:xfrm>
            <a:off x="281940" y="735302"/>
            <a:ext cx="81305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0" i="0" dirty="0">
                <a:solidFill>
                  <a:srgbClr val="3D3935"/>
                </a:solidFill>
                <a:effectLst/>
                <a:latin typeface="inherit"/>
              </a:rPr>
              <a:t>Toegang tot krediet, technische ondersteuning op het terrein en marktinformatie</a:t>
            </a:r>
            <a:endParaRPr lang="nl-BE" dirty="0"/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2A1B2EFE-D093-453D-9CFE-57032801D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>
            <a:normAutofit/>
          </a:bodyPr>
          <a:lstStyle/>
          <a:p>
            <a:r>
              <a:rPr lang="nl-BE" sz="2800" dirty="0"/>
              <a:t>Bij oprichting: ISP, CERA, Rikolto…</a:t>
            </a:r>
          </a:p>
          <a:p>
            <a:r>
              <a:rPr lang="nl-BE" sz="2800" dirty="0"/>
              <a:t>Nu: coördinator neemt dit op zich (</a:t>
            </a:r>
            <a:r>
              <a:rPr lang="nl-BE" sz="2800" dirty="0" err="1"/>
              <a:t>ifv</a:t>
            </a:r>
            <a:r>
              <a:rPr lang="nl-BE" sz="2800" dirty="0"/>
              <a:t> </a:t>
            </a:r>
            <a:r>
              <a:rPr lang="nl-BE" sz="2800" dirty="0" err="1"/>
              <a:t>vermarkting</a:t>
            </a:r>
            <a:r>
              <a:rPr lang="nl-BE" sz="2800" dirty="0"/>
              <a:t>, communicatie…).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498570A1-C6A8-476A-B2C4-6CF8461FDF71}"/>
              </a:ext>
            </a:extLst>
          </p:cNvPr>
          <p:cNvSpPr/>
          <p:nvPr/>
        </p:nvSpPr>
        <p:spPr>
          <a:xfrm>
            <a:off x="876300" y="4090064"/>
            <a:ext cx="7101840" cy="636268"/>
          </a:xfrm>
          <a:prstGeom prst="rect">
            <a:avLst/>
          </a:prstGeom>
          <a:solidFill>
            <a:srgbClr val="B5BD00"/>
          </a:solidFill>
          <a:ln>
            <a:solidFill>
              <a:srgbClr val="B5BD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/>
              <a:t>KK principe: Regionaal karakter</a:t>
            </a:r>
          </a:p>
        </p:txBody>
      </p:sp>
    </p:spTree>
    <p:extLst>
      <p:ext uri="{BB962C8B-B14F-4D97-AF65-F5344CB8AC3E}">
        <p14:creationId xmlns:p14="http://schemas.microsoft.com/office/powerpoint/2010/main" val="777198976"/>
      </p:ext>
    </p:extLst>
  </p:cSld>
  <p:clrMapOvr>
    <a:masterClrMapping/>
  </p:clrMapOvr>
</p:sld>
</file>

<file path=ppt/theme/theme1.xml><?xml version="1.0" encoding="utf-8"?>
<a:theme xmlns:a="http://schemas.openxmlformats.org/drawingml/2006/main" name="Vredeseilanden Master">
  <a:themeElements>
    <a:clrScheme name="Custom 1">
      <a:dk1>
        <a:srgbClr val="022E5A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00 Powerpoint-template-NL" id="{4B3B3743-5ECA-F342-BE15-FB4BADA92BE6}" vid="{D2D7360C-E694-B747-9191-4BA8B2015F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81907C5BD2C4E9FEA6DD061AA5FEA" ma:contentTypeVersion="17" ma:contentTypeDescription="Een nieuw document maken." ma:contentTypeScope="" ma:versionID="faffc1c1b096998d300016a47fb8592f">
  <xsd:schema xmlns:xsd="http://www.w3.org/2001/XMLSchema" xmlns:xs="http://www.w3.org/2001/XMLSchema" xmlns:p="http://schemas.microsoft.com/office/2006/metadata/properties" xmlns:ns2="c8ac010d-6d17-47fa-a90c-275caea2cd4b" xmlns:ns3="12595aa8-730c-4d80-9849-ce69feb01600" targetNamespace="http://schemas.microsoft.com/office/2006/metadata/properties" ma:root="true" ma:fieldsID="69b007e86c695c2a0638d33c840de2c4" ns2:_="" ns3:_="">
    <xsd:import namespace="c8ac010d-6d17-47fa-a90c-275caea2cd4b"/>
    <xsd:import namespace="12595aa8-730c-4d80-9849-ce69feb016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dlc_DocId" minOccurs="0"/>
                <xsd:element ref="ns2:_dlc_DocIdUrl" minOccurs="0"/>
                <xsd:element ref="ns2:_dlc_DocIdPersistId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ac010d-6d17-47fa-a90c-275caea2c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dlc_DocId" ma:index="14" nillable="true" ma:displayName="Waarde van de document-id" ma:description="De waarde van de document-id die aan dit item is toegewezen." ma:internalName="_dlc_DocId" ma:readOnly="false">
      <xsd:simpleType>
        <xsd:restriction base="dms:Text"/>
      </xsd:simpleType>
    </xsd:element>
    <xsd:element name="_dlc_DocIdUrl" ma:index="15" nillable="true" ma:displayName="Document-id" ma:description="Permanente koppeling naar dit document." ma:format="Hyperlink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595aa8-730c-4d80-9849-ce69feb01600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Url xmlns="c8ac010d-6d17-47fa-a90c-275caea2cd4b">
      <Url xsi:nil="true"/>
      <Description xsi:nil="true"/>
    </_dlc_DocIdUrl>
    <_dlc_DocIdPersistId xmlns="c8ac010d-6d17-47fa-a90c-275caea2cd4b" xsi:nil="true"/>
    <_dlc_DocId xmlns="c8ac010d-6d17-47fa-a90c-275caea2cd4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E32DE1-E78E-434F-A1DB-5951972A955E}"/>
</file>

<file path=customXml/itemProps2.xml><?xml version="1.0" encoding="utf-8"?>
<ds:datastoreItem xmlns:ds="http://schemas.openxmlformats.org/officeDocument/2006/customXml" ds:itemID="{82A40CF9-FDD4-487D-9DF1-A3AD761F1102}">
  <ds:schemaRefs>
    <ds:schemaRef ds:uri="http://purl.org/dc/dcmitype/"/>
    <ds:schemaRef ds:uri="a983dd8a-8437-49dc-8ab9-8d36b50d57e6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700ae7b1-68c3-400f-a7df-228479c4ba87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422ADF5-99B9-43A2-A2B8-EA8A95BFB64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00 Powerpoint-template-NL</Template>
  <TotalTime>5607</TotalTime>
  <Words>576</Words>
  <Application>Microsoft Office PowerPoint</Application>
  <PresentationFormat>Diavoorstelling (16:9)</PresentationFormat>
  <Paragraphs>81</Paragraphs>
  <Slides>12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inherit</vt:lpstr>
      <vt:lpstr>Trebuchet MS</vt:lpstr>
      <vt:lpstr>Verdana</vt:lpstr>
      <vt:lpstr>Vredeseilanden Master</vt:lpstr>
      <vt:lpstr>Inclusive Business – Korte keten - Kortom</vt:lpstr>
      <vt:lpstr>PowerPoint-presentatie</vt:lpstr>
      <vt:lpstr>Inclusive Business Principles (LINK-methodology by CIAT)</vt:lpstr>
      <vt:lpstr>Korte keten basisprincipes</vt:lpstr>
      <vt:lpstr>Kortom Leuven in het kort</vt:lpstr>
      <vt:lpstr>LINK 1: Samenwerking in de keten</vt:lpstr>
      <vt:lpstr>LINK 2: Effectieve marktverbinding</vt:lpstr>
      <vt:lpstr>LINK 3: Eerlijkheid en transparant beheer</vt:lpstr>
      <vt:lpstr>LINK 4: Gelijkwaardige toegang tot diensten:</vt:lpstr>
      <vt:lpstr>LINK 5: Inclusieve innovatie:</vt:lpstr>
      <vt:lpstr>LINK 6: Meten van resultaten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titelslide met foto</dc:title>
  <dc:creator>Thibault Geerardyn</dc:creator>
  <cp:lastModifiedBy>Thibault Geerardyn</cp:lastModifiedBy>
  <cp:revision>6</cp:revision>
  <dcterms:created xsi:type="dcterms:W3CDTF">2021-04-22T12:32:02Z</dcterms:created>
  <dcterms:modified xsi:type="dcterms:W3CDTF">2021-04-27T08:07:00Z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0x01010066981907C5BD2C4E9FEA6DD061AA5FEA</vt:lpwstr>
  </property>
</Properties>
</file>