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2.xml" ContentType="application/inkml+xml"/>
  <Override PartName="/ppt/theme/theme1.xml" ContentType="application/vnd.openxmlformats-officedocument.theme+xml"/>
  <Override PartName="/ppt/ink/ink1.xml" ContentType="application/inkml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8" r:id="rId2"/>
    <p:sldId id="297" r:id="rId3"/>
    <p:sldId id="300" r:id="rId4"/>
    <p:sldId id="305" r:id="rId5"/>
    <p:sldId id="340" r:id="rId6"/>
    <p:sldId id="338" r:id="rId7"/>
    <p:sldId id="333" r:id="rId8"/>
    <p:sldId id="337" r:id="rId9"/>
    <p:sldId id="344" r:id="rId10"/>
    <p:sldId id="346" r:id="rId11"/>
    <p:sldId id="348" r:id="rId12"/>
    <p:sldId id="315" r:id="rId13"/>
    <p:sldId id="351" r:id="rId14"/>
    <p:sldId id="321" r:id="rId15"/>
    <p:sldId id="322" r:id="rId16"/>
    <p:sldId id="358" r:id="rId17"/>
    <p:sldId id="364" r:id="rId18"/>
    <p:sldId id="371" r:id="rId19"/>
    <p:sldId id="385" r:id="rId20"/>
    <p:sldId id="386" r:id="rId21"/>
    <p:sldId id="379" r:id="rId22"/>
  </p:sldIdLst>
  <p:sldSz cx="12801600" cy="9601200" type="A3"/>
  <p:notesSz cx="6797675" cy="9874250"/>
  <p:custDataLst>
    <p:tags r:id="rId23"/>
  </p:custDataLst>
  <p:defaultTextStyle>
    <a:defPPr>
      <a:defRPr lang="en-US"/>
    </a:defPPr>
    <a:lvl1pPr marL="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64008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60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6608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18-04-11T15:29:52.056"/>
    </inkml:context>
    <inkml:brush xml:id="br0">
      <inkml:brushProperty name="width" value="0.10583" units="cm"/>
      <inkml:brushProperty name="height" value="0.10583" units="cm"/>
      <inkml:brushProperty name="color" value="#00B0F0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6608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18-04-11T15:29:52.056"/>
    </inkml:context>
    <inkml:brush xml:id="br0">
      <inkml:brushProperty name="width" value="0.10583" units="cm"/>
      <inkml:brushProperty name="height" value="0.10583" units="cm"/>
      <inkml:brushProperty name="color" value="#00B0F0"/>
      <inkml:brushProperty name="fitToCurve" value="1"/>
    </inkml:brush>
  </inkml:definitions>
  <inkml:trace contextRef="#ctx0" brushRef="#br0">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4342-90D2-4FAF-97B4-B55BDBAD0F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2F0D-156A-40D9-B0A6-AABEA4C72A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66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4342-90D2-4FAF-97B4-B55BDBAD0F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2F0D-156A-40D9-B0A6-AABEA4C72A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6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4342-90D2-4FAF-97B4-B55BDBAD0F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2F0D-156A-40D9-B0A6-AABEA4C72A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1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4342-90D2-4FAF-97B4-B55BDBAD0F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2F0D-156A-40D9-B0A6-AABEA4C72A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11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4342-90D2-4FAF-97B4-B55BDBAD0F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2F0D-156A-40D9-B0A6-AABEA4C72A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4342-90D2-4FAF-97B4-B55BDBAD0F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2F0D-156A-40D9-B0A6-AABEA4C72A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2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4342-90D2-4FAF-97B4-B55BDBAD0F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2F0D-156A-40D9-B0A6-AABEA4C72A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03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4342-90D2-4FAF-97B4-B55BDBAD0F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2F0D-156A-40D9-B0A6-AABEA4C72A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1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4342-90D2-4FAF-97B4-B55BDBAD0F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2F0D-156A-40D9-B0A6-AABEA4C72A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31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4342-90D2-4FAF-97B4-B55BDBAD0F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2F0D-156A-40D9-B0A6-AABEA4C72A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26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54342-90D2-4FAF-97B4-B55BDBAD0F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62F0D-156A-40D9-B0A6-AABEA4C72A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0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4342-90D2-4FAF-97B4-B55BDBAD0F8A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62F0D-156A-40D9-B0A6-AABEA4C72A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222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82.emf"/><Relationship Id="rId4" Type="http://schemas.openxmlformats.org/officeDocument/2006/relationships/customXml" Target="../ink/ink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0.emf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i="1" dirty="0" err="1"/>
              <a:t>If</a:t>
            </a:r>
            <a:r>
              <a:rPr lang="nl-BE" i="1" dirty="0"/>
              <a:t> </a:t>
            </a:r>
            <a:r>
              <a:rPr lang="nl-BE" i="1" dirty="0" err="1"/>
              <a:t>you</a:t>
            </a:r>
            <a:r>
              <a:rPr lang="nl-BE" i="1" dirty="0"/>
              <a:t> </a:t>
            </a:r>
            <a:r>
              <a:rPr lang="nl-BE" i="1" dirty="0" err="1"/>
              <a:t>can</a:t>
            </a:r>
            <a:r>
              <a:rPr lang="nl-BE" i="1" dirty="0"/>
              <a:t> </a:t>
            </a:r>
            <a:r>
              <a:rPr lang="nl-BE" i="1" dirty="0" err="1"/>
              <a:t>dream</a:t>
            </a:r>
            <a:r>
              <a:rPr lang="nl-BE" i="1" dirty="0"/>
              <a:t> </a:t>
            </a:r>
            <a:r>
              <a:rPr lang="nl-BE" i="1" dirty="0" err="1"/>
              <a:t>it</a:t>
            </a:r>
            <a:r>
              <a:rPr lang="nl-BE" i="1" dirty="0"/>
              <a:t>,</a:t>
            </a:r>
            <a:br>
              <a:rPr lang="nl-BE" i="1" dirty="0"/>
            </a:br>
            <a:r>
              <a:rPr lang="nl-BE" i="1" dirty="0" err="1"/>
              <a:t>you</a:t>
            </a:r>
            <a:r>
              <a:rPr lang="nl-BE" i="1" dirty="0"/>
              <a:t> </a:t>
            </a:r>
            <a:r>
              <a:rPr lang="nl-BE" i="1" dirty="0" err="1"/>
              <a:t>can</a:t>
            </a:r>
            <a:r>
              <a:rPr lang="nl-BE" i="1" dirty="0"/>
              <a:t> do </a:t>
            </a:r>
            <a:r>
              <a:rPr lang="nl-BE" i="1" dirty="0" err="1"/>
              <a:t>it</a:t>
            </a:r>
            <a:r>
              <a:rPr lang="nl-BE" i="1" dirty="0"/>
              <a:t> ! </a:t>
            </a:r>
            <a:endParaRPr lang="en-GB" i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00200" y="6777869"/>
            <a:ext cx="9601200" cy="2318067"/>
          </a:xfrm>
        </p:spPr>
        <p:txBody>
          <a:bodyPr/>
          <a:lstStyle/>
          <a:p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dream</a:t>
            </a:r>
            <a:r>
              <a:rPr lang="nl-BE" dirty="0"/>
              <a:t>…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20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verhandiging_sleutels_klooster_dominicanessen_15_feb_2011_-_deschuyffeleer__1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106" y="254778"/>
            <a:ext cx="8041224" cy="49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/>
          <p:nvPr/>
        </p:nvSpPr>
        <p:spPr>
          <a:xfrm>
            <a:off x="8060214" y="5677888"/>
            <a:ext cx="4741386" cy="1177080"/>
          </a:xfrm>
          <a:prstGeom prst="rect">
            <a:avLst/>
          </a:prstGeom>
          <a:noFill/>
        </p:spPr>
        <p:txBody>
          <a:bodyPr wrap="square" lIns="68415" tIns="34208" rIns="68415" bIns="34208" rtlCol="0">
            <a:spAutoFit/>
          </a:bodyPr>
          <a:lstStyle/>
          <a:p>
            <a:pPr algn="ctr"/>
            <a:r>
              <a:rPr lang="en-US" sz="3600" dirty="0">
                <a:latin typeface="AR BLANCA" panose="02000000000000000000" pitchFamily="2" charset="0"/>
              </a:rPr>
              <a:t>2010</a:t>
            </a:r>
          </a:p>
          <a:p>
            <a:pPr algn="ctr"/>
            <a:r>
              <a:rPr lang="en-US" sz="3600" dirty="0">
                <a:latin typeface="AR BLANCA" panose="02000000000000000000" pitchFamily="2" charset="0"/>
              </a:rPr>
              <a:t>  </a:t>
            </a:r>
          </a:p>
        </p:txBody>
      </p:sp>
      <p:pic>
        <p:nvPicPr>
          <p:cNvPr id="5" name="Picture 6" descr="Overhandiging_sleutels_klooster_dominicanessen_15_feb_2011_-_deschuyffeleer__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4" y="4210957"/>
            <a:ext cx="8018284" cy="49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56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332"/>
            <a:ext cx="13003742" cy="8612868"/>
          </a:xfrm>
        </p:spPr>
      </p:pic>
    </p:spTree>
    <p:extLst>
      <p:ext uri="{BB962C8B-B14F-4D97-AF65-F5344CB8AC3E}">
        <p14:creationId xmlns:p14="http://schemas.microsoft.com/office/powerpoint/2010/main" val="1145733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732"/>
            <a:ext cx="6196792" cy="423278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44" y="501048"/>
            <a:ext cx="6706156" cy="424215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93249"/>
            <a:ext cx="6288833" cy="47166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924" y="4402617"/>
            <a:ext cx="7054676" cy="470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5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5157" y="5190732"/>
            <a:ext cx="4805264" cy="3182707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3806890" y="7516822"/>
            <a:ext cx="8845419" cy="1423301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nl-BE" sz="4000" dirty="0">
                <a:latin typeface="AR BLANCA" panose="02000000000000000000" pitchFamily="2" charset="0"/>
              </a:rPr>
              <a:t>“Bomen ontmoeten elkaar niet; mensen wel” </a:t>
            </a:r>
          </a:p>
          <a:p>
            <a:pPr algn="r"/>
            <a:endParaRPr lang="nl-BE" sz="2400" dirty="0">
              <a:latin typeface="AR BLANCA" panose="02000000000000000000" pitchFamily="2" charset="0"/>
            </a:endParaRPr>
          </a:p>
          <a:p>
            <a:pPr algn="r"/>
            <a:r>
              <a:rPr lang="nl-BE" sz="2400" dirty="0">
                <a:latin typeface="AR BLANCA" panose="02000000000000000000" pitchFamily="2" charset="0"/>
              </a:rPr>
              <a:t>Zuster Ann </a:t>
            </a:r>
            <a:endParaRPr lang="en-US" sz="2400" dirty="0">
              <a:latin typeface="AR BLANCA" panose="02000000000000000000" pitchFamily="2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824" y="391885"/>
            <a:ext cx="8239514" cy="66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09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128016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93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128016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13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3" y="712922"/>
            <a:ext cx="12263034" cy="81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68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eegaan.be/new/wp-content/uploads/2020/09/IMG_6058-scaled-1.jpg">
            <a:extLst>
              <a:ext uri="{FF2B5EF4-FFF2-40B4-BE49-F238E27FC236}">
                <a16:creationId xmlns:a16="http://schemas.microsoft.com/office/drawing/2014/main" id="{72A292F0-1AAF-4A42-8C7F-3B18B3DA1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0300"/>
            <a:ext cx="128016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2C92286E-999D-455B-A98B-910378F3756A}"/>
              </a:ext>
            </a:extLst>
          </p:cNvPr>
          <p:cNvSpPr/>
          <p:nvPr/>
        </p:nvSpPr>
        <p:spPr>
          <a:xfrm>
            <a:off x="8407021" y="0"/>
            <a:ext cx="4394578" cy="387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28" name="Picture 4" descr="https://www.meegaan.be/new/wp-content/uploads/2020/08/tbruut-1.png">
            <a:extLst>
              <a:ext uri="{FF2B5EF4-FFF2-40B4-BE49-F238E27FC236}">
                <a16:creationId xmlns:a16="http://schemas.microsoft.com/office/drawing/2014/main" id="{41ACA7C2-86D7-45A9-938B-26E949B13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-333659"/>
            <a:ext cx="459105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0" y="304618"/>
            <a:ext cx="6233700" cy="20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4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294" y="-705333"/>
            <a:ext cx="15153894" cy="1003681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3B34E6AC-1281-42E1-BC52-738BB9DAB9EE}"/>
              </a:ext>
            </a:extLst>
          </p:cNvPr>
          <p:cNvSpPr/>
          <p:nvPr/>
        </p:nvSpPr>
        <p:spPr>
          <a:xfrm>
            <a:off x="8407021" y="0"/>
            <a:ext cx="4394578" cy="387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t 13"/>
              <p14:cNvContentPartPr/>
              <p14:nvPr/>
            </p14:nvContentPartPr>
            <p14:xfrm>
              <a:off x="5473133" y="8404368"/>
              <a:ext cx="504" cy="504"/>
            </p14:xfrm>
          </p:contentPart>
        </mc:Choice>
        <mc:Fallback xmlns="">
          <p:pic>
            <p:nvPicPr>
              <p:cNvPr id="14" name="Inkt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6421" y="8377656"/>
                <a:ext cx="53928" cy="5392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Vijfhoek 1">
            <a:extLst>
              <a:ext uri="{FF2B5EF4-FFF2-40B4-BE49-F238E27FC236}">
                <a16:creationId xmlns:a16="http://schemas.microsoft.com/office/drawing/2014/main" id="{4D64EABD-DC76-4F3B-BB8C-099522CAA45B}"/>
              </a:ext>
            </a:extLst>
          </p:cNvPr>
          <p:cNvSpPr/>
          <p:nvPr/>
        </p:nvSpPr>
        <p:spPr>
          <a:xfrm rot="16200000">
            <a:off x="-458318" y="4302981"/>
            <a:ext cx="3747715" cy="2276677"/>
          </a:xfrm>
          <a:prstGeom prst="homePlate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28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E8C0C87-B0F4-42D9-8E81-82ABD2588F5B}"/>
              </a:ext>
            </a:extLst>
          </p:cNvPr>
          <p:cNvSpPr txBox="1"/>
          <p:nvPr/>
        </p:nvSpPr>
        <p:spPr>
          <a:xfrm>
            <a:off x="277200" y="7391900"/>
            <a:ext cx="2276679" cy="609398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3360" b="1" dirty="0">
                <a:solidFill>
                  <a:srgbClr val="FFC000"/>
                </a:solidFill>
                <a:latin typeface="Century Gothic" panose="020B0502020202020204" pitchFamily="34" charset="0"/>
              </a:rPr>
              <a:t>Bakkerij </a:t>
            </a:r>
            <a:endParaRPr lang="en-GB" sz="336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4" descr="https://www.meegaan.be/new/wp-content/uploads/2020/08/tbruut-1.png">
            <a:extLst>
              <a:ext uri="{FF2B5EF4-FFF2-40B4-BE49-F238E27FC236}">
                <a16:creationId xmlns:a16="http://schemas.microsoft.com/office/drawing/2014/main" id="{5079E23D-732D-46D9-88D6-78591F753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-333659"/>
            <a:ext cx="459105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272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294" y="-454163"/>
            <a:ext cx="15153894" cy="10036810"/>
          </a:xfrm>
          <a:prstGeom prst="rect">
            <a:avLst/>
          </a:prstGeom>
        </p:spPr>
      </p:pic>
      <p:sp>
        <p:nvSpPr>
          <p:cNvPr id="24" name="Vijfhoek 23"/>
          <p:cNvSpPr/>
          <p:nvPr/>
        </p:nvSpPr>
        <p:spPr>
          <a:xfrm rot="16200000">
            <a:off x="6646318" y="5547554"/>
            <a:ext cx="3747715" cy="2276679"/>
          </a:xfrm>
          <a:prstGeom prst="homePlate">
            <a:avLst/>
          </a:prstGeom>
          <a:noFill/>
          <a:ln w="7302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28"/>
          </a:p>
        </p:txBody>
      </p:sp>
      <p:sp>
        <p:nvSpPr>
          <p:cNvPr id="2" name="Vijfhoek 1"/>
          <p:cNvSpPr/>
          <p:nvPr/>
        </p:nvSpPr>
        <p:spPr>
          <a:xfrm rot="16200000">
            <a:off x="-458318" y="4302981"/>
            <a:ext cx="3747715" cy="2276677"/>
          </a:xfrm>
          <a:prstGeom prst="homePlate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28"/>
          </a:p>
        </p:txBody>
      </p:sp>
      <p:sp>
        <p:nvSpPr>
          <p:cNvPr id="8" name="Vijfhoek 7"/>
          <p:cNvSpPr/>
          <p:nvPr/>
        </p:nvSpPr>
        <p:spPr>
          <a:xfrm rot="16200000">
            <a:off x="596388" y="646134"/>
            <a:ext cx="3747715" cy="2276677"/>
          </a:xfrm>
          <a:prstGeom prst="homePlate">
            <a:avLst/>
          </a:prstGeom>
          <a:noFill/>
          <a:ln w="730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28"/>
          </a:p>
        </p:txBody>
      </p:sp>
      <p:sp>
        <p:nvSpPr>
          <p:cNvPr id="9" name="Vijfhoek 8"/>
          <p:cNvSpPr/>
          <p:nvPr/>
        </p:nvSpPr>
        <p:spPr>
          <a:xfrm rot="16200000">
            <a:off x="2012409" y="3124277"/>
            <a:ext cx="3747715" cy="2276677"/>
          </a:xfrm>
          <a:prstGeom prst="homePlate">
            <a:avLst/>
          </a:prstGeom>
          <a:noFill/>
          <a:ln w="7302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28"/>
          </a:p>
        </p:txBody>
      </p:sp>
      <p:sp>
        <p:nvSpPr>
          <p:cNvPr id="10" name="Vijfhoek 9"/>
          <p:cNvSpPr/>
          <p:nvPr/>
        </p:nvSpPr>
        <p:spPr>
          <a:xfrm rot="16200000">
            <a:off x="3753020" y="1200011"/>
            <a:ext cx="3747715" cy="2276679"/>
          </a:xfrm>
          <a:prstGeom prst="homePlate">
            <a:avLst/>
          </a:prstGeom>
          <a:noFill/>
          <a:ln w="730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28"/>
          </a:p>
        </p:txBody>
      </p:sp>
      <p:sp>
        <p:nvSpPr>
          <p:cNvPr id="11" name="Tekstvak 10"/>
          <p:cNvSpPr txBox="1"/>
          <p:nvPr/>
        </p:nvSpPr>
        <p:spPr>
          <a:xfrm>
            <a:off x="277200" y="7391900"/>
            <a:ext cx="2276679" cy="609398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3360" b="1" dirty="0">
                <a:solidFill>
                  <a:srgbClr val="FFC000"/>
                </a:solidFill>
                <a:latin typeface="Century Gothic" panose="020B0502020202020204" pitchFamily="34" charset="0"/>
              </a:rPr>
              <a:t>Bakkerij </a:t>
            </a:r>
            <a:endParaRPr lang="en-GB" sz="336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769483" y="6175313"/>
            <a:ext cx="2276680" cy="609398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3360" b="1" dirty="0">
                <a:solidFill>
                  <a:srgbClr val="FF6600"/>
                </a:solidFill>
                <a:latin typeface="Century Gothic" panose="020B0502020202020204" pitchFamily="34" charset="0"/>
              </a:rPr>
              <a:t>Brouwerij</a:t>
            </a:r>
            <a:endParaRPr lang="en-GB" sz="336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t 13"/>
              <p14:cNvContentPartPr/>
              <p14:nvPr/>
            </p14:nvContentPartPr>
            <p14:xfrm>
              <a:off x="5473133" y="8404368"/>
              <a:ext cx="504" cy="504"/>
            </p14:xfrm>
          </p:contentPart>
        </mc:Choice>
        <mc:Fallback xmlns="">
          <p:pic>
            <p:nvPicPr>
              <p:cNvPr id="14" name="Inkt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6421" y="8377656"/>
                <a:ext cx="53928" cy="53928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kstvak 16"/>
          <p:cNvSpPr txBox="1"/>
          <p:nvPr/>
        </p:nvSpPr>
        <p:spPr>
          <a:xfrm>
            <a:off x="4488538" y="4279663"/>
            <a:ext cx="2276679" cy="60939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3360" b="1" dirty="0">
                <a:solidFill>
                  <a:srgbClr val="00B0F0"/>
                </a:solidFill>
                <a:latin typeface="Century Gothic" panose="020B0502020202020204" pitchFamily="34" charset="0"/>
              </a:rPr>
              <a:t>Bistro</a:t>
            </a:r>
            <a:endParaRPr lang="en-GB" sz="336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Vijfhoek 20"/>
          <p:cNvSpPr/>
          <p:nvPr/>
        </p:nvSpPr>
        <p:spPr>
          <a:xfrm rot="16200000">
            <a:off x="5394962" y="3124276"/>
            <a:ext cx="3747715" cy="2276679"/>
          </a:xfrm>
          <a:prstGeom prst="homePlate">
            <a:avLst/>
          </a:prstGeom>
          <a:noFill/>
          <a:ln w="730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528"/>
          </a:p>
        </p:txBody>
      </p:sp>
      <p:sp>
        <p:nvSpPr>
          <p:cNvPr id="22" name="Tekstvak 21"/>
          <p:cNvSpPr txBox="1"/>
          <p:nvPr/>
        </p:nvSpPr>
        <p:spPr>
          <a:xfrm>
            <a:off x="6086814" y="6175313"/>
            <a:ext cx="2270572" cy="609398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3360" b="1" dirty="0">
                <a:solidFill>
                  <a:schemeClr val="bg1"/>
                </a:solidFill>
                <a:latin typeface="Century Gothic" panose="020B0502020202020204" pitchFamily="34" charset="0"/>
              </a:rPr>
              <a:t>Tuin</a:t>
            </a:r>
            <a:endParaRPr lang="en-GB" sz="336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7381836" y="8598274"/>
            <a:ext cx="2270572" cy="609398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3360" b="1" dirty="0">
                <a:solidFill>
                  <a:srgbClr val="FF66FF"/>
                </a:solidFill>
                <a:latin typeface="Century Gothic" panose="020B0502020202020204" pitchFamily="34" charset="0"/>
              </a:rPr>
              <a:t>…</a:t>
            </a:r>
            <a:endParaRPr lang="en-GB" sz="3360" b="1" dirty="0">
              <a:solidFill>
                <a:srgbClr val="FF66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1343514" y="3697170"/>
            <a:ext cx="2274719" cy="53860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9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Groenten</a:t>
            </a:r>
            <a:endParaRPr lang="en-GB" sz="29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4FAB46BF-E953-427A-9FDF-D2616BE76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2158" y="154150"/>
            <a:ext cx="3164443" cy="223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69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>
            <a:grpSpLocks noChangeAspect="1"/>
          </p:cNvGrpSpPr>
          <p:nvPr/>
        </p:nvGrpSpPr>
        <p:grpSpPr>
          <a:xfrm>
            <a:off x="1512278" y="102296"/>
            <a:ext cx="10600638" cy="4104000"/>
            <a:chOff x="143607" y="108544"/>
            <a:chExt cx="12115800" cy="4690590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607" y="108544"/>
              <a:ext cx="12115800" cy="4686300"/>
            </a:xfrm>
            <a:prstGeom prst="rect">
              <a:avLst/>
            </a:prstGeom>
          </p:spPr>
        </p:pic>
        <p:sp>
          <p:nvSpPr>
            <p:cNvPr id="7" name="Rechthoek 6"/>
            <p:cNvSpPr/>
            <p:nvPr/>
          </p:nvSpPr>
          <p:spPr>
            <a:xfrm>
              <a:off x="5158154" y="3329354"/>
              <a:ext cx="2145323" cy="146978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ep 8"/>
          <p:cNvGrpSpPr/>
          <p:nvPr/>
        </p:nvGrpSpPr>
        <p:grpSpPr>
          <a:xfrm>
            <a:off x="3356234" y="5030660"/>
            <a:ext cx="6906181" cy="4289182"/>
            <a:chOff x="4396697" y="5147895"/>
            <a:chExt cx="6906181" cy="4289182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6697" y="5147896"/>
              <a:ext cx="6906181" cy="4289181"/>
            </a:xfrm>
            <a:prstGeom prst="rect">
              <a:avLst/>
            </a:prstGeom>
          </p:spPr>
        </p:pic>
        <p:sp>
          <p:nvSpPr>
            <p:cNvPr id="8" name="Rechthoek 7"/>
            <p:cNvSpPr/>
            <p:nvPr/>
          </p:nvSpPr>
          <p:spPr>
            <a:xfrm>
              <a:off x="4396697" y="5147895"/>
              <a:ext cx="6906181" cy="4289181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2" name="Rechte verbindingslijn 11"/>
          <p:cNvCxnSpPr/>
          <p:nvPr/>
        </p:nvCxnSpPr>
        <p:spPr>
          <a:xfrm flipV="1">
            <a:off x="4466492" y="6459415"/>
            <a:ext cx="3470031" cy="2039816"/>
          </a:xfrm>
          <a:prstGeom prst="line">
            <a:avLst/>
          </a:prstGeom>
          <a:ln w="476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10623479" y="6159591"/>
            <a:ext cx="1735015" cy="1019908"/>
          </a:xfrm>
          <a:prstGeom prst="line">
            <a:avLst/>
          </a:prstGeom>
          <a:ln w="4762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11195538" y="6935186"/>
            <a:ext cx="116295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0B0F0"/>
                </a:solidFill>
              </a:rPr>
              <a:t>25 km </a:t>
            </a:r>
            <a:endParaRPr lang="en-GB" dirty="0">
              <a:solidFill>
                <a:srgbClr val="00B0F0"/>
              </a:solidFill>
            </a:endParaRPr>
          </a:p>
        </p:txBody>
      </p:sp>
      <p:cxnSp>
        <p:nvCxnSpPr>
          <p:cNvPr id="4" name="Rechte verbindingslijn 3"/>
          <p:cNvCxnSpPr/>
          <p:nvPr/>
        </p:nvCxnSpPr>
        <p:spPr>
          <a:xfrm flipH="1">
            <a:off x="3356234" y="4200665"/>
            <a:ext cx="2543488" cy="82999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7776758" y="4199727"/>
            <a:ext cx="2485657" cy="83093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vak 2"/>
          <p:cNvSpPr txBox="1"/>
          <p:nvPr/>
        </p:nvSpPr>
        <p:spPr>
          <a:xfrm>
            <a:off x="1316982" y="8472410"/>
            <a:ext cx="221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92D050"/>
                </a:solidFill>
              </a:rPr>
              <a:t>HERNE</a:t>
            </a:r>
            <a:endParaRPr lang="en-GB" sz="3600" b="1" dirty="0">
              <a:solidFill>
                <a:srgbClr val="92D050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7360171" y="6023214"/>
            <a:ext cx="221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chemeClr val="accent6">
                    <a:lumMod val="75000"/>
                  </a:schemeClr>
                </a:solidFill>
              </a:rPr>
              <a:t>BXL</a:t>
            </a:r>
            <a:endParaRPr lang="en-GB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64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388099DD-A1CB-4690-B721-D17906535D71}"/>
              </a:ext>
            </a:extLst>
          </p:cNvPr>
          <p:cNvSpPr/>
          <p:nvPr/>
        </p:nvSpPr>
        <p:spPr>
          <a:xfrm>
            <a:off x="-504967" y="178044"/>
            <a:ext cx="13306567" cy="9161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7 principes van Boer en Bruut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nl-BE" sz="2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Gezond</a:t>
            </a: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voedsel is </a:t>
            </a:r>
            <a:r>
              <a:rPr lang="nl-BE" sz="2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lekker</a:t>
            </a: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het bereiden van maaltijden is een </a:t>
            </a:r>
            <a:r>
              <a:rPr lang="nl-BE" sz="2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bewuste beleving </a:t>
            </a: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 mensen van genieten.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Wie voeding produceert of verwerkt, ontvangt voor de inspanningen een </a:t>
            </a:r>
            <a:r>
              <a:rPr lang="nl-BE" sz="2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eerlijke</a:t>
            </a: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2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vergoeding</a:t>
            </a: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De plaatsen waar men voeding maakt en eet, liggen bij voorkeur </a:t>
            </a:r>
            <a:r>
              <a:rPr lang="nl-BE" sz="2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dicht bij el</a:t>
            </a: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kaar; en </a:t>
            </a:r>
            <a:r>
              <a:rPr lang="nl-BE" sz="2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kennen de verschillende stappen </a:t>
            </a: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de producten hebben afgelegd.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Voeding produceren gebeurt met </a:t>
            </a:r>
            <a:r>
              <a:rPr lang="nl-BE" sz="2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minimale negatieve gevolgen voor natuur en landschap</a:t>
            </a: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met maximaal respect voor de dieren die men er voor inzet.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Actief zijn rond voeding – van productie tot consumptie- draagt actief bij aan </a:t>
            </a:r>
            <a:r>
              <a:rPr lang="nl-BE" sz="24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sociale verbinding</a:t>
            </a: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In ons lokaal voedselnetwerk is </a:t>
            </a:r>
            <a:r>
              <a:rPr lang="nl-BE" sz="24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inclusief</a:t>
            </a: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we omarmen alle mensen, er is een rol weggelegd voor iedereen.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Samen werken aan en met Boer en Bruut is te allen tijde </a:t>
            </a:r>
            <a:r>
              <a:rPr lang="nl-BE" sz="2400" dirty="0">
                <a:solidFill>
                  <a:srgbClr val="FFFF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plezant</a:t>
            </a:r>
            <a:r>
              <a:rPr lang="nl-BE" sz="2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86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5" y="583442"/>
            <a:ext cx="12809335" cy="843431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75E0BC2-33CB-4106-AEC2-335AC343A53F}"/>
              </a:ext>
            </a:extLst>
          </p:cNvPr>
          <p:cNvSpPr/>
          <p:nvPr/>
        </p:nvSpPr>
        <p:spPr>
          <a:xfrm>
            <a:off x="0" y="7869356"/>
            <a:ext cx="9021171" cy="1731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52" name="Picture 4" descr="Vormingsaanbod najaar 2019 &gt; Steunpunt Korte Keten">
            <a:extLst>
              <a:ext uri="{FF2B5EF4-FFF2-40B4-BE49-F238E27FC236}">
                <a16:creationId xmlns:a16="http://schemas.microsoft.com/office/drawing/2014/main" id="{D0334A7C-7998-4A7D-AFAE-20743138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8" y="349439"/>
            <a:ext cx="402907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ditiepajot : HERNE stapt 2021 enthousiast in met nieuw logo, nieuwe  huisstijl en nieuwe website">
            <a:extLst>
              <a:ext uri="{FF2B5EF4-FFF2-40B4-BE49-F238E27FC236}">
                <a16:creationId xmlns:a16="http://schemas.microsoft.com/office/drawing/2014/main" id="{C89C02DA-D7D8-4F81-AB26-C1DD6CB4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2942">
            <a:off x="6998458" y="1082923"/>
            <a:ext cx="54102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36AE835-F809-4671-9B35-FA81332E0F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" y="8156411"/>
            <a:ext cx="8676045" cy="1210787"/>
          </a:xfrm>
          <a:prstGeom prst="rect">
            <a:avLst/>
          </a:prstGeom>
        </p:spPr>
      </p:pic>
      <p:pic>
        <p:nvPicPr>
          <p:cNvPr id="2056" name="Picture 8" descr="Digitale participatie – een stap in de toekomst | Innovatiesteunpunt">
            <a:extLst>
              <a:ext uri="{FF2B5EF4-FFF2-40B4-BE49-F238E27FC236}">
                <a16:creationId xmlns:a16="http://schemas.microsoft.com/office/drawing/2014/main" id="{651FE339-80EA-4E60-B9D0-D8ED99E1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1511">
            <a:off x="8576180" y="7072236"/>
            <a:ext cx="4447718" cy="86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37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1447800"/>
            <a:ext cx="9763125" cy="67056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237" y="1438275"/>
            <a:ext cx="9982200" cy="6715125"/>
          </a:xfrm>
          <a:prstGeom prst="rect">
            <a:avLst/>
          </a:prstGeom>
        </p:spPr>
      </p:pic>
      <p:sp>
        <p:nvSpPr>
          <p:cNvPr id="3" name="Ovaal 2"/>
          <p:cNvSpPr/>
          <p:nvPr/>
        </p:nvSpPr>
        <p:spPr>
          <a:xfrm>
            <a:off x="5722373" y="6784258"/>
            <a:ext cx="1356851" cy="722671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744" y="6990734"/>
            <a:ext cx="4662618" cy="243593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kstvak 5"/>
          <p:cNvSpPr txBox="1"/>
          <p:nvPr/>
        </p:nvSpPr>
        <p:spPr>
          <a:xfrm>
            <a:off x="3821721" y="371684"/>
            <a:ext cx="515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/>
              <a:t>Een klooster…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361169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9530861" y="328245"/>
            <a:ext cx="2450124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FFFF00"/>
                </a:solidFill>
              </a:rPr>
              <a:t>Edingen/Enghien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052268" y="2147213"/>
            <a:ext cx="1097809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FFFF00"/>
                </a:solidFill>
              </a:rPr>
              <a:t>Herne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Vrije vorm 6"/>
          <p:cNvSpPr/>
          <p:nvPr/>
        </p:nvSpPr>
        <p:spPr>
          <a:xfrm>
            <a:off x="6061587" y="117987"/>
            <a:ext cx="6740013" cy="6622026"/>
          </a:xfrm>
          <a:custGeom>
            <a:avLst/>
            <a:gdLst>
              <a:gd name="connsiteX0" fmla="*/ 0 w 6740013"/>
              <a:gd name="connsiteY0" fmla="*/ 0 h 6622026"/>
              <a:gd name="connsiteX1" fmla="*/ 1460090 w 6740013"/>
              <a:gd name="connsiteY1" fmla="*/ 825910 h 6622026"/>
              <a:gd name="connsiteX2" fmla="*/ 1622323 w 6740013"/>
              <a:gd name="connsiteY2" fmla="*/ 1386348 h 6622026"/>
              <a:gd name="connsiteX3" fmla="*/ 3333136 w 6740013"/>
              <a:gd name="connsiteY3" fmla="*/ 2359742 h 6622026"/>
              <a:gd name="connsiteX4" fmla="*/ 4689987 w 6740013"/>
              <a:gd name="connsiteY4" fmla="*/ 3126658 h 6622026"/>
              <a:gd name="connsiteX5" fmla="*/ 5442155 w 6740013"/>
              <a:gd name="connsiteY5" fmla="*/ 4822723 h 6622026"/>
              <a:gd name="connsiteX6" fmla="*/ 6740013 w 6740013"/>
              <a:gd name="connsiteY6" fmla="*/ 6622026 h 662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0013" h="6622026">
                <a:moveTo>
                  <a:pt x="0" y="0"/>
                </a:moveTo>
                <a:cubicBezTo>
                  <a:pt x="594851" y="297426"/>
                  <a:pt x="1189703" y="594852"/>
                  <a:pt x="1460090" y="825910"/>
                </a:cubicBezTo>
                <a:cubicBezTo>
                  <a:pt x="1730477" y="1056968"/>
                  <a:pt x="1310149" y="1130709"/>
                  <a:pt x="1622323" y="1386348"/>
                </a:cubicBezTo>
                <a:cubicBezTo>
                  <a:pt x="1934497" y="1641987"/>
                  <a:pt x="3333136" y="2359742"/>
                  <a:pt x="3333136" y="2359742"/>
                </a:cubicBezTo>
                <a:cubicBezTo>
                  <a:pt x="3844413" y="2649794"/>
                  <a:pt x="4338484" y="2716161"/>
                  <a:pt x="4689987" y="3126658"/>
                </a:cubicBezTo>
                <a:cubicBezTo>
                  <a:pt x="5041490" y="3537155"/>
                  <a:pt x="5100484" y="4240162"/>
                  <a:pt x="5442155" y="4822723"/>
                </a:cubicBezTo>
                <a:cubicBezTo>
                  <a:pt x="5783826" y="5405284"/>
                  <a:pt x="6261919" y="6013655"/>
                  <a:pt x="6740013" y="6622026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al 1"/>
          <p:cNvSpPr/>
          <p:nvPr/>
        </p:nvSpPr>
        <p:spPr>
          <a:xfrm rot="19543344">
            <a:off x="3157696" y="3112005"/>
            <a:ext cx="8930842" cy="485450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867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1" y="407812"/>
            <a:ext cx="4952909" cy="517189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705" y="5579705"/>
            <a:ext cx="2834569" cy="349218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812" y="5563201"/>
            <a:ext cx="2861290" cy="350869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B007EE4-768E-4B27-8573-9F7FDFB20E00}"/>
              </a:ext>
            </a:extLst>
          </p:cNvPr>
          <p:cNvSpPr txBox="1"/>
          <p:nvPr/>
        </p:nvSpPr>
        <p:spPr>
          <a:xfrm>
            <a:off x="1985097" y="6932826"/>
            <a:ext cx="4789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 BLANCA" panose="02000000000000000000" pitchFamily="2" charset="0"/>
              </a:rPr>
              <a:t>1902</a:t>
            </a:r>
            <a:endParaRPr lang="en-GB" sz="4400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93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3" y="396744"/>
            <a:ext cx="5045964" cy="322630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7" y="396744"/>
            <a:ext cx="5096256" cy="322630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56" y="5111248"/>
            <a:ext cx="5045964" cy="322630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79130" y="4980620"/>
            <a:ext cx="5096256" cy="322630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25" y="4151128"/>
            <a:ext cx="3226308" cy="514654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940469" y="3982429"/>
            <a:ext cx="4789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 BLANCA" panose="02000000000000000000" pitchFamily="2" charset="0"/>
              </a:rPr>
              <a:t>1940</a:t>
            </a:r>
            <a:endParaRPr lang="en-GB" sz="4400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74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14" y="174769"/>
            <a:ext cx="5553172" cy="923946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114" y="3847314"/>
            <a:ext cx="3567598" cy="556692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114" y="174769"/>
            <a:ext cx="6126598" cy="3445509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0096193" y="7837056"/>
            <a:ext cx="4789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 BLANCA" panose="02000000000000000000" pitchFamily="2" charset="0"/>
              </a:rPr>
              <a:t>1948</a:t>
            </a:r>
            <a:endParaRPr lang="en-GB" sz="4400" dirty="0"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23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8" y="212818"/>
            <a:ext cx="5831806" cy="363029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5" y="213643"/>
            <a:ext cx="5724369" cy="3629473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726240" y="4228975"/>
            <a:ext cx="80445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400" dirty="0">
                <a:latin typeface="AR BLANCA" panose="02000000000000000000" pitchFamily="2" charset="0"/>
              </a:rPr>
              <a:t>1974</a:t>
            </a:r>
            <a:endParaRPr lang="en-GB" sz="4400" dirty="0">
              <a:latin typeface="AR BLANCA" panose="02000000000000000000" pitchFamily="2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60" y="4124131"/>
            <a:ext cx="3316244" cy="5169160"/>
          </a:xfrm>
          <a:prstGeom prst="rect">
            <a:avLst/>
          </a:prstGeom>
        </p:spPr>
      </p:pic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8" y="6061385"/>
            <a:ext cx="5831805" cy="32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43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696683" y="597189"/>
            <a:ext cx="11880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>
                <a:latin typeface="AR BLANCA" panose="02000000000000000000" pitchFamily="2" charset="0"/>
              </a:rPr>
              <a:t>2010 </a:t>
            </a:r>
            <a:endParaRPr lang="en-GB" sz="4400" dirty="0">
              <a:latin typeface="AR BLANCA" panose="02000000000000000000" pitchFamily="2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63" y="4105469"/>
            <a:ext cx="12106203" cy="510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021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59faa6ef-5d22-4ec7-83db-9d7a1b49b127"/>
  <p:tag name="TPVERSION" val="8"/>
  <p:tag name="TPFULLVERSION" val="8.2.6.7"/>
  <p:tag name="PPTVERSION" val="15"/>
  <p:tag name="TPOS" val="2"/>
  <p:tag name="TPLASTSAVEVERSION" val="6.2 PC"/>
</p:tagLst>
</file>

<file path=ppt/theme/theme1.xml><?xml version="1.0" encoding="utf-8"?>
<a:theme xmlns:a="http://schemas.openxmlformats.org/drawingml/2006/main" name="Office Theme">
  <a:themeElements>
    <a:clrScheme name="Gro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81907C5BD2C4E9FEA6DD061AA5FEA" ma:contentTypeVersion="17" ma:contentTypeDescription="Een nieuw document maken." ma:contentTypeScope="" ma:versionID="faffc1c1b096998d300016a47fb8592f">
  <xsd:schema xmlns:xsd="http://www.w3.org/2001/XMLSchema" xmlns:xs="http://www.w3.org/2001/XMLSchema" xmlns:p="http://schemas.microsoft.com/office/2006/metadata/properties" xmlns:ns2="c8ac010d-6d17-47fa-a90c-275caea2cd4b" xmlns:ns3="12595aa8-730c-4d80-9849-ce69feb01600" targetNamespace="http://schemas.microsoft.com/office/2006/metadata/properties" ma:root="true" ma:fieldsID="69b007e86c695c2a0638d33c840de2c4" ns2:_="" ns3:_="">
    <xsd:import namespace="c8ac010d-6d17-47fa-a90c-275caea2cd4b"/>
    <xsd:import namespace="12595aa8-730c-4d80-9849-ce69feb016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_dlc_DocId" minOccurs="0"/>
                <xsd:element ref="ns2:_dlc_DocIdUrl" minOccurs="0"/>
                <xsd:element ref="ns2:_dlc_DocIdPersistId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ac010d-6d17-47fa-a90c-275caea2cd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dlc_DocId" ma:index="14" nillable="true" ma:displayName="Waarde van de document-id" ma:description="De waarde van de document-id die aan dit item is toegewezen." ma:internalName="_dlc_DocId" ma:readOnly="false">
      <xsd:simpleType>
        <xsd:restriction base="dms:Text"/>
      </xsd:simpleType>
    </xsd:element>
    <xsd:element name="_dlc_DocIdUrl" ma:index="15" nillable="true" ma:displayName="Document-id" ma:description="Permanente koppeling naar dit document." ma:format="Hyperlink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595aa8-730c-4d80-9849-ce69feb01600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Url xmlns="c8ac010d-6d17-47fa-a90c-275caea2cd4b">
      <Url xsi:nil="true"/>
      <Description xsi:nil="true"/>
    </_dlc_DocIdUrl>
    <_dlc_DocIdPersistId xmlns="c8ac010d-6d17-47fa-a90c-275caea2cd4b" xsi:nil="true"/>
    <_dlc_DocId xmlns="c8ac010d-6d17-47fa-a90c-275caea2cd4b" xsi:nil="true"/>
  </documentManagement>
</p:properties>
</file>

<file path=customXml/itemProps1.xml><?xml version="1.0" encoding="utf-8"?>
<ds:datastoreItem xmlns:ds="http://schemas.openxmlformats.org/officeDocument/2006/customXml" ds:itemID="{2C52659D-5A05-40E4-AC4B-BE163093D2FF}"/>
</file>

<file path=customXml/itemProps2.xml><?xml version="1.0" encoding="utf-8"?>
<ds:datastoreItem xmlns:ds="http://schemas.openxmlformats.org/officeDocument/2006/customXml" ds:itemID="{0DEBDF7C-290B-4AA0-8D89-62D589826341}"/>
</file>

<file path=customXml/itemProps3.xml><?xml version="1.0" encoding="utf-8"?>
<ds:datastoreItem xmlns:ds="http://schemas.openxmlformats.org/officeDocument/2006/customXml" ds:itemID="{51D3276C-619B-477E-A0DE-FAECF5B6561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843</TotalTime>
  <Words>209</Words>
  <Application>Microsoft Office PowerPoint</Application>
  <PresentationFormat>A3 (297 x 420 mm)</PresentationFormat>
  <Paragraphs>42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 BLANCA</vt:lpstr>
      <vt:lpstr>Arial</vt:lpstr>
      <vt:lpstr>Calibri</vt:lpstr>
      <vt:lpstr>Calibri Light</vt:lpstr>
      <vt:lpstr>Century Gothic</vt:lpstr>
      <vt:lpstr>Times New Roman</vt:lpstr>
      <vt:lpstr>Office Theme</vt:lpstr>
      <vt:lpstr>If you can dream it, you can do it !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UGent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Nevens</dc:creator>
  <cp:lastModifiedBy>Frank Nevens</cp:lastModifiedBy>
  <cp:revision>76</cp:revision>
  <cp:lastPrinted>2018-09-05T14:43:45Z</cp:lastPrinted>
  <dcterms:created xsi:type="dcterms:W3CDTF">2018-04-11T15:11:38Z</dcterms:created>
  <dcterms:modified xsi:type="dcterms:W3CDTF">2021-04-27T09:11:20Z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0x01010066981907C5BD2C4E9FEA6DD061AA5FEA</vt:lpwstr>
  </property>
</Properties>
</file>