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handoutMasterIdLst>
    <p:handoutMasterId r:id="rId58"/>
  </p:handoutMasterIdLst>
  <p:sldIdLst>
    <p:sldId id="259" r:id="rId5"/>
    <p:sldId id="532" r:id="rId6"/>
    <p:sldId id="462" r:id="rId7"/>
    <p:sldId id="463" r:id="rId8"/>
    <p:sldId id="531" r:id="rId9"/>
    <p:sldId id="417" r:id="rId10"/>
    <p:sldId id="507" r:id="rId11"/>
    <p:sldId id="508" r:id="rId12"/>
    <p:sldId id="509" r:id="rId13"/>
    <p:sldId id="530" r:id="rId14"/>
    <p:sldId id="525" r:id="rId15"/>
    <p:sldId id="526" r:id="rId16"/>
    <p:sldId id="527" r:id="rId17"/>
    <p:sldId id="528" r:id="rId18"/>
    <p:sldId id="529" r:id="rId19"/>
    <p:sldId id="464" r:id="rId20"/>
    <p:sldId id="465" r:id="rId21"/>
    <p:sldId id="469" r:id="rId22"/>
    <p:sldId id="492" r:id="rId23"/>
    <p:sldId id="430" r:id="rId24"/>
    <p:sldId id="431" r:id="rId25"/>
    <p:sldId id="476" r:id="rId26"/>
    <p:sldId id="533" r:id="rId27"/>
    <p:sldId id="468" r:id="rId28"/>
    <p:sldId id="503" r:id="rId29"/>
    <p:sldId id="505" r:id="rId30"/>
    <p:sldId id="467" r:id="rId31"/>
    <p:sldId id="471" r:id="rId32"/>
    <p:sldId id="534" r:id="rId33"/>
    <p:sldId id="494" r:id="rId34"/>
    <p:sldId id="266" r:id="rId35"/>
    <p:sldId id="388" r:id="rId36"/>
    <p:sldId id="449" r:id="rId37"/>
    <p:sldId id="378" r:id="rId38"/>
    <p:sldId id="379" r:id="rId39"/>
    <p:sldId id="497" r:id="rId40"/>
    <p:sldId id="535" r:id="rId41"/>
    <p:sldId id="348" r:id="rId42"/>
    <p:sldId id="349" r:id="rId43"/>
    <p:sldId id="537" r:id="rId44"/>
    <p:sldId id="538" r:id="rId45"/>
    <p:sldId id="350" r:id="rId46"/>
    <p:sldId id="351" r:id="rId47"/>
    <p:sldId id="500" r:id="rId48"/>
    <p:sldId id="496" r:id="rId49"/>
    <p:sldId id="536" r:id="rId50"/>
    <p:sldId id="495" r:id="rId51"/>
    <p:sldId id="501" r:id="rId52"/>
    <p:sldId id="504" r:id="rId53"/>
    <p:sldId id="502" r:id="rId54"/>
    <p:sldId id="455" r:id="rId55"/>
    <p:sldId id="459" r:id="rId56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316" autoAdjust="0"/>
  </p:normalViewPr>
  <p:slideViewPr>
    <p:cSldViewPr>
      <p:cViewPr varScale="1">
        <p:scale>
          <a:sx n="86" d="100"/>
          <a:sy n="86" d="100"/>
        </p:scale>
        <p:origin x="1378" y="5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67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158"/>
    </p:cViewPr>
  </p:sorterViewPr>
  <p:notesViewPr>
    <p:cSldViewPr>
      <p:cViewPr varScale="1">
        <p:scale>
          <a:sx n="62" d="100"/>
          <a:sy n="62" d="100"/>
        </p:scale>
        <p:origin x="-340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EC9CF-8BFB-4CE3-8D28-AA1C92357DD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7B3D7EA-4BF9-425D-9946-ED0D937695AE}">
      <dgm:prSet phldrT="[Tekst]"/>
      <dgm:spPr/>
      <dgm:t>
        <a:bodyPr/>
        <a:lstStyle/>
        <a:p>
          <a:r>
            <a:rPr lang="nl-NL" dirty="0" err="1"/>
            <a:t>To</a:t>
          </a:r>
          <a:r>
            <a:rPr lang="nl-NL" dirty="0"/>
            <a:t> do’s</a:t>
          </a:r>
        </a:p>
      </dgm:t>
    </dgm:pt>
    <dgm:pt modelId="{C2CF6BD2-4D15-462F-820B-575BA22CE634}" type="parTrans" cxnId="{6320CF51-24BA-4C18-9DDB-A97A239DC5F2}">
      <dgm:prSet/>
      <dgm:spPr/>
      <dgm:t>
        <a:bodyPr/>
        <a:lstStyle/>
        <a:p>
          <a:endParaRPr lang="nl-NL"/>
        </a:p>
      </dgm:t>
    </dgm:pt>
    <dgm:pt modelId="{90430299-C497-454A-BCBD-D48B38215420}" type="sibTrans" cxnId="{6320CF51-24BA-4C18-9DDB-A97A239DC5F2}">
      <dgm:prSet/>
      <dgm:spPr/>
      <dgm:t>
        <a:bodyPr/>
        <a:lstStyle/>
        <a:p>
          <a:endParaRPr lang="nl-NL"/>
        </a:p>
      </dgm:t>
    </dgm:pt>
    <dgm:pt modelId="{766B60BC-2810-43C5-BD90-5BAD81AB2274}">
      <dgm:prSet phldrT="[Tekst]"/>
      <dgm:spPr/>
      <dgm:t>
        <a:bodyPr/>
        <a:lstStyle/>
        <a:p>
          <a:r>
            <a:rPr lang="nl-NL" dirty="0"/>
            <a:t>Project</a:t>
          </a:r>
        </a:p>
      </dgm:t>
    </dgm:pt>
    <dgm:pt modelId="{B8202A65-7376-49C7-99E6-620ED3809467}" type="parTrans" cxnId="{03D53DD1-E279-45F6-A71F-5D78F0A57E26}">
      <dgm:prSet/>
      <dgm:spPr/>
      <dgm:t>
        <a:bodyPr/>
        <a:lstStyle/>
        <a:p>
          <a:endParaRPr lang="nl-NL"/>
        </a:p>
      </dgm:t>
    </dgm:pt>
    <dgm:pt modelId="{DC94406A-A22F-4396-9029-012534780BDA}" type="sibTrans" cxnId="{03D53DD1-E279-45F6-A71F-5D78F0A57E26}">
      <dgm:prSet/>
      <dgm:spPr/>
      <dgm:t>
        <a:bodyPr/>
        <a:lstStyle/>
        <a:p>
          <a:endParaRPr lang="nl-NL"/>
        </a:p>
      </dgm:t>
    </dgm:pt>
    <dgm:pt modelId="{DF5D2DA0-3A98-4AE6-8F4A-6C46F70FD51C}">
      <dgm:prSet phldrT="[Tekst]"/>
      <dgm:spPr/>
      <dgm:t>
        <a:bodyPr/>
        <a:lstStyle/>
        <a:p>
          <a:r>
            <a:rPr lang="nl-NL" dirty="0"/>
            <a:t>Werk</a:t>
          </a:r>
        </a:p>
        <a:p>
          <a:r>
            <a:rPr lang="nl-NL" dirty="0"/>
            <a:t>methode</a:t>
          </a:r>
        </a:p>
      </dgm:t>
    </dgm:pt>
    <dgm:pt modelId="{CCDC7EBD-37E1-4DB9-B806-8CC9FA3C8328}" type="parTrans" cxnId="{41B38C2D-CC90-45A8-80B5-B2E8023D7EFB}">
      <dgm:prSet/>
      <dgm:spPr/>
      <dgm:t>
        <a:bodyPr/>
        <a:lstStyle/>
        <a:p>
          <a:endParaRPr lang="nl-NL"/>
        </a:p>
      </dgm:t>
    </dgm:pt>
    <dgm:pt modelId="{C050FEA1-BCBF-4EA9-B0C1-57B84563AD4F}" type="sibTrans" cxnId="{41B38C2D-CC90-45A8-80B5-B2E8023D7EFB}">
      <dgm:prSet/>
      <dgm:spPr/>
      <dgm:t>
        <a:bodyPr/>
        <a:lstStyle/>
        <a:p>
          <a:endParaRPr lang="nl-NL"/>
        </a:p>
      </dgm:t>
    </dgm:pt>
    <dgm:pt modelId="{0DC4BDB7-2D37-42D8-97B6-01415A223530}">
      <dgm:prSet phldrT="[Tekst]"/>
      <dgm:spPr/>
      <dgm:t>
        <a:bodyPr/>
        <a:lstStyle/>
        <a:p>
          <a:r>
            <a:rPr lang="nl-NL" dirty="0"/>
            <a:t>Proces</a:t>
          </a:r>
        </a:p>
      </dgm:t>
    </dgm:pt>
    <dgm:pt modelId="{FD792D36-5041-49D0-8CD7-6115A89691A1}" type="parTrans" cxnId="{283F99C4-4ECB-42D6-A397-D053C052452B}">
      <dgm:prSet/>
      <dgm:spPr/>
      <dgm:t>
        <a:bodyPr/>
        <a:lstStyle/>
        <a:p>
          <a:endParaRPr lang="nl-NL"/>
        </a:p>
      </dgm:t>
    </dgm:pt>
    <dgm:pt modelId="{47AABB77-1723-42CA-A4C0-58C3C142CAD6}" type="sibTrans" cxnId="{283F99C4-4ECB-42D6-A397-D053C052452B}">
      <dgm:prSet/>
      <dgm:spPr/>
      <dgm:t>
        <a:bodyPr/>
        <a:lstStyle/>
        <a:p>
          <a:endParaRPr lang="nl-NL"/>
        </a:p>
      </dgm:t>
    </dgm:pt>
    <dgm:pt modelId="{6F00AA97-7CF7-413F-AD59-6AD2791BC471}" type="pres">
      <dgm:prSet presAssocID="{35BEC9CF-8BFB-4CE3-8D28-AA1C92357DDF}" presName="matrix" presStyleCnt="0">
        <dgm:presLayoutVars>
          <dgm:chMax val="1"/>
          <dgm:dir/>
          <dgm:resizeHandles val="exact"/>
        </dgm:presLayoutVars>
      </dgm:prSet>
      <dgm:spPr/>
    </dgm:pt>
    <dgm:pt modelId="{F727873F-DB30-4508-9DE1-34B09C5A7D53}" type="pres">
      <dgm:prSet presAssocID="{35BEC9CF-8BFB-4CE3-8D28-AA1C92357DDF}" presName="axisShape" presStyleLbl="bgShp" presStyleIdx="0" presStyleCnt="1" custLinFactNeighborX="338" custLinFactNeighborY="-16464"/>
      <dgm:spPr/>
    </dgm:pt>
    <dgm:pt modelId="{94A57B6F-0388-4E8E-BCE5-8C29E6AE6453}" type="pres">
      <dgm:prSet presAssocID="{35BEC9CF-8BFB-4CE3-8D28-AA1C92357DD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A1B210-3347-4213-80E7-C04118F42815}" type="pres">
      <dgm:prSet presAssocID="{35BEC9CF-8BFB-4CE3-8D28-AA1C92357DD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153962-1E7C-4D43-9D55-1D645027F2C8}" type="pres">
      <dgm:prSet presAssocID="{35BEC9CF-8BFB-4CE3-8D28-AA1C92357DD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148670-839D-4659-B8B2-19600EEF8F31}" type="pres">
      <dgm:prSet presAssocID="{35BEC9CF-8BFB-4CE3-8D28-AA1C92357DD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86C10F-4849-4272-9531-0E16BDA025DE}" type="presOf" srcId="{0DC4BDB7-2D37-42D8-97B6-01415A223530}" destId="{EB148670-839D-4659-B8B2-19600EEF8F31}" srcOrd="0" destOrd="0" presId="urn:microsoft.com/office/officeart/2005/8/layout/matrix2"/>
    <dgm:cxn modelId="{CD08A713-602C-4FC7-A7D2-3DD7DF3B0463}" type="presOf" srcId="{35BEC9CF-8BFB-4CE3-8D28-AA1C92357DDF}" destId="{6F00AA97-7CF7-413F-AD59-6AD2791BC471}" srcOrd="0" destOrd="0" presId="urn:microsoft.com/office/officeart/2005/8/layout/matrix2"/>
    <dgm:cxn modelId="{41B38C2D-CC90-45A8-80B5-B2E8023D7EFB}" srcId="{35BEC9CF-8BFB-4CE3-8D28-AA1C92357DDF}" destId="{DF5D2DA0-3A98-4AE6-8F4A-6C46F70FD51C}" srcOrd="2" destOrd="0" parTransId="{CCDC7EBD-37E1-4DB9-B806-8CC9FA3C8328}" sibTransId="{C050FEA1-BCBF-4EA9-B0C1-57B84563AD4F}"/>
    <dgm:cxn modelId="{6320CF51-24BA-4C18-9DDB-A97A239DC5F2}" srcId="{35BEC9CF-8BFB-4CE3-8D28-AA1C92357DDF}" destId="{77B3D7EA-4BF9-425D-9946-ED0D937695AE}" srcOrd="0" destOrd="0" parTransId="{C2CF6BD2-4D15-462F-820B-575BA22CE634}" sibTransId="{90430299-C497-454A-BCBD-D48B38215420}"/>
    <dgm:cxn modelId="{8C33E782-965E-485D-A3DA-5BA2779BA549}" type="presOf" srcId="{DF5D2DA0-3A98-4AE6-8F4A-6C46F70FD51C}" destId="{3F153962-1E7C-4D43-9D55-1D645027F2C8}" srcOrd="0" destOrd="0" presId="urn:microsoft.com/office/officeart/2005/8/layout/matrix2"/>
    <dgm:cxn modelId="{264365AF-2239-4E94-9ED4-00578B2E7B39}" type="presOf" srcId="{766B60BC-2810-43C5-BD90-5BAD81AB2274}" destId="{1FA1B210-3347-4213-80E7-C04118F42815}" srcOrd="0" destOrd="0" presId="urn:microsoft.com/office/officeart/2005/8/layout/matrix2"/>
    <dgm:cxn modelId="{283F99C4-4ECB-42D6-A397-D053C052452B}" srcId="{35BEC9CF-8BFB-4CE3-8D28-AA1C92357DDF}" destId="{0DC4BDB7-2D37-42D8-97B6-01415A223530}" srcOrd="3" destOrd="0" parTransId="{FD792D36-5041-49D0-8CD7-6115A89691A1}" sibTransId="{47AABB77-1723-42CA-A4C0-58C3C142CAD6}"/>
    <dgm:cxn modelId="{03D53DD1-E279-45F6-A71F-5D78F0A57E26}" srcId="{35BEC9CF-8BFB-4CE3-8D28-AA1C92357DDF}" destId="{766B60BC-2810-43C5-BD90-5BAD81AB2274}" srcOrd="1" destOrd="0" parTransId="{B8202A65-7376-49C7-99E6-620ED3809467}" sibTransId="{DC94406A-A22F-4396-9029-012534780BDA}"/>
    <dgm:cxn modelId="{EF3C85DC-3B8F-4939-A50B-59149EAEC6B4}" type="presOf" srcId="{77B3D7EA-4BF9-425D-9946-ED0D937695AE}" destId="{94A57B6F-0388-4E8E-BCE5-8C29E6AE6453}" srcOrd="0" destOrd="0" presId="urn:microsoft.com/office/officeart/2005/8/layout/matrix2"/>
    <dgm:cxn modelId="{65FF1405-0F5E-4117-949A-33EA1DFC66ED}" type="presParOf" srcId="{6F00AA97-7CF7-413F-AD59-6AD2791BC471}" destId="{F727873F-DB30-4508-9DE1-34B09C5A7D53}" srcOrd="0" destOrd="0" presId="urn:microsoft.com/office/officeart/2005/8/layout/matrix2"/>
    <dgm:cxn modelId="{47BE4EF7-E1F6-4241-8729-3C618C329F97}" type="presParOf" srcId="{6F00AA97-7CF7-413F-AD59-6AD2791BC471}" destId="{94A57B6F-0388-4E8E-BCE5-8C29E6AE6453}" srcOrd="1" destOrd="0" presId="urn:microsoft.com/office/officeart/2005/8/layout/matrix2"/>
    <dgm:cxn modelId="{D73239DD-3954-410E-86CE-3BE33D82EDC8}" type="presParOf" srcId="{6F00AA97-7CF7-413F-AD59-6AD2791BC471}" destId="{1FA1B210-3347-4213-80E7-C04118F42815}" srcOrd="2" destOrd="0" presId="urn:microsoft.com/office/officeart/2005/8/layout/matrix2"/>
    <dgm:cxn modelId="{050D0059-8F5E-4495-B8D0-5DA2F4A6DEF0}" type="presParOf" srcId="{6F00AA97-7CF7-413F-AD59-6AD2791BC471}" destId="{3F153962-1E7C-4D43-9D55-1D645027F2C8}" srcOrd="3" destOrd="0" presId="urn:microsoft.com/office/officeart/2005/8/layout/matrix2"/>
    <dgm:cxn modelId="{40705864-40FE-4CD5-98D0-BE78C1C0FA47}" type="presParOf" srcId="{6F00AA97-7CF7-413F-AD59-6AD2791BC471}" destId="{EB148670-839D-4659-B8B2-19600EEF8F3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7873F-DB30-4508-9DE1-34B09C5A7D53}">
      <dsp:nvSpPr>
        <dsp:cNvPr id="0" name=""/>
        <dsp:cNvSpPr/>
      </dsp:nvSpPr>
      <dsp:spPr>
        <a:xfrm>
          <a:off x="840779" y="0"/>
          <a:ext cx="4105200" cy="4105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7B6F-0388-4E8E-BCE5-8C29E6AE6453}">
      <dsp:nvSpPr>
        <dsp:cNvPr id="0" name=""/>
        <dsp:cNvSpPr/>
      </dsp:nvSpPr>
      <dsp:spPr>
        <a:xfrm>
          <a:off x="1093741" y="266838"/>
          <a:ext cx="1642080" cy="1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To</a:t>
          </a:r>
          <a:r>
            <a:rPr lang="nl-NL" sz="2500" kern="1200" dirty="0"/>
            <a:t> do’s</a:t>
          </a:r>
        </a:p>
      </dsp:txBody>
      <dsp:txXfrm>
        <a:off x="1173901" y="346998"/>
        <a:ext cx="1481760" cy="1481760"/>
      </dsp:txXfrm>
    </dsp:sp>
    <dsp:sp modelId="{1FA1B210-3347-4213-80E7-C04118F42815}">
      <dsp:nvSpPr>
        <dsp:cNvPr id="0" name=""/>
        <dsp:cNvSpPr/>
      </dsp:nvSpPr>
      <dsp:spPr>
        <a:xfrm>
          <a:off x="3023185" y="266838"/>
          <a:ext cx="1642080" cy="1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Project</a:t>
          </a:r>
        </a:p>
      </dsp:txBody>
      <dsp:txXfrm>
        <a:off x="3103345" y="346998"/>
        <a:ext cx="1481760" cy="1481760"/>
      </dsp:txXfrm>
    </dsp:sp>
    <dsp:sp modelId="{3F153962-1E7C-4D43-9D55-1D645027F2C8}">
      <dsp:nvSpPr>
        <dsp:cNvPr id="0" name=""/>
        <dsp:cNvSpPr/>
      </dsp:nvSpPr>
      <dsp:spPr>
        <a:xfrm>
          <a:off x="1093741" y="2196282"/>
          <a:ext cx="1642080" cy="1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Werk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methode</a:t>
          </a:r>
        </a:p>
      </dsp:txBody>
      <dsp:txXfrm>
        <a:off x="1173901" y="2276442"/>
        <a:ext cx="1481760" cy="1481760"/>
      </dsp:txXfrm>
    </dsp:sp>
    <dsp:sp modelId="{EB148670-839D-4659-B8B2-19600EEF8F31}">
      <dsp:nvSpPr>
        <dsp:cNvPr id="0" name=""/>
        <dsp:cNvSpPr/>
      </dsp:nvSpPr>
      <dsp:spPr>
        <a:xfrm>
          <a:off x="3023185" y="2196282"/>
          <a:ext cx="1642080" cy="164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Proces</a:t>
          </a:r>
        </a:p>
      </dsp:txBody>
      <dsp:txXfrm>
        <a:off x="3103345" y="2276442"/>
        <a:ext cx="1481760" cy="148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890415" cy="496967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084" y="1"/>
            <a:ext cx="2890414" cy="496967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27114E-03DC-49C1-B59E-8FB5520872D1}" type="datetimeFigureOut">
              <a:rPr lang="nl-BE"/>
              <a:pPr>
                <a:defRPr/>
              </a:pPr>
              <a:t>20/05/2019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8" y="9429672"/>
            <a:ext cx="2890415" cy="496966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084" y="9429672"/>
            <a:ext cx="2890414" cy="496966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C81225-6E7F-4CEC-A8DD-DEF6941AB34B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1000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890415" cy="496967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084" y="1"/>
            <a:ext cx="2890414" cy="496967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85EE2-2DA5-4E97-A74A-BD057E96D92D}" type="datetimeFigureOut">
              <a:rPr lang="nl-NL"/>
              <a:pPr>
                <a:defRPr/>
              </a:pPr>
              <a:t>20-5-2019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3" rIns="91468" bIns="45733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7392" y="4715636"/>
            <a:ext cx="5334317" cy="4467939"/>
          </a:xfrm>
          <a:prstGeom prst="rect">
            <a:avLst/>
          </a:prstGeom>
        </p:spPr>
        <p:txBody>
          <a:bodyPr vert="horz" lIns="91468" tIns="45733" rIns="91468" bIns="45733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8" y="9429672"/>
            <a:ext cx="2890415" cy="496966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084" y="9429672"/>
            <a:ext cx="2890414" cy="496966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3AD12E-E1BA-4296-88FF-3C0C48E7B92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101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3AD12E-E1BA-4296-88FF-3C0C48E7B921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9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/>
              <a:t>Verticale benadering = inclusief beleid</a:t>
            </a:r>
          </a:p>
          <a:p>
            <a:r>
              <a:rPr lang="nl-BE"/>
              <a:t>Horizontale benadering =  categoriaal beleid / doelgroepenbeleid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Stappenplan meerjarenplan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6D86-F42C-4A6B-91B0-65BF44801EB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0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F93C-8AB5-4847-A1B3-C3F457007B44}" type="slidenum">
              <a:rPr lang="nl-NL"/>
              <a:pPr/>
              <a:t>39</a:t>
            </a:fld>
            <a:endParaRPr lang="nl-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374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F93C-8AB5-4847-A1B3-C3F457007B44}" type="slidenum">
              <a:rPr lang="nl-NL"/>
              <a:pPr/>
              <a:t>40</a:t>
            </a:fld>
            <a:endParaRPr lang="nl-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601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F93C-8AB5-4847-A1B3-C3F457007B44}" type="slidenum">
              <a:rPr lang="nl-NL"/>
              <a:pPr/>
              <a:t>41</a:t>
            </a:fld>
            <a:endParaRPr lang="nl-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69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F93C-8AB5-4847-A1B3-C3F457007B44}" type="slidenum">
              <a:rPr lang="nl-NL"/>
              <a:pPr/>
              <a:t>42</a:t>
            </a:fld>
            <a:endParaRPr lang="nl-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66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1F93C-8AB5-4847-A1B3-C3F457007B44}" type="slidenum">
              <a:rPr lang="nl-NL"/>
              <a:pPr/>
              <a:t>43</a:t>
            </a:fld>
            <a:endParaRPr lang="nl-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1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091123VVSG2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22972"/>
          <a:stretch>
            <a:fillRect/>
          </a:stretch>
        </p:blipFill>
        <p:spPr bwMode="auto">
          <a:xfrm>
            <a:off x="0" y="2714625"/>
            <a:ext cx="30718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VVSG_op_ppt_titel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b="2000"/>
          <a:stretch>
            <a:fillRect/>
          </a:stretch>
        </p:blipFill>
        <p:spPr bwMode="auto">
          <a:xfrm>
            <a:off x="3071813" y="2714625"/>
            <a:ext cx="60721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VVSG_l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8800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VVSG_l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8800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2357438" y="2714625"/>
            <a:ext cx="714375" cy="350043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2332044"/>
          </a:xfrm>
        </p:spPr>
        <p:txBody>
          <a:bodyPr anchor="b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3316284" y="5402268"/>
            <a:ext cx="5381640" cy="53816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46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11D5C0-FA51-4DF5-8B58-949509B8A500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A026DE-C926-4AF6-A4C8-EA15FE6BCB2B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4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B12AFD-F167-468B-AE90-C17BF2B792CF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3211ED-668A-4DD3-B888-9275F01D756F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50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6" name="Rechthoek 5"/>
          <p:cNvSpPr/>
          <p:nvPr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9" name="Afbeelding 11" descr="VVSG_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 userDrawn="1"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ekstvak 10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5" name="Afbeelding 17" descr="VVSG_l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0440-34F4-44C2-8FB3-DA04E8E6A46D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17" name="Tijdelijke aanduiding voor voettekst 19"/>
          <p:cNvSpPr>
            <a:spLocks noGrp="1"/>
          </p:cNvSpPr>
          <p:nvPr>
            <p:ph type="ftr" sz="quarter" idx="11"/>
          </p:nvPr>
        </p:nvSpPr>
        <p:spPr>
          <a:xfrm>
            <a:off x="889000" y="6534150"/>
            <a:ext cx="4597400" cy="1238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dirty="0"/>
              <a:t>Dirk Meulemans - Vorming</a:t>
            </a:r>
          </a:p>
        </p:txBody>
      </p:sp>
      <p:sp>
        <p:nvSpPr>
          <p:cNvPr id="18" name="Tijdelijke aanduiding voor dia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5F26-B93B-4099-84BC-22D41C98178F}" type="slidenum">
              <a:rPr lang="nl-NL"/>
              <a:pPr>
                <a:defRPr/>
              </a:pPr>
              <a:t>‹nr.›</a:t>
            </a:fld>
            <a:r>
              <a:rPr lang="nl-NL" dirty="0"/>
              <a:t>  - </a:t>
            </a:r>
          </a:p>
        </p:txBody>
      </p:sp>
    </p:spTree>
    <p:extLst>
      <p:ext uri="{BB962C8B-B14F-4D97-AF65-F5344CB8AC3E}">
        <p14:creationId xmlns:p14="http://schemas.microsoft.com/office/powerpoint/2010/main" val="342742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091123VVSG06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8109" r="22523" b="2702"/>
          <a:stretch>
            <a:fillRect/>
          </a:stretch>
        </p:blipFill>
        <p:spPr bwMode="auto">
          <a:xfrm>
            <a:off x="428625" y="3429000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091123VVSG3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26260"/>
          <a:stretch>
            <a:fillRect/>
          </a:stretch>
        </p:blipFill>
        <p:spPr bwMode="auto">
          <a:xfrm>
            <a:off x="7572375" y="3429000"/>
            <a:ext cx="1571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091029Lommel3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1" t="19531" r="26398" b="14632"/>
          <a:stretch>
            <a:fillRect/>
          </a:stretch>
        </p:blipFill>
        <p:spPr bwMode="auto">
          <a:xfrm>
            <a:off x="0" y="1071563"/>
            <a:ext cx="16430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091029Lommel157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r="17172"/>
          <a:stretch>
            <a:fillRect/>
          </a:stretch>
        </p:blipFill>
        <p:spPr bwMode="auto">
          <a:xfrm>
            <a:off x="2786063" y="1071563"/>
            <a:ext cx="2428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1643063" y="1071563"/>
            <a:ext cx="11430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9" name="Afbeelding 11" descr="VVSG_l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4225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 userDrawn="1"/>
        </p:nvSpPr>
        <p:spPr>
          <a:xfrm>
            <a:off x="1214438" y="1071563"/>
            <a:ext cx="428625" cy="114300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4938" y="1071563"/>
            <a:ext cx="11430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786313" y="1071563"/>
            <a:ext cx="428625" cy="114300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4572000"/>
            <a:ext cx="428625" cy="1214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28625" y="4572000"/>
            <a:ext cx="428625" cy="121443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786063" y="4572000"/>
            <a:ext cx="1143000" cy="1214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6357938" y="3429000"/>
            <a:ext cx="1214437" cy="1214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7572375" y="3429000"/>
            <a:ext cx="428625" cy="1214438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8" name="Afbeelding 20" descr="091029Lommel058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7999" b="999"/>
          <a:stretch>
            <a:fillRect/>
          </a:stretch>
        </p:blipFill>
        <p:spPr bwMode="auto">
          <a:xfrm>
            <a:off x="3929063" y="3429000"/>
            <a:ext cx="2428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21" descr="091029Lommel346-79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999" r="7999"/>
          <a:stretch>
            <a:fillRect/>
          </a:stretch>
        </p:blipFill>
        <p:spPr bwMode="auto">
          <a:xfrm>
            <a:off x="6357938" y="1071563"/>
            <a:ext cx="2357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hoek 19"/>
          <p:cNvSpPr/>
          <p:nvPr userDrawn="1"/>
        </p:nvSpPr>
        <p:spPr>
          <a:xfrm>
            <a:off x="8715375" y="1071563"/>
            <a:ext cx="42862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8286750" y="1071563"/>
            <a:ext cx="428625" cy="114300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6896" y="6299208"/>
            <a:ext cx="5561028" cy="3587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36896" y="5761044"/>
            <a:ext cx="5561028" cy="5381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79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VVSG_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pic>
        <p:nvPicPr>
          <p:cNvPr id="11" name="Afbeelding 12" descr="VVSG_l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6" name="Tekstvak 15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1388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AED1DA-2721-423C-B9D5-3D137A52CBB2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C328DCB-5C20-4936-9BF1-910E2B48B699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97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VSG_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pic>
        <p:nvPicPr>
          <p:cNvPr id="13" name="Afbeelding 12" descr="VVSG_l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/>
          <p:cNvSpPr/>
          <p:nvPr userDrawn="1"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8" name="Tekstvak 17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6345"/>
            <a:ext cx="3935412" cy="717552"/>
          </a:xfrm>
          <a:solidFill>
            <a:schemeClr val="tx1"/>
          </a:solidFill>
        </p:spPr>
        <p:txBody>
          <a:bodyPr lIns="72000" rIns="7200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3284"/>
            <a:ext cx="3935412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1388" y="1276345"/>
            <a:ext cx="3935412" cy="717552"/>
          </a:xfrm>
          <a:solidFill>
            <a:schemeClr val="tx1"/>
          </a:solidFill>
        </p:spPr>
        <p:txBody>
          <a:bodyPr lIns="72000" rIns="7200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1388" y="2173284"/>
            <a:ext cx="3935412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B06A30-9D2F-456F-970E-25F9AF2985B1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D7D2F8-6F12-46C6-BC66-42BC478CF678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21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10" descr="VVSG_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446088" y="917575"/>
            <a:ext cx="41259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4572000" y="917575"/>
            <a:ext cx="1973263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6545263" y="917575"/>
            <a:ext cx="1435100" cy="46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7980363" y="917575"/>
            <a:ext cx="717550" cy="46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4" name="Afbeelding 16" descr="VVSG_l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7211F78-9957-45DA-A228-62F89870F83C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CA55B1-AB3B-45FF-8893-8511CFB1B05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0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VVSG_l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pic>
        <p:nvPicPr>
          <p:cNvPr id="4" name="Afbeelding 8" descr="VVSG_l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00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ADE7611-43AF-403F-9CE6-2BBCEF613380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50BA88-52A7-44B7-828D-225A5DF63379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63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091123VVSG09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4749" r="29662" b="14008"/>
          <a:stretch>
            <a:fillRect/>
          </a:stretch>
        </p:blipFill>
        <p:spPr bwMode="auto">
          <a:xfrm>
            <a:off x="0" y="2357438"/>
            <a:ext cx="20002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VVSG_l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8800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pic>
        <p:nvPicPr>
          <p:cNvPr id="8" name="Afbeelding 9" descr="VVSG_l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8800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>
            <a:spLocks noChangeArrowheads="1"/>
          </p:cNvSpPr>
          <p:nvPr userDrawn="1"/>
        </p:nvSpPr>
        <p:spPr bwMode="auto">
          <a:xfrm>
            <a:off x="446088" y="6534150"/>
            <a:ext cx="431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928688" y="2357438"/>
            <a:ext cx="1071562" cy="428625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928688" y="1928813"/>
            <a:ext cx="1071562" cy="428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9344" y="2711448"/>
            <a:ext cx="6099192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19344" y="2352672"/>
            <a:ext cx="6099193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650" y="6534150"/>
            <a:ext cx="6637338" cy="12382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90F8E25-632A-4CA7-8091-86B5B043B2F2}" type="slidenum">
              <a:rPr lang="nl-NL"/>
              <a:pPr>
                <a:defRPr/>
              </a:pPr>
              <a:t>‹nr.›</a:t>
            </a:fld>
            <a:r>
              <a:rPr lang="nl-NL" dirty="0"/>
              <a:t> 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586C8C-6E65-41A2-8AA4-97C407E021F8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28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091029Lommel22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1" r="26495"/>
          <a:stretch>
            <a:fillRect/>
          </a:stretch>
        </p:blipFill>
        <p:spPr bwMode="auto">
          <a:xfrm>
            <a:off x="0" y="641350"/>
            <a:ext cx="30718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VVSG_op_ppt_dank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b="1266"/>
          <a:stretch>
            <a:fillRect/>
          </a:stretch>
        </p:blipFill>
        <p:spPr bwMode="auto">
          <a:xfrm>
            <a:off x="3071813" y="649288"/>
            <a:ext cx="607218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2357438" y="642938"/>
            <a:ext cx="714375" cy="5572125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060" y="2532060"/>
            <a:ext cx="5202252" cy="2511432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75060" y="5222880"/>
            <a:ext cx="5202252" cy="538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07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46088" y="379413"/>
            <a:ext cx="8251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46088" y="1635125"/>
            <a:ext cx="8251825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63" y="6534150"/>
            <a:ext cx="717550" cy="12382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65DA-9DA4-4127-8F03-2E212F74FC95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4188" y="6534150"/>
            <a:ext cx="4597400" cy="12382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Dirk Meulemans - Vorming Stappenplan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150"/>
            <a:ext cx="395288" cy="12382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44FD4-3CBF-49BC-A845-FC93A68A86FA}" type="slidenum">
              <a:rPr lang="nl-NL"/>
              <a:pPr>
                <a:defRPr/>
              </a:pPr>
              <a:t>‹nr.›</a:t>
            </a:fld>
            <a:r>
              <a:rPr lang="nl-NL" dirty="0"/>
              <a:t>  -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331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E331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331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E331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E331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time_continue=40&amp;v=WFkOdjAHTx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Kopie%20van%20Indicatoren%20SDG%2027082018.xlsx" TargetMode="External"/><Relationship Id="rId2" Type="http://schemas.openxmlformats.org/officeDocument/2006/relationships/hyperlink" Target="https://unstats.un.org/sd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316288" y="2890838"/>
            <a:ext cx="5648325" cy="23320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Lokaal Sociaal Beleid in het Meerjarenplan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16288" y="5555134"/>
            <a:ext cx="5381625" cy="538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None/>
              <a:defRPr/>
            </a:pPr>
            <a:r>
              <a:rPr lang="nl-NL" dirty="0"/>
              <a:t>Danny Kindekens, dKi Consult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9726B5-1BBF-40EF-BDCD-58FCB8870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617462" cy="1465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5194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10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98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Verankering LSB – structuur MJP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F1F221-240E-443C-8209-66A574BA6DD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31DA-5DE2-41D4-A193-EAF435135315}" type="slidenum">
              <a:rPr lang="nl-NL"/>
              <a:pPr>
                <a:defRPr/>
              </a:pPr>
              <a:t>11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7" name="Tijdelijke aanduiding voor inhoud 7">
            <a:extLst>
              <a:ext uri="{FF2B5EF4-FFF2-40B4-BE49-F238E27FC236}">
                <a16:creationId xmlns:a16="http://schemas.microsoft.com/office/drawing/2014/main" id="{022DCA33-586F-4A97-B52B-AAEBB517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8251848" cy="5022864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9108BD80-BDAE-4B47-8E42-8C049B9D407F}"/>
              </a:ext>
            </a:extLst>
          </p:cNvPr>
          <p:cNvSpPr/>
          <p:nvPr/>
        </p:nvSpPr>
        <p:spPr>
          <a:xfrm>
            <a:off x="755576" y="1623391"/>
            <a:ext cx="5431787" cy="451880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91592B2-6C03-44D0-90DF-30C85EC92BD0}"/>
              </a:ext>
            </a:extLst>
          </p:cNvPr>
          <p:cNvCxnSpPr>
            <a:cxnSpLocks/>
          </p:cNvCxnSpPr>
          <p:nvPr/>
        </p:nvCxnSpPr>
        <p:spPr>
          <a:xfrm>
            <a:off x="2391349" y="3429000"/>
            <a:ext cx="216024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C52C01F-5B92-456A-84AF-9843C99AB751}"/>
              </a:ext>
            </a:extLst>
          </p:cNvPr>
          <p:cNvCxnSpPr>
            <a:cxnSpLocks/>
          </p:cNvCxnSpPr>
          <p:nvPr/>
        </p:nvCxnSpPr>
        <p:spPr>
          <a:xfrm>
            <a:off x="1691680" y="4562447"/>
            <a:ext cx="352839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kstvak 34819">
            <a:extLst>
              <a:ext uri="{FF2B5EF4-FFF2-40B4-BE49-F238E27FC236}">
                <a16:creationId xmlns:a16="http://schemas.microsoft.com/office/drawing/2014/main" id="{B4AA92B6-DBAC-4BC4-A1F9-29EB96DD1928}"/>
              </a:ext>
            </a:extLst>
          </p:cNvPr>
          <p:cNvSpPr txBox="1"/>
          <p:nvPr/>
        </p:nvSpPr>
        <p:spPr>
          <a:xfrm>
            <a:off x="3387030" y="2144287"/>
            <a:ext cx="441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Beleidsdoelstellingen </a:t>
            </a:r>
            <a:r>
              <a:rPr lang="nl-BE" sz="2400" dirty="0"/>
              <a:t>(strategische doelstellingen)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9C4142B-C646-4A19-9BCB-3B5AE7AD4A3C}"/>
              </a:ext>
            </a:extLst>
          </p:cNvPr>
          <p:cNvSpPr txBox="1"/>
          <p:nvPr/>
        </p:nvSpPr>
        <p:spPr>
          <a:xfrm>
            <a:off x="3912419" y="3484936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Actieplannen</a:t>
            </a:r>
            <a:r>
              <a:rPr lang="nl-BE" sz="2400" dirty="0"/>
              <a:t>) (operationele doelstellingen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B544B1C-A7E4-4832-9A3D-CE674BE5BBA6}"/>
              </a:ext>
            </a:extLst>
          </p:cNvPr>
          <p:cNvSpPr txBox="1"/>
          <p:nvPr/>
        </p:nvSpPr>
        <p:spPr>
          <a:xfrm>
            <a:off x="5206955" y="4948990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Acties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1654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Verankering LSB – verticaal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F1F221-240E-443C-8209-66A574BA6DD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31DA-5DE2-41D4-A193-EAF435135315}" type="slidenum">
              <a:rPr lang="nl-NL"/>
              <a:pPr>
                <a:defRPr/>
              </a:pPr>
              <a:t>12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9108BD80-BDAE-4B47-8E42-8C049B9D407F}"/>
              </a:ext>
            </a:extLst>
          </p:cNvPr>
          <p:cNvSpPr/>
          <p:nvPr/>
        </p:nvSpPr>
        <p:spPr>
          <a:xfrm>
            <a:off x="1732501" y="1623391"/>
            <a:ext cx="5431787" cy="451880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C52C01F-5B92-456A-84AF-9843C99AB751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2740613" y="1623391"/>
            <a:ext cx="1707782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1B544B1C-A7E4-4832-9A3D-CE674BE5BBA6}"/>
              </a:ext>
            </a:extLst>
          </p:cNvPr>
          <p:cNvSpPr txBox="1"/>
          <p:nvPr/>
        </p:nvSpPr>
        <p:spPr>
          <a:xfrm rot="17825661">
            <a:off x="1243351" y="3758814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Vrije tijd</a:t>
            </a:r>
            <a:endParaRPr lang="nl-BE" sz="24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28172FE-0B19-4FED-AEC2-65AC72365CB7}"/>
              </a:ext>
            </a:extLst>
          </p:cNvPr>
          <p:cNvCxnSpPr>
            <a:cxnSpLocks/>
          </p:cNvCxnSpPr>
          <p:nvPr/>
        </p:nvCxnSpPr>
        <p:spPr>
          <a:xfrm flipH="1">
            <a:off x="3748725" y="1700808"/>
            <a:ext cx="699670" cy="44522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21CD60D-6203-43F2-AE69-8963473EF8FB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4448395" y="1623391"/>
            <a:ext cx="346114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690B359-979A-4BCC-933B-8B0C4E699F91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4448395" y="1623391"/>
            <a:ext cx="1514323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79576604-C16D-408D-8043-BC688271720D}"/>
              </a:ext>
            </a:extLst>
          </p:cNvPr>
          <p:cNvSpPr txBox="1"/>
          <p:nvPr/>
        </p:nvSpPr>
        <p:spPr>
          <a:xfrm rot="17046896">
            <a:off x="1808983" y="3839460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Ruimte</a:t>
            </a:r>
            <a:endParaRPr lang="nl-BE" sz="2400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5C85786-9456-4CAB-88D9-D13A8DE1CE28}"/>
              </a:ext>
            </a:extLst>
          </p:cNvPr>
          <p:cNvSpPr txBox="1"/>
          <p:nvPr/>
        </p:nvSpPr>
        <p:spPr>
          <a:xfrm rot="16457185">
            <a:off x="2322843" y="3758813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Mobiliteit</a:t>
            </a:r>
            <a:endParaRPr lang="nl-BE" sz="2400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00B04AE-3E96-4642-91E4-9A13837AE10F}"/>
              </a:ext>
            </a:extLst>
          </p:cNvPr>
          <p:cNvSpPr txBox="1"/>
          <p:nvPr/>
        </p:nvSpPr>
        <p:spPr>
          <a:xfrm rot="4603236">
            <a:off x="3425704" y="4202773"/>
            <a:ext cx="334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Lokale economie</a:t>
            </a:r>
            <a:endParaRPr lang="nl-BE" sz="2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27D6DDC-DE19-4E0D-9553-043C9C1D9105}"/>
              </a:ext>
            </a:extLst>
          </p:cNvPr>
          <p:cNvSpPr txBox="1"/>
          <p:nvPr/>
        </p:nvSpPr>
        <p:spPr>
          <a:xfrm rot="3895633">
            <a:off x="5261104" y="4867571"/>
            <a:ext cx="185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Welzijn</a:t>
            </a:r>
            <a:endParaRPr lang="nl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Verankering LSB – horizontaal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F1F221-240E-443C-8209-66A574BA6DD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31DA-5DE2-41D4-A193-EAF435135315}" type="slidenum">
              <a:rPr lang="nl-NL"/>
              <a:pPr>
                <a:defRPr/>
              </a:pPr>
              <a:t>13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9108BD80-BDAE-4B47-8E42-8C049B9D407F}"/>
              </a:ext>
            </a:extLst>
          </p:cNvPr>
          <p:cNvSpPr/>
          <p:nvPr/>
        </p:nvSpPr>
        <p:spPr>
          <a:xfrm>
            <a:off x="179512" y="1623391"/>
            <a:ext cx="5431787" cy="451880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C52C01F-5B92-456A-84AF-9843C99AB751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1187624" y="1623391"/>
            <a:ext cx="1707782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1B544B1C-A7E4-4832-9A3D-CE674BE5BBA6}"/>
              </a:ext>
            </a:extLst>
          </p:cNvPr>
          <p:cNvSpPr txBox="1"/>
          <p:nvPr/>
        </p:nvSpPr>
        <p:spPr>
          <a:xfrm rot="17825661">
            <a:off x="-309638" y="3758814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Domeinen</a:t>
            </a:r>
            <a:endParaRPr lang="nl-BE" sz="24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28172FE-0B19-4FED-AEC2-65AC72365CB7}"/>
              </a:ext>
            </a:extLst>
          </p:cNvPr>
          <p:cNvCxnSpPr>
            <a:cxnSpLocks/>
          </p:cNvCxnSpPr>
          <p:nvPr/>
        </p:nvCxnSpPr>
        <p:spPr>
          <a:xfrm flipH="1">
            <a:off x="2195736" y="1700808"/>
            <a:ext cx="699670" cy="44522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21CD60D-6203-43F2-AE69-8963473EF8FB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895406" y="1623391"/>
            <a:ext cx="346114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690B359-979A-4BCC-933B-8B0C4E699F91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895406" y="1623391"/>
            <a:ext cx="1514323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79576604-C16D-408D-8043-BC688271720D}"/>
              </a:ext>
            </a:extLst>
          </p:cNvPr>
          <p:cNvSpPr txBox="1"/>
          <p:nvPr/>
        </p:nvSpPr>
        <p:spPr>
          <a:xfrm rot="17046896">
            <a:off x="230454" y="3385671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…</a:t>
            </a:r>
            <a:endParaRPr lang="nl-BE" sz="2400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5C85786-9456-4CAB-88D9-D13A8DE1CE28}"/>
              </a:ext>
            </a:extLst>
          </p:cNvPr>
          <p:cNvSpPr txBox="1"/>
          <p:nvPr/>
        </p:nvSpPr>
        <p:spPr>
          <a:xfrm rot="16457185">
            <a:off x="767890" y="3381284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…</a:t>
            </a:r>
            <a:endParaRPr lang="nl-BE" sz="2400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00B04AE-3E96-4642-91E4-9A13837AE10F}"/>
              </a:ext>
            </a:extLst>
          </p:cNvPr>
          <p:cNvSpPr txBox="1"/>
          <p:nvPr/>
        </p:nvSpPr>
        <p:spPr>
          <a:xfrm rot="4603236">
            <a:off x="3381637" y="5217950"/>
            <a:ext cx="91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…</a:t>
            </a:r>
            <a:endParaRPr lang="nl-BE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5484F89-2615-410E-852A-5B8E4D72A8BB}"/>
              </a:ext>
            </a:extLst>
          </p:cNvPr>
          <p:cNvSpPr txBox="1"/>
          <p:nvPr/>
        </p:nvSpPr>
        <p:spPr>
          <a:xfrm rot="4141362">
            <a:off x="4404590" y="5128182"/>
            <a:ext cx="91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…</a:t>
            </a:r>
            <a:endParaRPr lang="nl-BE" sz="24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77C06D3-79DA-48A6-B4E8-4D2710C17ADF}"/>
              </a:ext>
            </a:extLst>
          </p:cNvPr>
          <p:cNvSpPr txBox="1"/>
          <p:nvPr/>
        </p:nvSpPr>
        <p:spPr>
          <a:xfrm rot="4603236">
            <a:off x="3534037" y="5370350"/>
            <a:ext cx="91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…</a:t>
            </a:r>
            <a:endParaRPr lang="nl-BE" sz="24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FEACB5B-BEB9-43A2-B226-2395448C3980}"/>
              </a:ext>
            </a:extLst>
          </p:cNvPr>
          <p:cNvSpPr txBox="1"/>
          <p:nvPr/>
        </p:nvSpPr>
        <p:spPr>
          <a:xfrm>
            <a:off x="3633929" y="2119137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← Jeugd</a:t>
            </a:r>
            <a:endParaRPr lang="nl-BE" sz="2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1782A88-7DF5-4BF7-99D3-A29D4046CC6F}"/>
              </a:ext>
            </a:extLst>
          </p:cNvPr>
          <p:cNvSpPr txBox="1"/>
          <p:nvPr/>
        </p:nvSpPr>
        <p:spPr>
          <a:xfrm>
            <a:off x="4246713" y="2703912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← Senioren</a:t>
            </a:r>
            <a:endParaRPr lang="nl-BE" sz="2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FE83AA2-739D-4401-95D0-BC0811B688F5}"/>
              </a:ext>
            </a:extLst>
          </p:cNvPr>
          <p:cNvSpPr txBox="1"/>
          <p:nvPr/>
        </p:nvSpPr>
        <p:spPr>
          <a:xfrm>
            <a:off x="4879413" y="3362113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← Ondernemers</a:t>
            </a:r>
            <a:endParaRPr lang="nl-BE" sz="24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D858ED-DDA4-44FD-B992-B4C129B4C1C2}"/>
              </a:ext>
            </a:extLst>
          </p:cNvPr>
          <p:cNvSpPr txBox="1"/>
          <p:nvPr/>
        </p:nvSpPr>
        <p:spPr>
          <a:xfrm>
            <a:off x="5627515" y="4646392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← Nieuwkomers</a:t>
            </a:r>
            <a:endParaRPr lang="nl-BE" sz="24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19DB8EC-730F-4EA4-9369-45D855FB316A}"/>
              </a:ext>
            </a:extLst>
          </p:cNvPr>
          <p:cNvSpPr txBox="1"/>
          <p:nvPr/>
        </p:nvSpPr>
        <p:spPr>
          <a:xfrm>
            <a:off x="6015082" y="5362921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← Verenigingen</a:t>
            </a:r>
            <a:endParaRPr lang="nl-BE" sz="24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CF62E7-FE64-4411-874B-FD268415F206}"/>
              </a:ext>
            </a:extLst>
          </p:cNvPr>
          <p:cNvSpPr txBox="1"/>
          <p:nvPr/>
        </p:nvSpPr>
        <p:spPr>
          <a:xfrm>
            <a:off x="4670371" y="3994573"/>
            <a:ext cx="472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← Kwetsbare groepen</a:t>
            </a:r>
            <a:endParaRPr lang="nl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2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Verankering LSB – diagonaal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F1F221-240E-443C-8209-66A574BA6DD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31DA-5DE2-41D4-A193-EAF435135315}" type="slidenum">
              <a:rPr lang="nl-NL"/>
              <a:pPr>
                <a:defRPr/>
              </a:pPr>
              <a:t>14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7" name="Tijdelijke aanduiding voor inhoud 7">
            <a:extLst>
              <a:ext uri="{FF2B5EF4-FFF2-40B4-BE49-F238E27FC236}">
                <a16:creationId xmlns:a16="http://schemas.microsoft.com/office/drawing/2014/main" id="{022DCA33-586F-4A97-B52B-AAEBB517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8251848" cy="5022864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9108BD80-BDAE-4B47-8E42-8C049B9D407F}"/>
              </a:ext>
            </a:extLst>
          </p:cNvPr>
          <p:cNvSpPr/>
          <p:nvPr/>
        </p:nvSpPr>
        <p:spPr>
          <a:xfrm>
            <a:off x="755576" y="1623391"/>
            <a:ext cx="5431787" cy="451880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91592B2-6C03-44D0-90DF-30C85EC92BD0}"/>
              </a:ext>
            </a:extLst>
          </p:cNvPr>
          <p:cNvCxnSpPr>
            <a:cxnSpLocks/>
          </p:cNvCxnSpPr>
          <p:nvPr/>
        </p:nvCxnSpPr>
        <p:spPr>
          <a:xfrm>
            <a:off x="2391349" y="3429000"/>
            <a:ext cx="216024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C52C01F-5B92-456A-84AF-9843C99AB751}"/>
              </a:ext>
            </a:extLst>
          </p:cNvPr>
          <p:cNvCxnSpPr>
            <a:cxnSpLocks/>
          </p:cNvCxnSpPr>
          <p:nvPr/>
        </p:nvCxnSpPr>
        <p:spPr>
          <a:xfrm>
            <a:off x="1691680" y="4562447"/>
            <a:ext cx="352839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kstvak 34819">
            <a:extLst>
              <a:ext uri="{FF2B5EF4-FFF2-40B4-BE49-F238E27FC236}">
                <a16:creationId xmlns:a16="http://schemas.microsoft.com/office/drawing/2014/main" id="{B4AA92B6-DBAC-4BC4-A1F9-29EB96DD1928}"/>
              </a:ext>
            </a:extLst>
          </p:cNvPr>
          <p:cNvSpPr txBox="1"/>
          <p:nvPr/>
        </p:nvSpPr>
        <p:spPr>
          <a:xfrm>
            <a:off x="11376" y="1987521"/>
            <a:ext cx="441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Beleidsdoelstellingen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9C4142B-C646-4A19-9BCB-3B5AE7AD4A3C}"/>
              </a:ext>
            </a:extLst>
          </p:cNvPr>
          <p:cNvSpPr txBox="1"/>
          <p:nvPr/>
        </p:nvSpPr>
        <p:spPr>
          <a:xfrm>
            <a:off x="180876" y="3562298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Actieplannen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B544B1C-A7E4-4832-9A3D-CE674BE5BBA6}"/>
              </a:ext>
            </a:extLst>
          </p:cNvPr>
          <p:cNvSpPr txBox="1"/>
          <p:nvPr/>
        </p:nvSpPr>
        <p:spPr>
          <a:xfrm>
            <a:off x="357377" y="4890658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Acties</a:t>
            </a:r>
          </a:p>
        </p:txBody>
      </p:sp>
      <p:sp>
        <p:nvSpPr>
          <p:cNvPr id="3" name="Pijl: links 2">
            <a:extLst>
              <a:ext uri="{FF2B5EF4-FFF2-40B4-BE49-F238E27FC236}">
                <a16:creationId xmlns:a16="http://schemas.microsoft.com/office/drawing/2014/main" id="{1065E2BA-A854-4CF2-A518-3876060DD4A0}"/>
              </a:ext>
            </a:extLst>
          </p:cNvPr>
          <p:cNvSpPr/>
          <p:nvPr/>
        </p:nvSpPr>
        <p:spPr>
          <a:xfrm>
            <a:off x="4389973" y="2432850"/>
            <a:ext cx="1007185" cy="7018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F359C3-8859-40BD-85D6-3D874C8B69C9}"/>
              </a:ext>
            </a:extLst>
          </p:cNvPr>
          <p:cNvSpPr/>
          <p:nvPr/>
        </p:nvSpPr>
        <p:spPr>
          <a:xfrm rot="3615378">
            <a:off x="4443105" y="3757725"/>
            <a:ext cx="2947068" cy="46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A6A299C-C80A-4E2C-963F-6AF445B5356A}"/>
              </a:ext>
            </a:extLst>
          </p:cNvPr>
          <p:cNvSpPr/>
          <p:nvPr/>
        </p:nvSpPr>
        <p:spPr>
          <a:xfrm>
            <a:off x="6519814" y="4920827"/>
            <a:ext cx="2516682" cy="46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: links 14">
            <a:extLst>
              <a:ext uri="{FF2B5EF4-FFF2-40B4-BE49-F238E27FC236}">
                <a16:creationId xmlns:a16="http://schemas.microsoft.com/office/drawing/2014/main" id="{50337EAA-958C-47BD-ACA0-72F2A504AA50}"/>
              </a:ext>
            </a:extLst>
          </p:cNvPr>
          <p:cNvSpPr/>
          <p:nvPr/>
        </p:nvSpPr>
        <p:spPr>
          <a:xfrm>
            <a:off x="4854582" y="3681402"/>
            <a:ext cx="1007185" cy="7018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Pijl: links 15">
            <a:extLst>
              <a:ext uri="{FF2B5EF4-FFF2-40B4-BE49-F238E27FC236}">
                <a16:creationId xmlns:a16="http://schemas.microsoft.com/office/drawing/2014/main" id="{86F0F6FE-89D3-435E-8B33-BB89EAB65F89}"/>
              </a:ext>
            </a:extLst>
          </p:cNvPr>
          <p:cNvSpPr/>
          <p:nvPr/>
        </p:nvSpPr>
        <p:spPr>
          <a:xfrm>
            <a:off x="5474858" y="4741607"/>
            <a:ext cx="1044956" cy="85080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8CB08F6-F899-4835-AA20-9E385E62E576}"/>
              </a:ext>
            </a:extLst>
          </p:cNvPr>
          <p:cNvCxnSpPr>
            <a:cxnSpLocks/>
          </p:cNvCxnSpPr>
          <p:nvPr/>
        </p:nvCxnSpPr>
        <p:spPr>
          <a:xfrm flipH="1">
            <a:off x="1686151" y="1584987"/>
            <a:ext cx="1779788" cy="4518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00C067F-AB1E-4401-BF52-CD49FBC7C0AB}"/>
              </a:ext>
            </a:extLst>
          </p:cNvPr>
          <p:cNvCxnSpPr>
            <a:cxnSpLocks/>
          </p:cNvCxnSpPr>
          <p:nvPr/>
        </p:nvCxnSpPr>
        <p:spPr>
          <a:xfrm flipH="1">
            <a:off x="2722579" y="1584987"/>
            <a:ext cx="743360" cy="4557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31EF905D-E99E-4AF4-90EF-6BE83A92B4F5}"/>
              </a:ext>
            </a:extLst>
          </p:cNvPr>
          <p:cNvCxnSpPr>
            <a:cxnSpLocks/>
          </p:cNvCxnSpPr>
          <p:nvPr/>
        </p:nvCxnSpPr>
        <p:spPr>
          <a:xfrm>
            <a:off x="3465939" y="1584987"/>
            <a:ext cx="618265" cy="4557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E5064B9-29A4-4585-94CA-E988D18424D4}"/>
              </a:ext>
            </a:extLst>
          </p:cNvPr>
          <p:cNvCxnSpPr>
            <a:cxnSpLocks/>
          </p:cNvCxnSpPr>
          <p:nvPr/>
        </p:nvCxnSpPr>
        <p:spPr>
          <a:xfrm>
            <a:off x="3558357" y="1806420"/>
            <a:ext cx="1661715" cy="43357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E68D928B-C2F6-4337-9260-5E6E9CB115E9}"/>
              </a:ext>
            </a:extLst>
          </p:cNvPr>
          <p:cNvSpPr txBox="1"/>
          <p:nvPr/>
        </p:nvSpPr>
        <p:spPr>
          <a:xfrm rot="17825661">
            <a:off x="344128" y="3839460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Vrije tijd</a:t>
            </a:r>
            <a:endParaRPr lang="nl-BE" sz="2400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5A4825F-29BC-42EE-9FA6-8F0882FA9C67}"/>
              </a:ext>
            </a:extLst>
          </p:cNvPr>
          <p:cNvSpPr txBox="1"/>
          <p:nvPr/>
        </p:nvSpPr>
        <p:spPr>
          <a:xfrm rot="17046896">
            <a:off x="893705" y="3731736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Ruimte</a:t>
            </a:r>
            <a:endParaRPr lang="nl-BE" sz="2400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3879A76F-91FA-42AF-939A-0189CB112A55}"/>
              </a:ext>
            </a:extLst>
          </p:cNvPr>
          <p:cNvSpPr txBox="1"/>
          <p:nvPr/>
        </p:nvSpPr>
        <p:spPr>
          <a:xfrm rot="16457185">
            <a:off x="1475214" y="3714614"/>
            <a:ext cx="39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Mobiliteit</a:t>
            </a:r>
            <a:endParaRPr lang="nl-BE" sz="2400" dirty="0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440C60B6-8C19-4B19-8236-6357F40AD9F0}"/>
              </a:ext>
            </a:extLst>
          </p:cNvPr>
          <p:cNvSpPr txBox="1"/>
          <p:nvPr/>
        </p:nvSpPr>
        <p:spPr>
          <a:xfrm rot="4603236">
            <a:off x="2657220" y="4295488"/>
            <a:ext cx="334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Lokale economie</a:t>
            </a:r>
            <a:endParaRPr lang="nl-BE" sz="24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83DDED53-086A-4E5B-80D5-0EC6783FAE64}"/>
              </a:ext>
            </a:extLst>
          </p:cNvPr>
          <p:cNvSpPr txBox="1"/>
          <p:nvPr/>
        </p:nvSpPr>
        <p:spPr>
          <a:xfrm rot="3895633">
            <a:off x="4341354" y="5169798"/>
            <a:ext cx="193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Welzijn</a:t>
            </a:r>
            <a:endParaRPr lang="nl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2535330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15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33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C52C-D3FD-42C3-976B-6DD217A2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– waarom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6496B-4E7A-4305-931A-17810D21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5" y="1139769"/>
            <a:ext cx="8251848" cy="5257806"/>
          </a:xfrm>
        </p:spPr>
        <p:txBody>
          <a:bodyPr/>
          <a:lstStyle/>
          <a:p>
            <a:endParaRPr lang="nl-BE" dirty="0"/>
          </a:p>
          <a:p>
            <a:r>
              <a:rPr lang="nl-BE" dirty="0" err="1"/>
              <a:t>Ver’</a:t>
            </a:r>
            <a:r>
              <a:rPr lang="nl-BE" b="1" dirty="0" err="1"/>
              <a:t>beeld</a:t>
            </a:r>
            <a:r>
              <a:rPr lang="nl-BE" dirty="0" err="1"/>
              <a:t>’en</a:t>
            </a:r>
            <a:r>
              <a:rPr lang="nl-BE" dirty="0"/>
              <a:t> van de gewenste toestand</a:t>
            </a:r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Motiveren</a:t>
            </a:r>
            <a:r>
              <a:rPr lang="nl-BE" dirty="0"/>
              <a:t> van de organisatie</a:t>
            </a:r>
          </a:p>
          <a:p>
            <a:r>
              <a:rPr lang="nl-BE" b="1" dirty="0"/>
              <a:t>Samenwerking</a:t>
            </a:r>
            <a:r>
              <a:rPr lang="nl-BE" dirty="0"/>
              <a:t> bevorderen (integraal)</a:t>
            </a:r>
          </a:p>
          <a:p>
            <a:r>
              <a:rPr lang="nl-BE" dirty="0"/>
              <a:t>Middel om prioriteiten te stellen – </a:t>
            </a:r>
            <a:r>
              <a:rPr lang="nl-BE" b="1" dirty="0"/>
              <a:t>keuzes maken </a:t>
            </a:r>
          </a:p>
          <a:p>
            <a:pPr lvl="1"/>
            <a:r>
              <a:rPr lang="nl-BE" dirty="0"/>
              <a:t> Beleidsruimte</a:t>
            </a:r>
          </a:p>
          <a:p>
            <a:r>
              <a:rPr lang="nl-BE" dirty="0"/>
              <a:t>Communiceren </a:t>
            </a:r>
            <a:r>
              <a:rPr lang="nl-BE" b="1" u="sng" dirty="0"/>
              <a:t>en</a:t>
            </a:r>
            <a:r>
              <a:rPr lang="nl-BE" dirty="0"/>
              <a:t> herhalen</a:t>
            </a:r>
          </a:p>
          <a:p>
            <a:r>
              <a:rPr lang="nl-BE" dirty="0"/>
              <a:t>Referentie voor </a:t>
            </a:r>
            <a:r>
              <a:rPr lang="nl-BE" b="1" dirty="0"/>
              <a:t>optimalisatie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8F0B6F-FEAB-456A-89FD-C8F2D14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78D0E5-AC93-4321-8A09-D1C072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16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3074" name="Picture 2" descr="Afbeeldingsresultaat voor doelstellingen">
            <a:extLst>
              <a:ext uri="{FF2B5EF4-FFF2-40B4-BE49-F238E27FC236}">
                <a16:creationId xmlns:a16="http://schemas.microsoft.com/office/drawing/2014/main" id="{B48CED10-4F2A-4CEA-AB86-B476458A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0558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1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D0A3C-1D5A-4836-9170-6CDD8EDE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- Hoe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27A72-1F40-4A54-A554-ADD503D3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81" y="1511286"/>
            <a:ext cx="8251848" cy="5022864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766198-D972-4D98-B126-34C1C9D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E1CD71-F747-4C58-BFDB-9EDDC3F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17</a:t>
            </a:fld>
            <a:r>
              <a:rPr lang="nl-NL"/>
              <a:t>  - </a:t>
            </a:r>
            <a:endParaRPr lang="nl-NL" dirty="0"/>
          </a:p>
        </p:txBody>
      </p:sp>
      <p:sp>
        <p:nvSpPr>
          <p:cNvPr id="7" name="Stroomdiagram: Document 6">
            <a:extLst>
              <a:ext uri="{FF2B5EF4-FFF2-40B4-BE49-F238E27FC236}">
                <a16:creationId xmlns:a16="http://schemas.microsoft.com/office/drawing/2014/main" id="{463931DF-8198-4F31-BF82-024650AF1BB8}"/>
              </a:ext>
            </a:extLst>
          </p:cNvPr>
          <p:cNvSpPr/>
          <p:nvPr/>
        </p:nvSpPr>
        <p:spPr>
          <a:xfrm>
            <a:off x="251520" y="1220970"/>
            <a:ext cx="1900979" cy="1898713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Omgevings-</a:t>
            </a:r>
          </a:p>
          <a:p>
            <a:pPr algn="ctr"/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analyse</a:t>
            </a:r>
          </a:p>
        </p:txBody>
      </p:sp>
      <p:sp>
        <p:nvSpPr>
          <p:cNvPr id="8" name="Stroomdiagram: Document 7">
            <a:extLst>
              <a:ext uri="{FF2B5EF4-FFF2-40B4-BE49-F238E27FC236}">
                <a16:creationId xmlns:a16="http://schemas.microsoft.com/office/drawing/2014/main" id="{752DEB26-6C32-4C36-9CA2-CB898436633B}"/>
              </a:ext>
            </a:extLst>
          </p:cNvPr>
          <p:cNvSpPr/>
          <p:nvPr/>
        </p:nvSpPr>
        <p:spPr>
          <a:xfrm>
            <a:off x="2449439" y="2241942"/>
            <a:ext cx="1900979" cy="187220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Bestuurs-</a:t>
            </a:r>
          </a:p>
          <a:p>
            <a:pPr algn="ctr"/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akkoord</a:t>
            </a:r>
          </a:p>
        </p:txBody>
      </p:sp>
      <p:sp>
        <p:nvSpPr>
          <p:cNvPr id="9" name="Stroomdiagram: Document 8">
            <a:extLst>
              <a:ext uri="{FF2B5EF4-FFF2-40B4-BE49-F238E27FC236}">
                <a16:creationId xmlns:a16="http://schemas.microsoft.com/office/drawing/2014/main" id="{9910FEF7-DB12-4F25-B0F0-040E3EC0AB2D}"/>
              </a:ext>
            </a:extLst>
          </p:cNvPr>
          <p:cNvSpPr/>
          <p:nvPr/>
        </p:nvSpPr>
        <p:spPr>
          <a:xfrm>
            <a:off x="4475747" y="2222907"/>
            <a:ext cx="1906620" cy="187220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Memoranda</a:t>
            </a:r>
          </a:p>
        </p:txBody>
      </p:sp>
      <p:sp>
        <p:nvSpPr>
          <p:cNvPr id="10" name="Stroomdiagram: Document 9">
            <a:extLst>
              <a:ext uri="{FF2B5EF4-FFF2-40B4-BE49-F238E27FC236}">
                <a16:creationId xmlns:a16="http://schemas.microsoft.com/office/drawing/2014/main" id="{4FD1699F-F5CD-45AE-957B-25A77B632B3F}"/>
              </a:ext>
            </a:extLst>
          </p:cNvPr>
          <p:cNvSpPr/>
          <p:nvPr/>
        </p:nvSpPr>
        <p:spPr>
          <a:xfrm>
            <a:off x="6619367" y="1220970"/>
            <a:ext cx="1994767" cy="1872208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400" dirty="0" err="1"/>
              <a:t>Beleids-ruimte</a:t>
            </a:r>
            <a:endParaRPr lang="nl-BE" sz="2400" dirty="0"/>
          </a:p>
        </p:txBody>
      </p:sp>
      <p:sp>
        <p:nvSpPr>
          <p:cNvPr id="11" name="Stroomdiagram: Document 10">
            <a:extLst>
              <a:ext uri="{FF2B5EF4-FFF2-40B4-BE49-F238E27FC236}">
                <a16:creationId xmlns:a16="http://schemas.microsoft.com/office/drawing/2014/main" id="{A09573F4-A1B8-4B6A-97AE-57733D6B44BB}"/>
              </a:ext>
            </a:extLst>
          </p:cNvPr>
          <p:cNvSpPr/>
          <p:nvPr/>
        </p:nvSpPr>
        <p:spPr>
          <a:xfrm>
            <a:off x="590584" y="2500397"/>
            <a:ext cx="1224136" cy="90960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dirty="0">
                <a:solidFill>
                  <a:schemeClr val="accent5">
                    <a:lumMod val="75000"/>
                  </a:schemeClr>
                </a:solidFill>
              </a:rPr>
              <a:t>Extern</a:t>
            </a:r>
          </a:p>
        </p:txBody>
      </p:sp>
      <p:sp>
        <p:nvSpPr>
          <p:cNvPr id="12" name="Stroomdiagram: Document 11">
            <a:extLst>
              <a:ext uri="{FF2B5EF4-FFF2-40B4-BE49-F238E27FC236}">
                <a16:creationId xmlns:a16="http://schemas.microsoft.com/office/drawing/2014/main" id="{939D1179-CCA4-4A1C-B1FD-B804823CF8C0}"/>
              </a:ext>
            </a:extLst>
          </p:cNvPr>
          <p:cNvSpPr/>
          <p:nvPr/>
        </p:nvSpPr>
        <p:spPr>
          <a:xfrm>
            <a:off x="943262" y="3113801"/>
            <a:ext cx="1209237" cy="86409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dirty="0">
                <a:solidFill>
                  <a:schemeClr val="accent5">
                    <a:lumMod val="75000"/>
                  </a:schemeClr>
                </a:solidFill>
              </a:rPr>
              <a:t>Intern</a:t>
            </a:r>
          </a:p>
        </p:txBody>
      </p:sp>
      <p:sp>
        <p:nvSpPr>
          <p:cNvPr id="13" name="Pijl: gekromd links 12">
            <a:extLst>
              <a:ext uri="{FF2B5EF4-FFF2-40B4-BE49-F238E27FC236}">
                <a16:creationId xmlns:a16="http://schemas.microsoft.com/office/drawing/2014/main" id="{A2C42DC7-675D-4493-9C16-630E3CDD5544}"/>
              </a:ext>
            </a:extLst>
          </p:cNvPr>
          <p:cNvSpPr/>
          <p:nvPr/>
        </p:nvSpPr>
        <p:spPr>
          <a:xfrm rot="764386">
            <a:off x="6880232" y="3183282"/>
            <a:ext cx="911352" cy="235955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Wolk 13">
            <a:extLst>
              <a:ext uri="{FF2B5EF4-FFF2-40B4-BE49-F238E27FC236}">
                <a16:creationId xmlns:a16="http://schemas.microsoft.com/office/drawing/2014/main" id="{37EC688B-8852-42A3-A36C-3C919AABD0FC}"/>
              </a:ext>
            </a:extLst>
          </p:cNvPr>
          <p:cNvSpPr/>
          <p:nvPr/>
        </p:nvSpPr>
        <p:spPr>
          <a:xfrm>
            <a:off x="2994906" y="4095114"/>
            <a:ext cx="3196935" cy="149777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Overleg &amp; Participatie</a:t>
            </a:r>
          </a:p>
        </p:txBody>
      </p:sp>
      <p:sp>
        <p:nvSpPr>
          <p:cNvPr id="15" name="Bliksemflits 14">
            <a:extLst>
              <a:ext uri="{FF2B5EF4-FFF2-40B4-BE49-F238E27FC236}">
                <a16:creationId xmlns:a16="http://schemas.microsoft.com/office/drawing/2014/main" id="{9E54BCC5-A7FB-4796-BB06-4C3A244EA568}"/>
              </a:ext>
            </a:extLst>
          </p:cNvPr>
          <p:cNvSpPr/>
          <p:nvPr/>
        </p:nvSpPr>
        <p:spPr>
          <a:xfrm>
            <a:off x="1454051" y="4296134"/>
            <a:ext cx="914400" cy="914400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Rechthoek: ezelsoor 15">
            <a:extLst>
              <a:ext uri="{FF2B5EF4-FFF2-40B4-BE49-F238E27FC236}">
                <a16:creationId xmlns:a16="http://schemas.microsoft.com/office/drawing/2014/main" id="{D18F4DD3-8083-4E9A-824A-6B54FCC324D0}"/>
              </a:ext>
            </a:extLst>
          </p:cNvPr>
          <p:cNvSpPr/>
          <p:nvPr/>
        </p:nvSpPr>
        <p:spPr>
          <a:xfrm>
            <a:off x="827584" y="5611548"/>
            <a:ext cx="7272808" cy="1193510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/>
              <a:t>Doelstellingen 2020 - 2025</a:t>
            </a: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id="{AE0193A1-CE0B-477E-85B3-68FE4CF1BE7A}"/>
              </a:ext>
            </a:extLst>
          </p:cNvPr>
          <p:cNvSpPr/>
          <p:nvPr/>
        </p:nvSpPr>
        <p:spPr>
          <a:xfrm>
            <a:off x="2421284" y="1260779"/>
            <a:ext cx="3950916" cy="838303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/>
              <a:t>Missie &amp; Visie</a:t>
            </a:r>
          </a:p>
        </p:txBody>
      </p:sp>
    </p:spTree>
    <p:extLst>
      <p:ext uri="{BB962C8B-B14F-4D97-AF65-F5344CB8AC3E}">
        <p14:creationId xmlns:p14="http://schemas.microsoft.com/office/powerpoint/2010/main" val="9894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C36EE-B3B7-4527-A766-8F43D00F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– Wat 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62A4D8-C4BD-4AA9-858A-BCEDB3DD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5" y="1449133"/>
            <a:ext cx="8251848" cy="5022864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Gewenst resultaat – </a:t>
            </a:r>
            <a:r>
              <a:rPr lang="nl-BE" b="1" dirty="0"/>
              <a:t>effect</a:t>
            </a:r>
            <a:r>
              <a:rPr lang="nl-BE" dirty="0"/>
              <a:t> - INTEGRAAL</a:t>
            </a:r>
          </a:p>
          <a:p>
            <a:r>
              <a:rPr lang="nl-BE" dirty="0"/>
              <a:t>Doelstelling ≠ actie</a:t>
            </a:r>
          </a:p>
          <a:p>
            <a:r>
              <a:rPr lang="nl-BE" dirty="0"/>
              <a:t>Strategische doelstelling wordt ‘</a:t>
            </a:r>
            <a:r>
              <a:rPr lang="nl-BE" b="1" dirty="0"/>
              <a:t>Beleidsdoelstelling</a:t>
            </a:r>
            <a:r>
              <a:rPr lang="nl-BE" dirty="0"/>
              <a:t>’ </a:t>
            </a:r>
          </a:p>
          <a:p>
            <a:r>
              <a:rPr lang="nl-BE" dirty="0"/>
              <a:t>Operationele doelstelling wordt </a:t>
            </a:r>
            <a:r>
              <a:rPr lang="nl-BE" b="1" dirty="0"/>
              <a:t>actieplan en = 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446ED-E8CC-466C-ACBA-D46F4380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6D80B2-D573-44B9-8D87-27A246B6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18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4098" name="Picture 2" descr="Afbeeldingsresultaat voor smart doelstellingen">
            <a:extLst>
              <a:ext uri="{FF2B5EF4-FFF2-40B4-BE49-F238E27FC236}">
                <a16:creationId xmlns:a16="http://schemas.microsoft.com/office/drawing/2014/main" id="{EC3A313E-426E-404D-9449-2DB2076D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37814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8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r>
              <a:rPr lang="nl-BE" dirty="0"/>
              <a:t>Doelstellingen </a:t>
            </a:r>
          </a:p>
        </p:txBody>
      </p:sp>
      <p:sp>
        <p:nvSpPr>
          <p:cNvPr id="156675" name="Tijdelijke aanduiding voor inhoud 2"/>
          <p:cNvSpPr>
            <a:spLocks noGrp="1"/>
          </p:cNvSpPr>
          <p:nvPr>
            <p:ph idx="1"/>
          </p:nvPr>
        </p:nvSpPr>
        <p:spPr>
          <a:xfrm>
            <a:off x="446088" y="1196752"/>
            <a:ext cx="8374062" cy="533739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dirty="0"/>
              <a:t>Denken in niveaus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Beleidsfocus: waar gaan we voor in de legislatuur?</a:t>
            </a:r>
          </a:p>
          <a:p>
            <a:pPr lvl="2">
              <a:buFont typeface="Arial" charset="0"/>
              <a:buChar char="•"/>
            </a:pPr>
            <a:r>
              <a:rPr lang="nl-BE" dirty="0"/>
              <a:t>uitwerken in beleidsdoelstellingen en prioriteit bepalen aan de hand van prioritaire acties</a:t>
            </a:r>
          </a:p>
          <a:p>
            <a:pPr lvl="1">
              <a:buFont typeface="Arial" charset="0"/>
              <a:buChar char="•"/>
            </a:pPr>
            <a:endParaRPr lang="nl-BE" dirty="0"/>
          </a:p>
          <a:p>
            <a:pPr lvl="1">
              <a:buFont typeface="Arial" charset="0"/>
              <a:buChar char="•"/>
            </a:pPr>
            <a:r>
              <a:rPr lang="nl-BE" dirty="0"/>
              <a:t>E&amp;E: acties en projecten ter verbetering van de effectiviteit en efficiëntie van de organisatie</a:t>
            </a:r>
          </a:p>
          <a:p>
            <a:pPr lvl="2">
              <a:buFont typeface="Arial" charset="0"/>
              <a:buChar char="•"/>
            </a:pPr>
            <a:r>
              <a:rPr lang="nl-BE" dirty="0"/>
              <a:t>Groeperen in één organisatiebrede doelstelling</a:t>
            </a:r>
          </a:p>
          <a:p>
            <a:pPr lvl="1">
              <a:buFont typeface="Arial" charset="0"/>
              <a:buChar char="•"/>
            </a:pPr>
            <a:endParaRPr lang="nl-BE" dirty="0"/>
          </a:p>
          <a:p>
            <a:pPr lvl="1">
              <a:buFont typeface="Arial" charset="0"/>
              <a:buChar char="•"/>
            </a:pPr>
            <a:r>
              <a:rPr lang="nl-BE" dirty="0" err="1"/>
              <a:t>Ongoing</a:t>
            </a:r>
            <a:r>
              <a:rPr lang="nl-BE" dirty="0"/>
              <a:t> concern: maximaal vertaald in doelstellingen</a:t>
            </a:r>
          </a:p>
          <a:p>
            <a:pPr lvl="2">
              <a:buFont typeface="Arial" charset="0"/>
              <a:buChar char="•"/>
            </a:pPr>
            <a:r>
              <a:rPr lang="nl-BE" dirty="0"/>
              <a:t>Ongewijzigde dienstverlening/beleid: beschrijven in de strategische nota	</a:t>
            </a:r>
          </a:p>
          <a:p>
            <a:pPr lvl="2">
              <a:buFont typeface="Arial" charset="0"/>
              <a:buChar char="•"/>
            </a:pPr>
            <a:r>
              <a:rPr lang="nl-BE" dirty="0"/>
              <a:t>Middelen voorzien</a:t>
            </a:r>
          </a:p>
          <a:p>
            <a:pPr lvl="2">
              <a:buFont typeface="Arial" charset="0"/>
              <a:buChar char="•"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6A49B8-CA10-49C7-8901-BF9FFF0CD6C6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36DD0-20FF-4922-A5D6-CA0BCDB17326}" type="slidenum">
              <a:rPr lang="nl-NL" smtClean="0"/>
              <a:pPr>
                <a:defRPr/>
              </a:pPr>
              <a:t>19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86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2" y="2529718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98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/>
              <a:t>Doelstellingen</a:t>
            </a:r>
            <a:br>
              <a:rPr lang="nl-BE" dirty="0"/>
            </a:br>
            <a:r>
              <a:rPr lang="nl-BE" sz="1800" dirty="0"/>
              <a:t>bron  - steunpunt bestuurlijke vernieuwing rapport </a:t>
            </a:r>
            <a:r>
              <a:rPr lang="nl-BE" sz="1800" dirty="0" err="1"/>
              <a:t>Bleyen</a:t>
            </a:r>
            <a:endParaRPr lang="nl-BE" sz="18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1D5225-DDE0-4BED-A64E-4EFCCFA64F89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A90EE-41DD-408D-B52E-475C57B3BF5B}" type="slidenum">
              <a:rPr lang="nl-NL"/>
              <a:pPr>
                <a:defRPr/>
              </a:pPr>
              <a:t>20</a:t>
            </a:fld>
            <a:r>
              <a:rPr lang="nl-NL"/>
              <a:t>  -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71554A-0BCF-439A-9BCA-D371BB75A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" y="2517065"/>
            <a:ext cx="9144000" cy="4170784"/>
          </a:xfrm>
          <a:prstGeom prst="rect">
            <a:avLst/>
          </a:prstGeom>
        </p:spPr>
      </p:pic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18A063B4-44B7-415A-8415-7E1783D3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340768"/>
            <a:ext cx="8518412" cy="5022864"/>
          </a:xfrm>
        </p:spPr>
        <p:txBody>
          <a:bodyPr/>
          <a:lstStyle/>
          <a:p>
            <a:pPr fontAlgn="t"/>
            <a:r>
              <a:rPr lang="nl-BE" dirty="0"/>
              <a:t>Doelstellingen</a:t>
            </a:r>
          </a:p>
          <a:p>
            <a:pPr fontAlgn="t"/>
            <a:r>
              <a:rPr lang="nl-BE" dirty="0"/>
              <a:t>Bijsturing BBC: prioritaire actieplannen en acties !</a:t>
            </a:r>
          </a:p>
        </p:txBody>
      </p:sp>
    </p:spTree>
    <p:extLst>
      <p:ext uri="{BB962C8B-B14F-4D97-AF65-F5344CB8AC3E}">
        <p14:creationId xmlns:p14="http://schemas.microsoft.com/office/powerpoint/2010/main" val="79568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/>
              <a:t>Doelstellingen in BBC ronde 1</a:t>
            </a:r>
            <a:br>
              <a:rPr lang="nl-BE" dirty="0"/>
            </a:br>
            <a:r>
              <a:rPr lang="nl-BE" sz="1800" dirty="0"/>
              <a:t>bron  - steunpunt bestuurlijke vernieuwing rapport </a:t>
            </a:r>
            <a:r>
              <a:rPr lang="nl-BE" sz="1800" dirty="0" err="1"/>
              <a:t>Bleyen</a:t>
            </a:r>
            <a:endParaRPr lang="nl-BE" sz="18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1D5225-DDE0-4BED-A64E-4EFCCFA64F89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A90EE-41DD-408D-B52E-475C57B3BF5B}" type="slidenum">
              <a:rPr lang="nl-NL"/>
              <a:pPr>
                <a:defRPr/>
              </a:pPr>
              <a:t>21</a:t>
            </a:fld>
            <a:r>
              <a:rPr lang="nl-NL"/>
              <a:t>  -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9489BA-6E1D-4C13-B0A3-CDD39A16E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7" y="854075"/>
            <a:ext cx="8251825" cy="408709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C67464F-9B42-4571-AB67-CE6C94963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2" y="4836406"/>
            <a:ext cx="8251825" cy="16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52952-725D-43A0-81DC-A884E578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54" y="200025"/>
            <a:ext cx="7354908" cy="853440"/>
          </a:xfrm>
        </p:spPr>
        <p:txBody>
          <a:bodyPr/>
          <a:lstStyle/>
          <a:p>
            <a:r>
              <a:rPr lang="nl-BE" dirty="0"/>
              <a:t>SDGs als doelstellingenkader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1E6B93-E1A1-4860-96D0-BEDB64E1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4802A-A214-4654-8268-03DE8366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22</a:t>
            </a:fld>
            <a:r>
              <a:rPr lang="nl-NL"/>
              <a:t>  -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3557101-FCF4-444C-9A1E-9E41E39B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9" name="Afbeelding 8">
            <a:hlinkClick r:id="rId2"/>
            <a:extLst>
              <a:ext uri="{FF2B5EF4-FFF2-40B4-BE49-F238E27FC236}">
                <a16:creationId xmlns:a16="http://schemas.microsoft.com/office/drawing/2014/main" id="{D711C7B1-1457-4B67-A69C-6A2B83442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" y="1531914"/>
            <a:ext cx="8697913" cy="45117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7045047-7AA0-42FF-9315-60731B8C7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30" y="42054"/>
            <a:ext cx="1574983" cy="1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2535330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23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99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1A868-D1AA-4758-B9D9-1E599562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Beleidsruimte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EA680-217B-4231-B54A-8975D16AF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Bron: DS 29-30 september 2018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B02806-15ED-4062-8686-1610FFEF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9F8C39-63B5-415A-AD68-E833ADD5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24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422F6C-9F23-4BB2-BDB5-468E1867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95959"/>
            <a:ext cx="4752528" cy="51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8BE20-5F9E-4FED-8336-E852FAE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1D4EF-DDAB-48FC-B63E-80FCA585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Toestandsevenwicht = resultaat op kasbasis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het netto werkkapitaal verminderd met de </a:t>
            </a:r>
            <a:r>
              <a:rPr lang="nl-NL" dirty="0" err="1"/>
              <a:t>onbeschikbare</a:t>
            </a:r>
            <a:r>
              <a:rPr lang="nl-NL" dirty="0"/>
              <a:t> gelden. </a:t>
            </a:r>
          </a:p>
          <a:p>
            <a:r>
              <a:rPr lang="nl-NL" dirty="0"/>
              <a:t>het beschikbaar budgettair resultaat mag niet negatief </a:t>
            </a:r>
            <a:r>
              <a:rPr lang="nl-BE" dirty="0"/>
              <a:t>zijn</a:t>
            </a:r>
            <a:endParaRPr lang="nl-NL" sz="2400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F483FA-8057-40E7-A118-24F2FF76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F57FA-2F39-42AC-98F7-E62DC86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25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1026" name="Picture 2" descr="Afbeeldingsresultaat voor eindjes aan elkaar knopen">
            <a:extLst>
              <a:ext uri="{FF2B5EF4-FFF2-40B4-BE49-F238E27FC236}">
                <a16:creationId xmlns:a16="http://schemas.microsoft.com/office/drawing/2014/main" id="{321FA76F-56A7-4144-81EB-BF8AD161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7" y="1772816"/>
            <a:ext cx="3729185" cy="24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92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8BE20-5F9E-4FED-8336-E852FAE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1D4EF-DDAB-48FC-B63E-80FCA585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340768"/>
            <a:ext cx="8251848" cy="5022864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Autofinancieringsmarge structureel evenwicht</a:t>
            </a:r>
          </a:p>
          <a:p>
            <a:pPr fontAlgn="t"/>
            <a:r>
              <a:rPr lang="nl-NL" sz="2400" dirty="0"/>
              <a:t>de AFM is het </a:t>
            </a:r>
            <a:r>
              <a:rPr lang="nl-NL" sz="2400" u="sng" dirty="0"/>
              <a:t>verschil tussen het exploitatiesaldo en de aflossingen van leningen</a:t>
            </a:r>
            <a:r>
              <a:rPr lang="nl-NL" sz="2400" dirty="0"/>
              <a:t>. Ze duidt aan of het bestuur in staat is zijn leningslasten (aflossingen  van kapitaal en intresten) te dragen met het overschot uit de gewone werking.</a:t>
            </a:r>
          </a:p>
          <a:p>
            <a:pPr fontAlgn="t"/>
            <a:endParaRPr lang="nl-NL" sz="2400" dirty="0"/>
          </a:p>
          <a:p>
            <a:pPr fontAlgn="t"/>
            <a:endParaRPr lang="nl-NL" sz="2400" dirty="0"/>
          </a:p>
          <a:p>
            <a:pPr fontAlgn="t"/>
            <a:endParaRPr lang="nl-NL" sz="2400" dirty="0"/>
          </a:p>
          <a:p>
            <a:pPr fontAlgn="t"/>
            <a:r>
              <a:rPr lang="nl-NL" sz="2400" dirty="0"/>
              <a:t>De (gecorrigeerde) AFM moet </a:t>
            </a:r>
            <a:r>
              <a:rPr lang="nl-NL" sz="2400" u="sng" dirty="0"/>
              <a:t>positief </a:t>
            </a:r>
            <a:r>
              <a:rPr lang="nl-NL" sz="2400" dirty="0"/>
              <a:t>zijn </a:t>
            </a:r>
            <a:r>
              <a:rPr lang="nl-NL" sz="2400" u="sng" dirty="0"/>
              <a:t>in het laatste boekjaar</a:t>
            </a:r>
            <a:r>
              <a:rPr lang="nl-NL" sz="2400" dirty="0"/>
              <a:t> van de financiële nota </a:t>
            </a:r>
            <a:r>
              <a:rPr lang="nl-NL" sz="2400" u="sng" dirty="0"/>
              <a:t>van het meerjarenplan</a:t>
            </a:r>
            <a:r>
              <a:rPr lang="nl-NL" sz="2400" dirty="0"/>
              <a:t>. Als dat niet het geval is, keurt de provinciegouverneur het meerjarenplan niet goed.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F483FA-8057-40E7-A118-24F2FF76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F57FA-2F39-42AC-98F7-E62DC86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26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3074" name="Picture 2" descr="Afbeeldingsresultaat voor evenwicht">
            <a:extLst>
              <a:ext uri="{FF2B5EF4-FFF2-40B4-BE49-F238E27FC236}">
                <a16:creationId xmlns:a16="http://schemas.microsoft.com/office/drawing/2014/main" id="{DC95BC5E-E42D-49B7-A8C0-F0EF9A01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30" y="3284984"/>
            <a:ext cx="2971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01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3B07-1A03-41E9-B5C9-79286126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60F7C-0A33-4BAD-8202-64E9A46F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257806"/>
          </a:xfrm>
        </p:spPr>
        <p:txBody>
          <a:bodyPr/>
          <a:lstStyle/>
          <a:p>
            <a:r>
              <a:rPr lang="nl-BE" sz="1600" dirty="0"/>
              <a:t>Bron: DS 29-30 september 2018</a:t>
            </a:r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  <a:p>
            <a:r>
              <a:rPr lang="nl-BE" dirty="0"/>
              <a:t>‘</a:t>
            </a:r>
            <a:r>
              <a:rPr lang="nl-BE" b="1" dirty="0"/>
              <a:t>Vaste</a:t>
            </a:r>
            <a:r>
              <a:rPr lang="nl-BE" dirty="0"/>
              <a:t>’ kosten </a:t>
            </a:r>
            <a:r>
              <a:rPr lang="nl-BE" dirty="0" err="1"/>
              <a:t>i.f.v</a:t>
            </a:r>
            <a:r>
              <a:rPr lang="nl-BE" dirty="0"/>
              <a:t>. planningshorizon !!! - </a:t>
            </a:r>
            <a:r>
              <a:rPr lang="nl-BE" b="1" dirty="0"/>
              <a:t>termijn</a:t>
            </a:r>
            <a:r>
              <a:rPr lang="nl-BE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83602-0E75-462F-84DD-4BD084CA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8A853-E6D0-4168-A257-6917EBC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27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EC15C24E-E4E9-4F23-8834-78F0B8EE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23" y="1711947"/>
            <a:ext cx="4032447" cy="38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2ECA75-97F4-4C76-83F9-29255CCF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8" y="1709601"/>
            <a:ext cx="4543259" cy="38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E7738-E9DD-4CE1-AE46-AD0CD0DD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999C4-6970-4EEF-8EF1-62F7F383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/>
          <a:lstStyle/>
          <a:p>
            <a:r>
              <a:rPr lang="nl-BE" dirty="0"/>
              <a:t>Personeelsmiddelen – capaciteit en competenties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68A545-51C1-443F-BB0C-85B6870C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730C9-5113-4343-8B00-063CAC4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28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7" name="Picture 2" descr="Afbeeldingsresultaat voor competenties">
            <a:extLst>
              <a:ext uri="{FF2B5EF4-FFF2-40B4-BE49-F238E27FC236}">
                <a16:creationId xmlns:a16="http://schemas.microsoft.com/office/drawing/2014/main" id="{F2D0FCDD-2BEA-4A17-BA39-5A73DE38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1949860"/>
            <a:ext cx="5051152" cy="42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AB9B119-4455-4D6F-B158-ED509363063D}"/>
              </a:ext>
            </a:extLst>
          </p:cNvPr>
          <p:cNvSpPr txBox="1"/>
          <p:nvPr/>
        </p:nvSpPr>
        <p:spPr>
          <a:xfrm>
            <a:off x="5652120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versus</a:t>
            </a:r>
          </a:p>
        </p:txBody>
      </p:sp>
      <p:pic>
        <p:nvPicPr>
          <p:cNvPr id="5122" name="Picture 2" descr="Afbeeldingsresultaat voor euro">
            <a:extLst>
              <a:ext uri="{FF2B5EF4-FFF2-40B4-BE49-F238E27FC236}">
                <a16:creationId xmlns:a16="http://schemas.microsoft.com/office/drawing/2014/main" id="{192BFCB3-8594-4CC1-B69E-FB6865E7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23438"/>
            <a:ext cx="2180456" cy="21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5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2535330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29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542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8593"/>
            <a:ext cx="7779026" cy="853440"/>
          </a:xfrm>
        </p:spPr>
        <p:txBody>
          <a:bodyPr anchor="ctr"/>
          <a:lstStyle/>
          <a:p>
            <a:r>
              <a:rPr lang="nl-BE" dirty="0"/>
              <a:t>Start </a:t>
            </a:r>
            <a:r>
              <a:rPr lang="nl-BE" dirty="0" err="1"/>
              <a:t>with</a:t>
            </a:r>
            <a:r>
              <a:rPr lang="nl-BE" dirty="0"/>
              <a:t> ‘</a:t>
            </a:r>
            <a:r>
              <a:rPr lang="nl-BE" dirty="0" err="1"/>
              <a:t>Why</a:t>
            </a:r>
            <a:r>
              <a:rPr lang="nl-BE" dirty="0"/>
              <a:t>’ ! Golden </a:t>
            </a:r>
            <a:r>
              <a:rPr lang="nl-BE" dirty="0" err="1"/>
              <a:t>circle</a:t>
            </a:r>
            <a:r>
              <a:rPr lang="nl-BE" dirty="0"/>
              <a:t> –Simon </a:t>
            </a:r>
            <a:r>
              <a:rPr lang="nl-BE" dirty="0" err="1"/>
              <a:t>Sinek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7" y="1124743"/>
            <a:ext cx="8527737" cy="5533231"/>
          </a:xfrm>
        </p:spPr>
        <p:txBody>
          <a:bodyPr/>
          <a:lstStyle/>
          <a:p>
            <a:endParaRPr lang="nl-BE" sz="2400" dirty="0"/>
          </a:p>
          <a:p>
            <a:endParaRPr lang="nl-BE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3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5" name="Picture 4" descr="Afbeeldingsresultaat voor start with why">
            <a:extLst>
              <a:ext uri="{FF2B5EF4-FFF2-40B4-BE49-F238E27FC236}">
                <a16:creationId xmlns:a16="http://schemas.microsoft.com/office/drawing/2014/main" id="{526B9150-BBBB-4E5E-86DF-12619FD0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1124743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45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3B07-1A03-41E9-B5C9-79286126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Actieplanning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60F7C-0A33-4BAD-8202-64E9A46F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257806"/>
          </a:xfrm>
        </p:spPr>
        <p:txBody>
          <a:bodyPr/>
          <a:lstStyle/>
          <a:p>
            <a:r>
              <a:rPr lang="nl-BE" b="1" dirty="0"/>
              <a:t>Actieplan</a:t>
            </a:r>
            <a:r>
              <a:rPr lang="nl-BE" dirty="0"/>
              <a:t>: logisch geheel van  acties om een doelstelling te bereiken </a:t>
            </a:r>
          </a:p>
          <a:p>
            <a:endParaRPr lang="nl-BE" b="1" dirty="0"/>
          </a:p>
          <a:p>
            <a:endParaRPr lang="nl-BE" b="1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Actie</a:t>
            </a:r>
            <a:r>
              <a:rPr lang="nl-BE" dirty="0"/>
              <a:t>: relevante inspanning, prestatie binnen een actieplan. </a:t>
            </a:r>
          </a:p>
          <a:p>
            <a:pPr lvl="1"/>
            <a:r>
              <a:rPr lang="nl-BE" dirty="0"/>
              <a:t>Gericht op een concrete output</a:t>
            </a:r>
          </a:p>
          <a:p>
            <a:pPr lvl="1"/>
            <a:r>
              <a:rPr lang="nl-BE" dirty="0"/>
              <a:t>Is het niveau waarop investeringen, exploitatiekosten (waaronder) personeelsinzet kunnen vastgelegd worden.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83602-0E75-462F-84DD-4BD084CA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8A853-E6D0-4168-A257-6917EBC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30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4098" name="Picture 2" descr="Afbeeldingsresultaat voor actieplan">
            <a:extLst>
              <a:ext uri="{FF2B5EF4-FFF2-40B4-BE49-F238E27FC236}">
                <a16:creationId xmlns:a16="http://schemas.microsoft.com/office/drawing/2014/main" id="{5C2FF0C4-DD14-4C5E-8803-1AE91A76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7364"/>
            <a:ext cx="3084968" cy="25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3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44DA2E55-694B-4B6D-98EB-66DEDFD4BD6A}"/>
              </a:ext>
            </a:extLst>
          </p:cNvPr>
          <p:cNvGrpSpPr/>
          <p:nvPr/>
        </p:nvGrpSpPr>
        <p:grpSpPr>
          <a:xfrm>
            <a:off x="899592" y="1196752"/>
            <a:ext cx="6679558" cy="4892502"/>
            <a:chOff x="1036948" y="1163366"/>
            <a:chExt cx="8014355" cy="5665932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C460AC4-63F7-407C-8779-6C22D0264936}"/>
                </a:ext>
              </a:extLst>
            </p:cNvPr>
            <p:cNvGraphicFramePr/>
            <p:nvPr>
              <p:extLst/>
            </p:nvPr>
          </p:nvGraphicFramePr>
          <p:xfrm>
            <a:off x="1380040" y="1549179"/>
            <a:ext cx="6909847" cy="47541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9A7D720-79A5-4593-810F-024E33424961}"/>
                </a:ext>
              </a:extLst>
            </p:cNvPr>
            <p:cNvSpPr txBox="1"/>
            <p:nvPr/>
          </p:nvSpPr>
          <p:spPr>
            <a:xfrm>
              <a:off x="1036948" y="3741595"/>
              <a:ext cx="1489435" cy="89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latin typeface="Corbel" panose="020B0503020204020204" pitchFamily="34" charset="0"/>
                </a:rPr>
                <a:t>Niet complex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E0437DF-5228-4749-B85F-7DAA202EE1AC}"/>
                </a:ext>
              </a:extLst>
            </p:cNvPr>
            <p:cNvSpPr txBox="1"/>
            <p:nvPr/>
          </p:nvSpPr>
          <p:spPr>
            <a:xfrm>
              <a:off x="7213076" y="3741597"/>
              <a:ext cx="1838227" cy="50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latin typeface="Corbel" panose="020B0503020204020204" pitchFamily="34" charset="0"/>
                </a:rPr>
                <a:t>Complex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1E77854-DC8E-4F56-81C3-878F1E53C304}"/>
                </a:ext>
              </a:extLst>
            </p:cNvPr>
            <p:cNvSpPr txBox="1"/>
            <p:nvPr/>
          </p:nvSpPr>
          <p:spPr>
            <a:xfrm>
              <a:off x="4198070" y="1163366"/>
              <a:ext cx="1838227" cy="89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latin typeface="Corbel" panose="020B0503020204020204" pitchFamily="34" charset="0"/>
                </a:rPr>
                <a:t>Niet repetitief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1818C4A-626D-4486-AB99-9E9448E009C6}"/>
                </a:ext>
              </a:extLst>
            </p:cNvPr>
            <p:cNvSpPr txBox="1"/>
            <p:nvPr/>
          </p:nvSpPr>
          <p:spPr>
            <a:xfrm>
              <a:off x="4322190" y="6319829"/>
              <a:ext cx="1838227" cy="50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latin typeface="Corbel" panose="020B0503020204020204" pitchFamily="34" charset="0"/>
                </a:rPr>
                <a:t>Repetitief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5CEE329-A69B-4C89-8521-083509BF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 type acties ?  </a:t>
            </a:r>
          </a:p>
        </p:txBody>
      </p:sp>
    </p:spTree>
    <p:extLst>
      <p:ext uri="{BB962C8B-B14F-4D97-AF65-F5344CB8AC3E}">
        <p14:creationId xmlns:p14="http://schemas.microsoft.com/office/powerpoint/2010/main" val="375817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7581900" cy="854075"/>
          </a:xfrm>
        </p:spPr>
        <p:txBody>
          <a:bodyPr/>
          <a:lstStyle/>
          <a:p>
            <a:r>
              <a:rPr lang="nl-BE" dirty="0"/>
              <a:t>Actiemogelijkheden sociale dienst (1) </a:t>
            </a:r>
          </a:p>
        </p:txBody>
      </p:sp>
      <p:sp>
        <p:nvSpPr>
          <p:cNvPr id="143363" name="Tijdelijke aanduiding voor inhoud 2"/>
          <p:cNvSpPr>
            <a:spLocks noGrp="1"/>
          </p:cNvSpPr>
          <p:nvPr>
            <p:ph idx="1"/>
          </p:nvPr>
        </p:nvSpPr>
        <p:spPr>
          <a:xfrm>
            <a:off x="446088" y="1276350"/>
            <a:ext cx="8251825" cy="5022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b="1" dirty="0"/>
              <a:t>ACTOR</a:t>
            </a:r>
            <a:endParaRPr lang="nl-BE" dirty="0"/>
          </a:p>
          <a:p>
            <a:pPr lvl="1" fontAlgn="ctr">
              <a:buFont typeface="Arial" charset="0"/>
              <a:buChar char="•"/>
            </a:pPr>
            <a:r>
              <a:rPr lang="nl-BE" dirty="0"/>
              <a:t>De sociale dienst doet een actie volledig in eigen beheer: </a:t>
            </a:r>
            <a:r>
              <a:rPr lang="nl-BE" b="1" dirty="0"/>
              <a:t>operationele actie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Volle verantwoordelijkheid</a:t>
            </a:r>
          </a:p>
          <a:p>
            <a:pPr lvl="1" fontAlgn="ctr">
              <a:buFont typeface="Arial" charset="0"/>
              <a:buChar char="•"/>
            </a:pPr>
            <a:r>
              <a:rPr lang="nl-BE" dirty="0"/>
              <a:t>Idem maar op voorwaarde dat bepaalde randvoorwaarden gerealiseerd worden: </a:t>
            </a:r>
            <a:r>
              <a:rPr lang="nl-BE" b="1" dirty="0"/>
              <a:t>voorwaardelijke operationele actie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Subsidies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Samenwerking</a:t>
            </a:r>
          </a:p>
          <a:p>
            <a:pPr lvl="1">
              <a:buFont typeface="Arial" charset="0"/>
              <a:buChar char="•"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D02B1D-407B-45AC-B2F6-ECD5AA33A6BD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64ACF-F3C9-4C9D-84AD-9436072351A6}" type="slidenum">
              <a:rPr lang="nl-NL" smtClean="0"/>
              <a:pPr>
                <a:defRPr/>
              </a:pPr>
              <a:t>32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5122" name="Picture 2" descr="Afbeeldingsresultaat voor zelf doen">
            <a:extLst>
              <a:ext uri="{FF2B5EF4-FFF2-40B4-BE49-F238E27FC236}">
                <a16:creationId xmlns:a16="http://schemas.microsoft.com/office/drawing/2014/main" id="{30056A7B-8DA5-44AE-8ACC-09497FD5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01461"/>
            <a:ext cx="3798183" cy="24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r>
              <a:rPr lang="nl-BE" dirty="0"/>
              <a:t>Actiemogelijkheden sociale dienst (2) </a:t>
            </a:r>
          </a:p>
        </p:txBody>
      </p:sp>
      <p:sp>
        <p:nvSpPr>
          <p:cNvPr id="144387" name="Tijdelijke aanduiding voor inhoud 2"/>
          <p:cNvSpPr>
            <a:spLocks noGrp="1"/>
          </p:cNvSpPr>
          <p:nvPr>
            <p:ph idx="1"/>
          </p:nvPr>
        </p:nvSpPr>
        <p:spPr>
          <a:xfrm>
            <a:off x="446088" y="1276350"/>
            <a:ext cx="8251825" cy="5022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b="1" dirty="0"/>
              <a:t>Coördinator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Juridische doorzettingsmacht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Financiële doorzettingsmacht</a:t>
            </a:r>
          </a:p>
          <a:p>
            <a:pPr lvl="1" fontAlgn="ctr">
              <a:buFont typeface="Arial" charset="0"/>
              <a:buChar char="•"/>
            </a:pPr>
            <a:r>
              <a:rPr lang="nl-BE" dirty="0"/>
              <a:t>Werkveldsturing: 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Aanbodzijde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Vraagzijde</a:t>
            </a:r>
          </a:p>
          <a:p>
            <a:pPr lvl="2" fontAlgn="ctr">
              <a:buFont typeface="Arial" charset="0"/>
              <a:buChar char="•"/>
            </a:pPr>
            <a:r>
              <a:rPr lang="nl-BE" dirty="0"/>
              <a:t>Marktmechanisme</a:t>
            </a:r>
          </a:p>
          <a:p>
            <a:pPr lvl="1" fontAlgn="ctr">
              <a:buFont typeface="Arial" charset="0"/>
              <a:buChar char="•"/>
            </a:pPr>
            <a:r>
              <a:rPr lang="nl-BE" dirty="0"/>
              <a:t>Communicatief-rationele instrumenten</a:t>
            </a:r>
          </a:p>
          <a:p>
            <a:pPr lvl="2">
              <a:buFont typeface="Arial" charset="0"/>
              <a:buChar char="•"/>
            </a:pPr>
            <a:endParaRPr lang="nl-BE" dirty="0"/>
          </a:p>
          <a:p>
            <a:pPr lvl="2">
              <a:buFont typeface="Arial" charset="0"/>
              <a:buChar char="•"/>
            </a:pPr>
            <a:endParaRPr lang="nl-BE" dirty="0"/>
          </a:p>
          <a:p>
            <a:pPr lvl="2">
              <a:buFont typeface="Arial" charset="0"/>
              <a:buChar char="•"/>
            </a:pPr>
            <a:endParaRPr lang="nl-BE" dirty="0"/>
          </a:p>
          <a:p>
            <a:pPr lvl="2">
              <a:buFont typeface="Arial" charset="0"/>
              <a:buChar char="•"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ACD6F1-6D48-4565-A634-FFA39D216C5E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0B0EA-1167-476C-ADCC-26EF9494B871}" type="slidenum">
              <a:rPr lang="nl-NL" smtClean="0"/>
              <a:pPr>
                <a:defRPr/>
              </a:pPr>
              <a:t>33</a:t>
            </a:fld>
            <a:r>
              <a:rPr lang="nl-NL"/>
              <a:t>  - </a:t>
            </a:r>
            <a:endParaRPr lang="nl-NL" dirty="0"/>
          </a:p>
        </p:txBody>
      </p:sp>
      <p:sp>
        <p:nvSpPr>
          <p:cNvPr id="7" name="Rechteraccolade 6"/>
          <p:cNvSpPr/>
          <p:nvPr/>
        </p:nvSpPr>
        <p:spPr>
          <a:xfrm>
            <a:off x="7270750" y="1308100"/>
            <a:ext cx="720725" cy="3673475"/>
          </a:xfrm>
          <a:prstGeom prst="righ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44392" name="Tekstvak 7"/>
          <p:cNvSpPr txBox="1">
            <a:spLocks noChangeArrowheads="1"/>
          </p:cNvSpPr>
          <p:nvPr/>
        </p:nvSpPr>
        <p:spPr bwMode="auto">
          <a:xfrm rot="5400000">
            <a:off x="7415212" y="2730501"/>
            <a:ext cx="2011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400" b="1"/>
              <a:t>Coördinatie-acties</a:t>
            </a:r>
          </a:p>
        </p:txBody>
      </p:sp>
      <p:sp>
        <p:nvSpPr>
          <p:cNvPr id="144393" name="Tekstvak 8"/>
          <p:cNvSpPr txBox="1">
            <a:spLocks noChangeArrowheads="1"/>
          </p:cNvSpPr>
          <p:nvPr/>
        </p:nvSpPr>
        <p:spPr bwMode="auto">
          <a:xfrm>
            <a:off x="3329319" y="5425281"/>
            <a:ext cx="553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400"/>
              <a:t>Van resultaatsverantwoordelijkheid tot procesverantwoordelijkheid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5901532" y="4083050"/>
            <a:ext cx="1624012" cy="13684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raccolade 1"/>
          <p:cNvSpPr/>
          <p:nvPr/>
        </p:nvSpPr>
        <p:spPr>
          <a:xfrm>
            <a:off x="5292725" y="1773238"/>
            <a:ext cx="503238" cy="1150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2" name="Rechteraccolade 11"/>
          <p:cNvSpPr/>
          <p:nvPr/>
        </p:nvSpPr>
        <p:spPr>
          <a:xfrm>
            <a:off x="5292725" y="2938463"/>
            <a:ext cx="503238" cy="164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44397" name="Tekstvak 7"/>
          <p:cNvSpPr txBox="1">
            <a:spLocks noChangeArrowheads="1"/>
          </p:cNvSpPr>
          <p:nvPr/>
        </p:nvSpPr>
        <p:spPr bwMode="auto">
          <a:xfrm>
            <a:off x="5940425" y="213995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/>
              <a:t>REGIE</a:t>
            </a:r>
          </a:p>
        </p:txBody>
      </p:sp>
      <p:sp>
        <p:nvSpPr>
          <p:cNvPr id="144398" name="Tekstvak 14"/>
          <p:cNvSpPr txBox="1">
            <a:spLocks noChangeArrowheads="1"/>
          </p:cNvSpPr>
          <p:nvPr/>
        </p:nvSpPr>
        <p:spPr bwMode="auto">
          <a:xfrm>
            <a:off x="5795963" y="3436938"/>
            <a:ext cx="1835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/>
              <a:t>NETWERK-COÖRDINATIE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r>
              <a:rPr lang="nl-BE" dirty="0"/>
              <a:t>Het begrip “doorzettingsmacht”</a:t>
            </a:r>
          </a:p>
        </p:txBody>
      </p:sp>
      <p:sp>
        <p:nvSpPr>
          <p:cNvPr id="136195" name="Tijdelijke aanduiding voor inhoud 2"/>
          <p:cNvSpPr>
            <a:spLocks noGrp="1"/>
          </p:cNvSpPr>
          <p:nvPr>
            <p:ph idx="1"/>
          </p:nvPr>
        </p:nvSpPr>
        <p:spPr>
          <a:xfrm>
            <a:off x="446088" y="1052736"/>
            <a:ext cx="8251825" cy="5022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b="1" dirty="0"/>
              <a:t>gering</a:t>
            </a:r>
            <a:r>
              <a:rPr lang="nl-BE" dirty="0"/>
              <a:t>: 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weinig (geen) mogelijkheden om andere partijen te dwingen om de visie te realiseren. 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samenwerking op basis van vrijwilligheid /onderhandelingen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netwerkmodel  - netwerkcoördinator</a:t>
            </a:r>
          </a:p>
          <a:p>
            <a:pPr>
              <a:buFont typeface="Arial" charset="0"/>
              <a:buChar char="•"/>
            </a:pPr>
            <a:endParaRPr lang="nl-BE" b="1" dirty="0"/>
          </a:p>
          <a:p>
            <a:pPr>
              <a:buFont typeface="Arial" charset="0"/>
              <a:buChar char="•"/>
            </a:pPr>
            <a:r>
              <a:rPr lang="nl-BE" b="1" dirty="0"/>
              <a:t>groot</a:t>
            </a:r>
            <a:r>
              <a:rPr lang="nl-BE" dirty="0"/>
              <a:t>:  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De sociale dienst kan andere partijen zijn wil opleggen </a:t>
            </a:r>
          </a:p>
          <a:p>
            <a:pPr lvl="1">
              <a:buFont typeface="Arial" charset="0"/>
              <a:buChar char="•"/>
            </a:pPr>
            <a:r>
              <a:rPr lang="nl-BE" dirty="0"/>
              <a:t>regiemodel – regisseur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OOK BINNEN HET LOKAAL BESTUUR !</a:t>
            </a:r>
          </a:p>
          <a:p>
            <a:pPr lvl="1">
              <a:buFont typeface="Arial" charset="0"/>
              <a:buChar char="•"/>
            </a:pP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FF2618-5E9A-4D7F-A490-5050D68BBEEF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6D8B6-03D0-41F8-8EA6-80E72B93949E}" type="slidenum">
              <a:rPr lang="nl-NL" smtClean="0"/>
              <a:pPr>
                <a:defRPr/>
              </a:pPr>
              <a:t>34</a:t>
            </a:fld>
            <a:r>
              <a:rPr lang="nl-NL"/>
              <a:t>  -</a:t>
            </a: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Graden van doorzettingsmacht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4464FE-A67F-4E0A-B14E-D68B6C33632F}" type="slidenum">
              <a:rPr lang="nl-NL" smtClean="0"/>
              <a:pPr>
                <a:defRPr/>
              </a:pPr>
              <a:t>35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CDC17C3-BCD6-4F54-BDB8-633C5FB87560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1372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grpSp>
        <p:nvGrpSpPr>
          <p:cNvPr id="137223" name="Group 4"/>
          <p:cNvGrpSpPr>
            <a:grpSpLocks/>
          </p:cNvGrpSpPr>
          <p:nvPr/>
        </p:nvGrpSpPr>
        <p:grpSpPr bwMode="auto">
          <a:xfrm>
            <a:off x="323850" y="1341438"/>
            <a:ext cx="8135938" cy="4938712"/>
            <a:chOff x="2034" y="10662"/>
            <a:chExt cx="8017" cy="4907"/>
          </a:xfrm>
        </p:grpSpPr>
        <p:sp>
          <p:nvSpPr>
            <p:cNvPr id="137224" name="AutoShape 20"/>
            <p:cNvSpPr>
              <a:spLocks noChangeArrowheads="1" noTextEdit="1"/>
            </p:cNvSpPr>
            <p:nvPr/>
          </p:nvSpPr>
          <p:spPr bwMode="auto">
            <a:xfrm>
              <a:off x="2034" y="10662"/>
              <a:ext cx="8017" cy="4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cxnSp>
          <p:nvCxnSpPr>
            <p:cNvPr id="137225" name="AutoShape 19"/>
            <p:cNvCxnSpPr>
              <a:cxnSpLocks noChangeShapeType="1"/>
            </p:cNvCxnSpPr>
            <p:nvPr/>
          </p:nvCxnSpPr>
          <p:spPr bwMode="auto">
            <a:xfrm>
              <a:off x="3120" y="13382"/>
              <a:ext cx="597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226" name="AutoShape 18"/>
            <p:cNvSpPr>
              <a:spLocks noChangeArrowheads="1"/>
            </p:cNvSpPr>
            <p:nvPr/>
          </p:nvSpPr>
          <p:spPr bwMode="auto">
            <a:xfrm>
              <a:off x="2233" y="13126"/>
              <a:ext cx="1362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lIns="94183" tIns="47092" rIns="94183" bIns="47092"/>
            <a:lstStyle/>
            <a:p>
              <a:pPr algn="ctr"/>
              <a:r>
                <a:rPr lang="nl-NL" sz="2000" b="1">
                  <a:solidFill>
                    <a:schemeClr val="bg1"/>
                  </a:solidFill>
                  <a:cs typeface="Times New Roman" pitchFamily="18" charset="0"/>
                </a:rPr>
                <a:t>GERING</a:t>
              </a:r>
              <a:endParaRPr lang="nl-NL" sz="2000" b="1">
                <a:solidFill>
                  <a:schemeClr val="bg1"/>
                </a:solidFill>
              </a:endParaRPr>
            </a:p>
          </p:txBody>
        </p:sp>
        <p:sp>
          <p:nvSpPr>
            <p:cNvPr id="137227" name="AutoShape 17"/>
            <p:cNvSpPr>
              <a:spLocks noChangeArrowheads="1"/>
            </p:cNvSpPr>
            <p:nvPr/>
          </p:nvSpPr>
          <p:spPr bwMode="auto">
            <a:xfrm>
              <a:off x="8775" y="13126"/>
              <a:ext cx="1197" cy="4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CCCCC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lIns="94183" tIns="47092" rIns="94183" bIns="47092"/>
            <a:lstStyle/>
            <a:p>
              <a:pPr algn="just"/>
              <a:r>
                <a:rPr lang="nl-NL" sz="2000" b="1">
                  <a:solidFill>
                    <a:schemeClr val="bg1"/>
                  </a:solidFill>
                  <a:cs typeface="Times New Roman" pitchFamily="18" charset="0"/>
                </a:rPr>
                <a:t>GROOT</a:t>
              </a:r>
            </a:p>
          </p:txBody>
        </p:sp>
        <p:sp>
          <p:nvSpPr>
            <p:cNvPr id="137228" name="Text Box 16"/>
            <p:cNvSpPr txBox="1">
              <a:spLocks noChangeArrowheads="1"/>
            </p:cNvSpPr>
            <p:nvPr/>
          </p:nvSpPr>
          <p:spPr bwMode="auto">
            <a:xfrm>
              <a:off x="2885" y="14265"/>
              <a:ext cx="2135" cy="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Communicatief – rationeel</a:t>
              </a:r>
              <a:endParaRPr lang="nl-NL" sz="2000"/>
            </a:p>
            <a:p>
              <a:endParaRPr lang="nl-NL"/>
            </a:p>
          </p:txBody>
        </p:sp>
        <p:sp>
          <p:nvSpPr>
            <p:cNvPr id="137229" name="Text Box 15"/>
            <p:cNvSpPr txBox="1">
              <a:spLocks noChangeArrowheads="1"/>
            </p:cNvSpPr>
            <p:nvPr/>
          </p:nvSpPr>
          <p:spPr bwMode="auto">
            <a:xfrm>
              <a:off x="6787" y="14382"/>
              <a:ext cx="1490" cy="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Financieel</a:t>
              </a:r>
              <a:endParaRPr lang="nl-NL" sz="2000"/>
            </a:p>
            <a:p>
              <a:endParaRPr lang="nl-NL"/>
            </a:p>
          </p:txBody>
        </p:sp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8264" y="14497"/>
              <a:ext cx="1432" cy="4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Juridisch</a:t>
              </a:r>
              <a:endParaRPr lang="nl-NL" sz="2000"/>
            </a:p>
            <a:p>
              <a:endParaRPr lang="nl-NL"/>
            </a:p>
          </p:txBody>
        </p:sp>
        <p:sp>
          <p:nvSpPr>
            <p:cNvPr id="137231" name="Text Box 13"/>
            <p:cNvSpPr txBox="1">
              <a:spLocks noChangeArrowheads="1"/>
            </p:cNvSpPr>
            <p:nvPr/>
          </p:nvSpPr>
          <p:spPr bwMode="auto">
            <a:xfrm>
              <a:off x="4939" y="13986"/>
              <a:ext cx="2335" cy="5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Werkveldsturing</a:t>
              </a:r>
              <a:endParaRPr lang="nl-NL" sz="2000"/>
            </a:p>
            <a:p>
              <a:endParaRPr lang="nl-NL"/>
            </a:p>
          </p:txBody>
        </p:sp>
        <p:cxnSp>
          <p:nvCxnSpPr>
            <p:cNvPr id="137232" name="AutoShape 12"/>
            <p:cNvCxnSpPr>
              <a:cxnSpLocks noChangeShapeType="1"/>
            </p:cNvCxnSpPr>
            <p:nvPr/>
          </p:nvCxnSpPr>
          <p:spPr bwMode="auto">
            <a:xfrm>
              <a:off x="5526" y="12426"/>
              <a:ext cx="6" cy="2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233" name="AutoShape 11"/>
            <p:cNvCxnSpPr>
              <a:cxnSpLocks noChangeShapeType="1"/>
            </p:cNvCxnSpPr>
            <p:nvPr/>
          </p:nvCxnSpPr>
          <p:spPr bwMode="auto">
            <a:xfrm>
              <a:off x="6695" y="12426"/>
              <a:ext cx="8" cy="2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234" name="AutoShape 10"/>
            <p:cNvCxnSpPr>
              <a:cxnSpLocks noChangeShapeType="1"/>
            </p:cNvCxnSpPr>
            <p:nvPr/>
          </p:nvCxnSpPr>
          <p:spPr bwMode="auto">
            <a:xfrm>
              <a:off x="8206" y="12379"/>
              <a:ext cx="7" cy="2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235" name="AutoShape 9"/>
            <p:cNvCxnSpPr>
              <a:cxnSpLocks noChangeShapeType="1"/>
            </p:cNvCxnSpPr>
            <p:nvPr/>
          </p:nvCxnSpPr>
          <p:spPr bwMode="auto">
            <a:xfrm>
              <a:off x="2306" y="11430"/>
              <a:ext cx="371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236" name="AutoShape 8"/>
            <p:cNvCxnSpPr>
              <a:cxnSpLocks noChangeShapeType="1"/>
            </p:cNvCxnSpPr>
            <p:nvPr/>
          </p:nvCxnSpPr>
          <p:spPr bwMode="auto">
            <a:xfrm>
              <a:off x="6253" y="11431"/>
              <a:ext cx="371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237" name="AutoShape 7"/>
            <p:cNvSpPr>
              <a:spLocks noChangeArrowheads="1"/>
            </p:cNvSpPr>
            <p:nvPr/>
          </p:nvSpPr>
          <p:spPr bwMode="auto">
            <a:xfrm>
              <a:off x="2885" y="11231"/>
              <a:ext cx="2483" cy="42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rgbClr val="CCCCC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NETWERKMODEL</a:t>
              </a:r>
              <a:endParaRPr lang="nl-NL" sz="2000"/>
            </a:p>
          </p:txBody>
        </p:sp>
        <p:sp>
          <p:nvSpPr>
            <p:cNvPr id="137238" name="AutoShape 6"/>
            <p:cNvSpPr>
              <a:spLocks noChangeArrowheads="1"/>
            </p:cNvSpPr>
            <p:nvPr/>
          </p:nvSpPr>
          <p:spPr bwMode="auto">
            <a:xfrm>
              <a:off x="7130" y="11231"/>
              <a:ext cx="1999" cy="42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rgbClr val="CCCCC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nl-NL" sz="2000" b="1">
                  <a:solidFill>
                    <a:srgbClr val="000000"/>
                  </a:solidFill>
                  <a:cs typeface="Times New Roman" pitchFamily="18" charset="0"/>
                </a:rPr>
                <a:t>REGIEMODEL</a:t>
              </a:r>
              <a:endParaRPr lang="nl-NL" sz="2000"/>
            </a:p>
          </p:txBody>
        </p:sp>
        <p:sp>
          <p:nvSpPr>
            <p:cNvPr id="62487" name="AutoShape 5"/>
            <p:cNvSpPr>
              <a:spLocks/>
            </p:cNvSpPr>
            <p:nvPr/>
          </p:nvSpPr>
          <p:spPr bwMode="auto">
            <a:xfrm>
              <a:off x="3999" y="12287"/>
              <a:ext cx="2506" cy="476"/>
            </a:xfrm>
            <a:prstGeom prst="borderCallout2">
              <a:avLst>
                <a:gd name="adj1" fmla="val 34449"/>
                <a:gd name="adj2" fmla="val -4653"/>
                <a:gd name="adj3" fmla="val 34449"/>
                <a:gd name="adj4" fmla="val -13565"/>
                <a:gd name="adj5" fmla="val 216269"/>
                <a:gd name="adj6" fmla="val -16083"/>
              </a:avLst>
            </a:prstGeom>
            <a:solidFill>
              <a:srgbClr val="FFFFFF"/>
            </a:solidFill>
            <a:ln w="317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nl-NL" sz="2000"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Doorzettingsmacht</a:t>
              </a:r>
              <a:endParaRPr lang="nl-NL" sz="2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8B847-BBF4-45C9-956C-B2448C47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Kostprijs verbonden aan een actie/plan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C6EEB0-8D01-49AA-A9F3-3E8A14AC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6344"/>
            <a:ext cx="8568952" cy="5022864"/>
          </a:xfrm>
        </p:spPr>
        <p:txBody>
          <a:bodyPr/>
          <a:lstStyle/>
          <a:p>
            <a:r>
              <a:rPr lang="nl-BE" dirty="0"/>
              <a:t>Investeringskosten</a:t>
            </a:r>
          </a:p>
          <a:p>
            <a:r>
              <a:rPr lang="nl-BE" dirty="0"/>
              <a:t>Exploitatiekosten</a:t>
            </a:r>
          </a:p>
          <a:p>
            <a:pPr lvl="1"/>
            <a:r>
              <a:rPr lang="nl-BE" u="sng" dirty="0"/>
              <a:t>Directe kosten</a:t>
            </a:r>
            <a:r>
              <a:rPr lang="nl-BE" dirty="0"/>
              <a:t>: kosten </a:t>
            </a:r>
            <a:r>
              <a:rPr lang="nl-BE" b="1" dirty="0"/>
              <a:t>rechtstreeks</a:t>
            </a:r>
            <a:r>
              <a:rPr lang="nl-BE" dirty="0"/>
              <a:t> verbonden aan de uitvoering van een specifieke actie / dienst- of hulpverlening</a:t>
            </a:r>
          </a:p>
          <a:p>
            <a:pPr lvl="2"/>
            <a:r>
              <a:rPr lang="nl-BE" dirty="0"/>
              <a:t>Personeelskost: nieuw / bestaande capaciteit – wat niet/minder</a:t>
            </a:r>
          </a:p>
          <a:p>
            <a:pPr lvl="2"/>
            <a:r>
              <a:rPr lang="nl-BE" dirty="0"/>
              <a:t>Materiaalkosten</a:t>
            </a:r>
          </a:p>
          <a:p>
            <a:pPr lvl="1"/>
            <a:r>
              <a:rPr lang="nl-BE" u="sng" dirty="0"/>
              <a:t>Indirecte kosten</a:t>
            </a:r>
            <a:r>
              <a:rPr lang="nl-BE" dirty="0"/>
              <a:t>: Kosten die </a:t>
            </a:r>
            <a:r>
              <a:rPr lang="nl-BE" b="1" dirty="0"/>
              <a:t>niet</a:t>
            </a:r>
            <a:r>
              <a:rPr lang="nl-BE" dirty="0"/>
              <a:t> </a:t>
            </a:r>
            <a:r>
              <a:rPr lang="nl-BE" b="1" dirty="0"/>
              <a:t>rechtstreeks</a:t>
            </a:r>
            <a:r>
              <a:rPr lang="nl-BE" dirty="0"/>
              <a:t> verbonden zijn aan een actie</a:t>
            </a:r>
          </a:p>
          <a:p>
            <a:pPr lvl="2"/>
            <a:r>
              <a:rPr lang="nl-BE" dirty="0"/>
              <a:t>Leidinggevende over het ingezet personeel</a:t>
            </a:r>
          </a:p>
          <a:p>
            <a:pPr lvl="2"/>
            <a:r>
              <a:rPr lang="nl-BE" dirty="0"/>
              <a:t>Rentelasten van lening</a:t>
            </a:r>
          </a:p>
          <a:p>
            <a:r>
              <a:rPr lang="nl-BE" dirty="0"/>
              <a:t>OPGELET: consistentie in de berekening bewaren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201AD5-0332-4059-BC8A-158867C7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AC4092-54A9-4B33-9CAA-D1D42587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36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098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2535330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37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396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64696" cy="5994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l-BE" dirty="0"/>
              <a:t>Bepalen van indicatoren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07261"/>
            <a:ext cx="8251848" cy="1121607"/>
          </a:xfrm>
        </p:spPr>
        <p:txBody>
          <a:bodyPr/>
          <a:lstStyle/>
          <a:p>
            <a:pPr marL="0" indent="0">
              <a:buNone/>
            </a:pPr>
            <a:r>
              <a:rPr lang="nl-BE" sz="5400" dirty="0"/>
              <a:t> </a:t>
            </a:r>
            <a:r>
              <a:rPr lang="nl-BE" sz="4800" dirty="0"/>
              <a:t>Wat willen we       ETEN </a:t>
            </a:r>
            <a:r>
              <a:rPr lang="nl-BE" sz="5400" dirty="0"/>
              <a:t>?</a:t>
            </a:r>
          </a:p>
          <a:p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8607"/>
            <a:ext cx="4537279" cy="29946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b="12698"/>
          <a:stretch/>
        </p:blipFill>
        <p:spPr>
          <a:xfrm rot="10800000">
            <a:off x="3960319" y="1385002"/>
            <a:ext cx="1193995" cy="11874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b="12645"/>
          <a:stretch/>
        </p:blipFill>
        <p:spPr>
          <a:xfrm>
            <a:off x="3986165" y="1436642"/>
            <a:ext cx="1171669" cy="11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02595" y="52887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98760" cy="5927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l-BE" dirty="0"/>
              <a:t>Types indicatoren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7992888" cy="49336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l-BE" b="1" dirty="0"/>
              <a:t>Inputindicatoren: </a:t>
            </a:r>
          </a:p>
          <a:p>
            <a:pPr marL="0" lvl="0" indent="0">
              <a:buNone/>
            </a:pPr>
            <a:r>
              <a:rPr lang="nl-BE" dirty="0"/>
              <a:t>geven informatie over de </a:t>
            </a:r>
            <a:r>
              <a:rPr lang="nl-BE" u="sng" dirty="0"/>
              <a:t>middelen </a:t>
            </a:r>
            <a:r>
              <a:rPr lang="nl-BE" dirty="0"/>
              <a:t>ingezet voor de dienstverlening of projecten</a:t>
            </a:r>
          </a:p>
          <a:p>
            <a:pPr marL="0" lvl="0" indent="0">
              <a:buNone/>
            </a:pPr>
            <a:endParaRPr lang="nl-BE" dirty="0"/>
          </a:p>
          <a:p>
            <a:pPr lvl="0"/>
            <a:r>
              <a:rPr lang="nl-BE" b="1" dirty="0"/>
              <a:t>Outputindicatoren: </a:t>
            </a:r>
          </a:p>
          <a:p>
            <a:pPr marL="0" lvl="0" indent="0">
              <a:buNone/>
            </a:pPr>
            <a:r>
              <a:rPr lang="nl-BE" dirty="0"/>
              <a:t>geven informatie over de </a:t>
            </a:r>
            <a:r>
              <a:rPr lang="nl-BE" u="sng" dirty="0"/>
              <a:t>uitkomst</a:t>
            </a:r>
            <a:r>
              <a:rPr lang="nl-BE" dirty="0"/>
              <a:t> van de dienstverlening - projecten.</a:t>
            </a:r>
          </a:p>
          <a:p>
            <a:pPr lvl="0"/>
            <a:endParaRPr lang="nl-BE" b="1" dirty="0"/>
          </a:p>
          <a:p>
            <a:pPr lvl="0"/>
            <a:r>
              <a:rPr lang="nl-BE" b="1" dirty="0"/>
              <a:t>Effectindicatoren: </a:t>
            </a:r>
          </a:p>
          <a:p>
            <a:pPr marL="0" lvl="0" indent="0">
              <a:buNone/>
            </a:pPr>
            <a:r>
              <a:rPr lang="nl-BE" dirty="0"/>
              <a:t>geven een beeld van het </a:t>
            </a:r>
            <a:r>
              <a:rPr lang="nl-BE" u="sng" dirty="0"/>
              <a:t>effect</a:t>
            </a:r>
            <a:r>
              <a:rPr lang="nl-BE" dirty="0"/>
              <a:t> van de output op de doelstellingen. </a:t>
            </a:r>
          </a:p>
          <a:p>
            <a:pPr lvl="0"/>
            <a:endParaRPr lang="nl-BE" b="1" dirty="0"/>
          </a:p>
          <a:p>
            <a:pPr lvl="0"/>
            <a:r>
              <a:rPr lang="nl-BE" b="1" dirty="0"/>
              <a:t>Procesindicatoren</a:t>
            </a:r>
            <a:r>
              <a:rPr lang="nl-BE" dirty="0"/>
              <a:t>: </a:t>
            </a:r>
          </a:p>
          <a:p>
            <a:pPr marL="0" lvl="0" indent="0">
              <a:buNone/>
            </a:pPr>
            <a:r>
              <a:rPr lang="nl-BE" dirty="0"/>
              <a:t>geven informatie over het </a:t>
            </a:r>
            <a:r>
              <a:rPr lang="nl-BE" u="sng" dirty="0"/>
              <a:t>verloop</a:t>
            </a:r>
            <a:r>
              <a:rPr lang="nl-BE" dirty="0"/>
              <a:t> van de  activiteiten en beslissingen binnen en dienstverlening.</a:t>
            </a:r>
            <a:endParaRPr lang="nl-NL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B64886C-BCC8-40EB-BF55-4F281308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D26D1B-B7B2-4105-A5E8-D4DBD980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Strategische planning – een cyclus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3CA55C-8924-43C0-9BD5-199B6FA0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2" y="1276344"/>
            <a:ext cx="8157575" cy="52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02595" y="52887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98760" cy="5927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dirty="0"/>
              <a:t>Effectindicator sociale dienstverlening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1069157" y="1340768"/>
            <a:ext cx="7992888" cy="4933672"/>
          </a:xfrm>
        </p:spPr>
        <p:txBody>
          <a:bodyPr>
            <a:normAutofit/>
          </a:bodyPr>
          <a:lstStyle/>
          <a:p>
            <a:pPr lvl="0"/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Evolutie in de sociale balans</a:t>
            </a:r>
          </a:p>
        </p:txBody>
      </p:sp>
      <p:pic>
        <p:nvPicPr>
          <p:cNvPr id="2050" name="Picture 2" descr="Afbeeldingsresultaat voor weegschaal tekening">
            <a:extLst>
              <a:ext uri="{FF2B5EF4-FFF2-40B4-BE49-F238E27FC236}">
                <a16:creationId xmlns:a16="http://schemas.microsoft.com/office/drawing/2014/main" id="{0BC6913F-120B-40FB-9E01-A20D7ED2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5" y="1767251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6AF61D-5021-47D7-8974-1C75F539C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52" y="3601515"/>
            <a:ext cx="2809875" cy="2809875"/>
          </a:xfrm>
          <a:prstGeom prst="rect">
            <a:avLst/>
          </a:prstGeom>
        </p:spPr>
      </p:pic>
      <p:sp>
        <p:nvSpPr>
          <p:cNvPr id="4" name="Pijl: gekromd links 3">
            <a:extLst>
              <a:ext uri="{FF2B5EF4-FFF2-40B4-BE49-F238E27FC236}">
                <a16:creationId xmlns:a16="http://schemas.microsoft.com/office/drawing/2014/main" id="{976615E7-3518-4299-9997-EE60CC9F417D}"/>
              </a:ext>
            </a:extLst>
          </p:cNvPr>
          <p:cNvSpPr/>
          <p:nvPr/>
        </p:nvSpPr>
        <p:spPr>
          <a:xfrm rot="18986696">
            <a:off x="5305645" y="1504713"/>
            <a:ext cx="2287679" cy="3879426"/>
          </a:xfrm>
          <a:prstGeom prst="curvedLeftArrow">
            <a:avLst>
              <a:gd name="adj1" fmla="val 25000"/>
              <a:gd name="adj2" fmla="val 5364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8" name="Graphic 7" descr="Verdrietig gezicht met effen opvulling ">
            <a:extLst>
              <a:ext uri="{FF2B5EF4-FFF2-40B4-BE49-F238E27FC236}">
                <a16:creationId xmlns:a16="http://schemas.microsoft.com/office/drawing/2014/main" id="{78849C5B-E8A7-477B-A552-99033022E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385" y="4013586"/>
            <a:ext cx="841645" cy="841645"/>
          </a:xfrm>
          <a:prstGeom prst="rect">
            <a:avLst/>
          </a:prstGeom>
        </p:spPr>
      </p:pic>
      <p:pic>
        <p:nvPicPr>
          <p:cNvPr id="10" name="Graphic 9" descr="Glimlachend gezicht zonder opvulling ">
            <a:extLst>
              <a:ext uri="{FF2B5EF4-FFF2-40B4-BE49-F238E27FC236}">
                <a16:creationId xmlns:a16="http://schemas.microsoft.com/office/drawing/2014/main" id="{B2F6C43C-21CF-4472-A7F6-BBA6F5F0A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445" y="3733781"/>
            <a:ext cx="465403" cy="465403"/>
          </a:xfrm>
          <a:prstGeom prst="rect">
            <a:avLst/>
          </a:prstGeom>
        </p:spPr>
      </p:pic>
      <p:pic>
        <p:nvPicPr>
          <p:cNvPr id="14" name="Graphic 13" descr="Verdrietig gezicht met effen opvulling ">
            <a:extLst>
              <a:ext uri="{FF2B5EF4-FFF2-40B4-BE49-F238E27FC236}">
                <a16:creationId xmlns:a16="http://schemas.microsoft.com/office/drawing/2014/main" id="{8DB54957-721E-444B-8E19-5872DDD51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4933" y="5646939"/>
            <a:ext cx="459035" cy="459035"/>
          </a:xfrm>
          <a:prstGeom prst="rect">
            <a:avLst/>
          </a:prstGeom>
        </p:spPr>
      </p:pic>
      <p:pic>
        <p:nvPicPr>
          <p:cNvPr id="15" name="Graphic 14" descr="Glimlachend gezicht zonder opvulling ">
            <a:extLst>
              <a:ext uri="{FF2B5EF4-FFF2-40B4-BE49-F238E27FC236}">
                <a16:creationId xmlns:a16="http://schemas.microsoft.com/office/drawing/2014/main" id="{12CA03BE-DFE7-4FB2-8894-94619AADE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5032" y="5869027"/>
            <a:ext cx="885030" cy="8850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4E3E50A-AACD-407D-8EED-76126A6708C4}"/>
              </a:ext>
            </a:extLst>
          </p:cNvPr>
          <p:cNvSpPr txBox="1"/>
          <p:nvPr/>
        </p:nvSpPr>
        <p:spPr>
          <a:xfrm>
            <a:off x="7726944" y="2636912"/>
            <a:ext cx="15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GPMI</a:t>
            </a:r>
          </a:p>
        </p:txBody>
      </p:sp>
    </p:spTree>
    <p:extLst>
      <p:ext uri="{BB962C8B-B14F-4D97-AF65-F5344CB8AC3E}">
        <p14:creationId xmlns:p14="http://schemas.microsoft.com/office/powerpoint/2010/main" val="3533280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02595" y="4784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98760" cy="5927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dirty="0"/>
              <a:t>Effectindicator sociale dienstverlening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1069157" y="1340768"/>
            <a:ext cx="7992888" cy="4933672"/>
          </a:xfrm>
        </p:spPr>
        <p:txBody>
          <a:bodyPr>
            <a:normAutofit/>
          </a:bodyPr>
          <a:lstStyle/>
          <a:p>
            <a:pPr lvl="0"/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Evolutie in de sociale balans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090E235-DFB6-412C-91FA-63CBF2F7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04161"/>
              </p:ext>
            </p:extLst>
          </p:nvPr>
        </p:nvGraphicFramePr>
        <p:xfrm>
          <a:off x="755576" y="1988840"/>
          <a:ext cx="7819500" cy="408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5829867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473568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170193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14359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79043836"/>
                    </a:ext>
                  </a:extLst>
                </a:gridCol>
                <a:gridCol w="762716">
                  <a:extLst>
                    <a:ext uri="{9D8B030D-6E8A-4147-A177-3AD203B41FA5}">
                      <a16:colId xmlns:a16="http://schemas.microsoft.com/office/drawing/2014/main" val="2809113706"/>
                    </a:ext>
                  </a:extLst>
                </a:gridCol>
              </a:tblGrid>
              <a:tr h="704018">
                <a:tc>
                  <a:txBody>
                    <a:bodyPr/>
                    <a:lstStyle/>
                    <a:p>
                      <a:r>
                        <a:rPr lang="nl-BE" sz="2800" dirty="0"/>
                        <a:t>Levensdomein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65754"/>
                  </a:ext>
                </a:extLst>
              </a:tr>
              <a:tr h="520188">
                <a:tc>
                  <a:txBody>
                    <a:bodyPr/>
                    <a:lstStyle/>
                    <a:p>
                      <a:r>
                        <a:rPr lang="nl-BE" dirty="0"/>
                        <a:t>Inkomen-schulden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X+1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31343"/>
                  </a:ext>
                </a:extLst>
              </a:tr>
              <a:tr h="438056">
                <a:tc>
                  <a:txBody>
                    <a:bodyPr/>
                    <a:lstStyle/>
                    <a:p>
                      <a:r>
                        <a:rPr lang="nl-BE" dirty="0"/>
                        <a:t>Opleiding-werk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X+1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81454"/>
                  </a:ext>
                </a:extLst>
              </a:tr>
              <a:tr h="598745">
                <a:tc>
                  <a:txBody>
                    <a:bodyPr/>
                    <a:lstStyle/>
                    <a:p>
                      <a:r>
                        <a:rPr lang="nl-BE" dirty="0"/>
                        <a:t>Vrije 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X+1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76988"/>
                  </a:ext>
                </a:extLst>
              </a:tr>
              <a:tr h="598745">
                <a:tc>
                  <a:txBody>
                    <a:bodyPr/>
                    <a:lstStyle/>
                    <a:p>
                      <a:r>
                        <a:rPr lang="nl-BE" dirty="0"/>
                        <a:t>Wonen en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X</a:t>
                      </a: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X+1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87697"/>
                  </a:ext>
                </a:extLst>
              </a:tr>
              <a:tr h="598745">
                <a:tc>
                  <a:txBody>
                    <a:bodyPr/>
                    <a:lstStyle/>
                    <a:p>
                      <a:r>
                        <a:rPr lang="nl-BE" dirty="0"/>
                        <a:t>Gezin en 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X+1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41160"/>
                  </a:ext>
                </a:extLst>
              </a:tr>
              <a:tr h="501944">
                <a:tc>
                  <a:txBody>
                    <a:bodyPr/>
                    <a:lstStyle/>
                    <a:p>
                      <a:r>
                        <a:rPr lang="nl-BE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17936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AD8E67F-20B5-44C0-AD00-5F4D826B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98" y="2039992"/>
            <a:ext cx="716406" cy="678884"/>
          </a:xfrm>
          <a:prstGeom prst="rect">
            <a:avLst/>
          </a:prstGeom>
        </p:spPr>
      </p:pic>
      <p:pic>
        <p:nvPicPr>
          <p:cNvPr id="10242" name="Picture 2" descr="Gerelateerde afbeelding">
            <a:extLst>
              <a:ext uri="{FF2B5EF4-FFF2-40B4-BE49-F238E27FC236}">
                <a16:creationId xmlns:a16="http://schemas.microsoft.com/office/drawing/2014/main" id="{0DDB484B-EF66-4E39-B793-D2E5E58F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54" y="2039992"/>
            <a:ext cx="663671" cy="6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relateerde afbeelding">
            <a:extLst>
              <a:ext uri="{FF2B5EF4-FFF2-40B4-BE49-F238E27FC236}">
                <a16:creationId xmlns:a16="http://schemas.microsoft.com/office/drawing/2014/main" id="{AA52C64B-66ED-4B3D-893F-06290055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70" y="2055504"/>
            <a:ext cx="683855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B964D89-418F-4A2A-BEB5-2E3CB52EC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93" y="2055503"/>
            <a:ext cx="896500" cy="6316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AE326D-EB07-42B3-A4D0-F261241211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43" y="2055503"/>
            <a:ext cx="683855" cy="64053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111878F-BBA1-4ADC-A890-7929D4681BEA}"/>
              </a:ext>
            </a:extLst>
          </p:cNvPr>
          <p:cNvSpPr txBox="1"/>
          <p:nvPr/>
        </p:nvSpPr>
        <p:spPr>
          <a:xfrm>
            <a:off x="1475656" y="573905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Van 9/25 → </a:t>
            </a:r>
            <a:r>
              <a:rPr lang="nl-BE" sz="3600" dirty="0">
                <a:solidFill>
                  <a:srgbClr val="FF0000"/>
                </a:solidFill>
              </a:rPr>
              <a:t>15/25</a:t>
            </a:r>
          </a:p>
        </p:txBody>
      </p:sp>
    </p:spTree>
    <p:extLst>
      <p:ext uri="{BB962C8B-B14F-4D97-AF65-F5344CB8AC3E}">
        <p14:creationId xmlns:p14="http://schemas.microsoft.com/office/powerpoint/2010/main" val="5855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02595" y="52887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2982"/>
            <a:ext cx="5972946" cy="6207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l-BE" dirty="0"/>
              <a:t>Omschrijving indicator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682601"/>
            <a:ext cx="3816424" cy="3141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b="1" dirty="0">
                <a:latin typeface="Corbel" panose="020B0503020204020204" pitchFamily="34" charset="0"/>
              </a:rPr>
              <a:t>Wat </a:t>
            </a:r>
            <a:r>
              <a:rPr lang="nl-BE" dirty="0">
                <a:latin typeface="Corbel" panose="020B0503020204020204" pitchFamily="34" charset="0"/>
              </a:rPr>
              <a:t>meten ?</a:t>
            </a:r>
          </a:p>
          <a:p>
            <a:pPr lvl="1"/>
            <a:r>
              <a:rPr lang="nl-BE" sz="1800" dirty="0">
                <a:latin typeface="Corbel" panose="020B0503020204020204" pitchFamily="34" charset="0"/>
              </a:rPr>
              <a:t>Indicator naam /eigenaar </a:t>
            </a:r>
          </a:p>
          <a:p>
            <a:pPr marL="400050" lvl="1" indent="0">
              <a:buNone/>
            </a:pPr>
            <a:endParaRPr lang="nl-BE" sz="1800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r>
              <a:rPr lang="nl-BE" b="1" dirty="0">
                <a:latin typeface="Corbel" panose="020B0503020204020204" pitchFamily="34" charset="0"/>
              </a:rPr>
              <a:t>Hoe</a:t>
            </a:r>
            <a:r>
              <a:rPr lang="nl-BE" dirty="0">
                <a:latin typeface="Corbel" panose="020B0503020204020204" pitchFamily="34" charset="0"/>
              </a:rPr>
              <a:t> meten ?</a:t>
            </a:r>
          </a:p>
          <a:p>
            <a:pPr lvl="1"/>
            <a:r>
              <a:rPr lang="nl-BE" sz="1800" dirty="0">
                <a:latin typeface="Corbel" panose="020B0503020204020204" pitchFamily="34" charset="0"/>
              </a:rPr>
              <a:t>Meetmethode </a:t>
            </a:r>
          </a:p>
          <a:p>
            <a:pPr lvl="0"/>
            <a:endParaRPr lang="nl-BE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r>
              <a:rPr lang="nl-BE" b="1" dirty="0">
                <a:latin typeface="Corbel" panose="020B0503020204020204" pitchFamily="34" charset="0"/>
              </a:rPr>
              <a:t>Wanneer</a:t>
            </a:r>
            <a:r>
              <a:rPr lang="nl-BE" dirty="0">
                <a:latin typeface="Corbel" panose="020B0503020204020204" pitchFamily="34" charset="0"/>
              </a:rPr>
              <a:t> weten ?</a:t>
            </a:r>
          </a:p>
          <a:p>
            <a:pPr lvl="1"/>
            <a:r>
              <a:rPr lang="nl-BE" sz="1800" dirty="0">
                <a:latin typeface="Corbel" panose="020B0503020204020204" pitchFamily="34" charset="0"/>
              </a:rPr>
              <a:t>Meetfrequentie / </a:t>
            </a:r>
            <a:br>
              <a:rPr lang="nl-BE" sz="1800" dirty="0">
                <a:latin typeface="Corbel" panose="020B0503020204020204" pitchFamily="34" charset="0"/>
              </a:rPr>
            </a:br>
            <a:r>
              <a:rPr lang="nl-BE" sz="1800" dirty="0">
                <a:latin typeface="Corbel" panose="020B0503020204020204" pitchFamily="34" charset="0"/>
              </a:rPr>
              <a:t>moment - wanneer</a:t>
            </a:r>
          </a:p>
          <a:p>
            <a:pPr lvl="0"/>
            <a:endParaRPr lang="nl-BE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endParaRPr lang="nl-BE" dirty="0">
              <a:latin typeface="Corbel" panose="020B0503020204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067944" y="1311807"/>
            <a:ext cx="3816424" cy="24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1800" dirty="0">
              <a:latin typeface="Corbel" panose="020B0503020204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l-BE" sz="1800" b="1" dirty="0">
                <a:solidFill>
                  <a:schemeClr val="tx2"/>
                </a:solidFill>
                <a:latin typeface="Corbel" panose="020B0503020204020204" pitchFamily="34" charset="0"/>
              </a:rPr>
              <a:t>Op basis van </a:t>
            </a:r>
            <a:r>
              <a:rPr lang="nl-BE" sz="1800" dirty="0">
                <a:solidFill>
                  <a:schemeClr val="tx2"/>
                </a:solidFill>
                <a:latin typeface="Corbel" panose="020B0503020204020204" pitchFamily="34" charset="0"/>
              </a:rPr>
              <a:t>welke cijfers?</a:t>
            </a:r>
          </a:p>
          <a:p>
            <a:pPr marL="640080" lvl="1" indent="-274320" eaLnBrk="1" hangingPunct="1"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nl-BE" sz="1800" dirty="0">
                <a:solidFill>
                  <a:schemeClr val="tx2"/>
                </a:solidFill>
                <a:latin typeface="Corbel" panose="020B0503020204020204" pitchFamily="34" charset="0"/>
              </a:rPr>
              <a:t>Meetbron </a:t>
            </a:r>
          </a:p>
          <a:p>
            <a:endParaRPr lang="nl-BE" sz="1800" dirty="0">
              <a:latin typeface="Corbel" panose="020B0503020204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l-BE" sz="1800" b="1" dirty="0">
                <a:solidFill>
                  <a:schemeClr val="tx2"/>
                </a:solidFill>
                <a:latin typeface="Corbel" panose="020B0503020204020204" pitchFamily="34" charset="0"/>
              </a:rPr>
              <a:t>Streefwaarde</a:t>
            </a:r>
            <a:r>
              <a:rPr lang="nl-BE" sz="1800" dirty="0">
                <a:latin typeface="Corbel" panose="020B0503020204020204" pitchFamily="34" charset="0"/>
              </a:rPr>
              <a:t>?</a:t>
            </a:r>
          </a:p>
          <a:p>
            <a:pPr marL="640080" lvl="1" indent="-274320" eaLnBrk="1" hangingPunct="1"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nl-BE" sz="1800" dirty="0">
                <a:solidFill>
                  <a:schemeClr val="tx2"/>
                </a:solidFill>
                <a:latin typeface="Corbel" panose="020B0503020204020204" pitchFamily="34" charset="0"/>
              </a:rPr>
              <a:t>Meetnorm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FA363F4A-4BA5-4343-9CAD-AA7684D0A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0" t="69422"/>
          <a:stretch/>
        </p:blipFill>
        <p:spPr bwMode="auto">
          <a:xfrm>
            <a:off x="3347864" y="3334315"/>
            <a:ext cx="3603527" cy="21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99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02595" y="52887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163385"/>
            <a:ext cx="5688632" cy="5718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l-BE" dirty="0"/>
              <a:t>Een indicator is dus …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472221" y="1340768"/>
            <a:ext cx="8199558" cy="4869730"/>
          </a:xfrm>
        </p:spPr>
        <p:txBody>
          <a:bodyPr>
            <a:normAutofit fontScale="92500" lnSpcReduction="10000"/>
          </a:bodyPr>
          <a:lstStyle/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</a:t>
            </a: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nl-BE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7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Gericht op een doelstelling (effect) of realisatie van een actie(plan) </a:t>
            </a: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nl-BE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Periodiek meetbaar (per uur/dag/maand/jaar).</a:t>
            </a: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nl-BE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Beïnvloedbaar door de medewerkers</a:t>
            </a: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nl-BE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Minder is meer – doe er iets mee </a:t>
            </a:r>
          </a:p>
          <a:p>
            <a:pPr fontAlgn="base">
              <a:buClr>
                <a:schemeClr val="bg2">
                  <a:lumMod val="50000"/>
                </a:schemeClr>
              </a:buClr>
            </a:pPr>
            <a:endParaRPr lang="nl-BE" sz="2775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nl-NL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32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E7738-E9DD-4CE1-AE46-AD0CD0DD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 de slag 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999C4-6970-4EEF-8EF1-62F7F383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446404" cy="5022864"/>
          </a:xfrm>
        </p:spPr>
        <p:txBody>
          <a:bodyPr/>
          <a:lstStyle/>
          <a:p>
            <a:r>
              <a:rPr lang="nl-BE" dirty="0"/>
              <a:t>Noteer een beleidsdoelstelling met bijhorend actieplan, een paar voorbeeldacties en 2 indicatoren (minimum effectindicator en een tweede type indicator.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68A545-51C1-443F-BB0C-85B6870C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730C9-5113-4343-8B00-063CAC4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44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9" name="Graphic 8" descr="Potlood">
            <a:extLst>
              <a:ext uri="{FF2B5EF4-FFF2-40B4-BE49-F238E27FC236}">
                <a16:creationId xmlns:a16="http://schemas.microsoft.com/office/drawing/2014/main" id="{D9A5E97B-62DB-4B60-AFD2-2605B17DB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9608" y="3758432"/>
            <a:ext cx="2041376" cy="2041376"/>
          </a:xfrm>
          <a:prstGeom prst="rect">
            <a:avLst/>
          </a:prstGeom>
        </p:spPr>
      </p:pic>
      <p:pic>
        <p:nvPicPr>
          <p:cNvPr id="7" name="Graphic 6" descr="Hiërarchie">
            <a:extLst>
              <a:ext uri="{FF2B5EF4-FFF2-40B4-BE49-F238E27FC236}">
                <a16:creationId xmlns:a16="http://schemas.microsoft.com/office/drawing/2014/main" id="{2E799450-2D7B-427E-A812-E380C3047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084" y="4416952"/>
            <a:ext cx="2329408" cy="2329408"/>
          </a:xfrm>
          <a:prstGeom prst="rect">
            <a:avLst/>
          </a:prstGeom>
        </p:spPr>
      </p:pic>
      <p:pic>
        <p:nvPicPr>
          <p:cNvPr id="10" name="Graphic 9" descr="Contract">
            <a:extLst>
              <a:ext uri="{FF2B5EF4-FFF2-40B4-BE49-F238E27FC236}">
                <a16:creationId xmlns:a16="http://schemas.microsoft.com/office/drawing/2014/main" id="{65258062-266F-4321-AE37-CE7059EAE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18" y="3429000"/>
            <a:ext cx="1800200" cy="1800200"/>
          </a:xfrm>
          <a:prstGeom prst="rect">
            <a:avLst/>
          </a:prstGeom>
        </p:spPr>
      </p:pic>
      <p:pic>
        <p:nvPicPr>
          <p:cNvPr id="8" name="Graphic 7" descr="Liniaal">
            <a:extLst>
              <a:ext uri="{FF2B5EF4-FFF2-40B4-BE49-F238E27FC236}">
                <a16:creationId xmlns:a16="http://schemas.microsoft.com/office/drawing/2014/main" id="{1D22869D-29DF-4F28-B60A-73B848129B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712" y="2899792"/>
            <a:ext cx="2329408" cy="23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8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75A11-5083-424A-9B2D-E6BCBFCA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Indicatoren voor de SDGs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DAC4ED-6C2F-4EEE-9428-8998147D1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Sustainable Development Goal indicators website</a:t>
            </a:r>
            <a:endParaRPr lang="en-US" sz="2400" dirty="0"/>
          </a:p>
          <a:p>
            <a:r>
              <a:rPr lang="en-US" sz="2400" dirty="0">
                <a:hlinkClick r:id="rId3" action="ppaction://hlinkfile"/>
              </a:rPr>
              <a:t>SDG </a:t>
            </a:r>
            <a:r>
              <a:rPr lang="en-US" sz="2400" dirty="0" err="1">
                <a:hlinkClick r:id="rId3" action="ppaction://hlinkfile"/>
              </a:rPr>
              <a:t>indicatoren</a:t>
            </a:r>
            <a:r>
              <a:rPr lang="en-US" sz="2400" dirty="0">
                <a:hlinkClick r:id="rId3" action="ppaction://hlinkfile"/>
              </a:rPr>
              <a:t> </a:t>
            </a:r>
            <a:r>
              <a:rPr lang="en-US" sz="2400" dirty="0" err="1">
                <a:hlinkClick r:id="rId3" action="ppaction://hlinkfile"/>
              </a:rPr>
              <a:t>Vlaanderen</a:t>
            </a:r>
            <a:r>
              <a:rPr lang="en-US" sz="2400" dirty="0">
                <a:hlinkClick r:id="rId3" action="ppaction://hlinkfile"/>
              </a:rPr>
              <a:t> VVSG</a:t>
            </a:r>
            <a:endParaRPr lang="nl-BE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F99001-0367-4920-8FB2-3529CA04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AFD9CE-BA90-4BA9-9B5C-89848E9B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45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3029D1-99CC-4DD5-A4E3-2492E972D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64" y="2338358"/>
            <a:ext cx="7406589" cy="45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6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2535330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46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643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53930-923A-4A68-A74E-85551B17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Opvolging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2EE58-1612-4308-A023-C7F5A2CA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0" y="1288259"/>
            <a:ext cx="8251848" cy="5022864"/>
          </a:xfrm>
        </p:spPr>
        <p:txBody>
          <a:bodyPr/>
          <a:lstStyle/>
          <a:p>
            <a:r>
              <a:rPr lang="nl-BE" dirty="0"/>
              <a:t>Link tussen beleids- en beheerscyclus: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Gestart, lopend, afgewerkt – </a:t>
            </a:r>
            <a:r>
              <a:rPr lang="nl-BE" u="sng" dirty="0"/>
              <a:t>status? </a:t>
            </a:r>
          </a:p>
          <a:p>
            <a:pPr lvl="1"/>
            <a:r>
              <a:rPr lang="nl-BE" dirty="0"/>
              <a:t>Wat is de output/effect – </a:t>
            </a:r>
            <a:r>
              <a:rPr lang="nl-BE" u="sng" dirty="0"/>
              <a:t>resultaat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Op schema of niet – </a:t>
            </a:r>
            <a:r>
              <a:rPr lang="nl-BE" u="sng" dirty="0"/>
              <a:t>timing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Kosten, opbrengsten – </a:t>
            </a:r>
            <a:r>
              <a:rPr lang="nl-BE" u="sng" dirty="0"/>
              <a:t>financiële</a:t>
            </a:r>
            <a:r>
              <a:rPr lang="nl-BE" dirty="0"/>
              <a:t> impact? </a:t>
            </a:r>
          </a:p>
          <a:p>
            <a:pPr lvl="1"/>
            <a:r>
              <a:rPr lang="nl-BE" dirty="0"/>
              <a:t>Personeelsinzet – </a:t>
            </a:r>
            <a:r>
              <a:rPr lang="nl-BE" u="sng" dirty="0"/>
              <a:t>capaciteitsimpact</a:t>
            </a:r>
            <a:r>
              <a:rPr lang="nl-BE" dirty="0"/>
              <a:t>?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Wat is het bereikte effect – </a:t>
            </a:r>
            <a:r>
              <a:rPr lang="nl-BE" u="sng" dirty="0"/>
              <a:t>realisatie doelstelling?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8B7F1-DD24-474C-97D1-B6A46A53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FB86F9-BAE9-4099-B042-C5FE8D86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47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1026" name="Picture 2" descr="Afbeeldingsresultaat voor stand van zaken">
            <a:extLst>
              <a:ext uri="{FF2B5EF4-FFF2-40B4-BE49-F238E27FC236}">
                <a16:creationId xmlns:a16="http://schemas.microsoft.com/office/drawing/2014/main" id="{21D49A03-861A-4E95-9504-7C031BED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43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45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53930-923A-4A68-A74E-85551B17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2EE58-1612-4308-A023-C7F5A2CA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196752"/>
            <a:ext cx="8251848" cy="5032976"/>
          </a:xfrm>
        </p:spPr>
        <p:txBody>
          <a:bodyPr/>
          <a:lstStyle/>
          <a:p>
            <a:r>
              <a:rPr lang="nl-BE" dirty="0"/>
              <a:t>Intern: </a:t>
            </a:r>
          </a:p>
          <a:p>
            <a:pPr lvl="1"/>
            <a:r>
              <a:rPr lang="nl-BE" dirty="0"/>
              <a:t>MAT </a:t>
            </a:r>
          </a:p>
          <a:p>
            <a:pPr lvl="1"/>
            <a:r>
              <a:rPr lang="nl-BE" dirty="0"/>
              <a:t>Medewerkers</a:t>
            </a:r>
          </a:p>
          <a:p>
            <a:r>
              <a:rPr lang="nl-BE" dirty="0"/>
              <a:t>Beleid: </a:t>
            </a:r>
          </a:p>
          <a:p>
            <a:pPr lvl="1"/>
            <a:r>
              <a:rPr lang="nl-BE" dirty="0"/>
              <a:t>VB</a:t>
            </a:r>
          </a:p>
          <a:p>
            <a:pPr lvl="1"/>
            <a:r>
              <a:rPr lang="nl-BE" dirty="0"/>
              <a:t>OCMW/GR</a:t>
            </a:r>
          </a:p>
          <a:p>
            <a:r>
              <a:rPr lang="nl-BE" dirty="0"/>
              <a:t>Toezicht:</a:t>
            </a:r>
          </a:p>
          <a:p>
            <a:pPr lvl="1"/>
            <a:r>
              <a:rPr lang="nl-BE" dirty="0"/>
              <a:t>Vlaamse overheid</a:t>
            </a:r>
          </a:p>
          <a:p>
            <a:r>
              <a:rPr lang="nl-BE" dirty="0"/>
              <a:t>Partners: </a:t>
            </a:r>
          </a:p>
          <a:p>
            <a:pPr lvl="1"/>
            <a:r>
              <a:rPr lang="nl-BE" dirty="0"/>
              <a:t>Welzijnsactoren lokaal –ook binnen LB en bovenlokaal</a:t>
            </a:r>
          </a:p>
          <a:p>
            <a:r>
              <a:rPr lang="nl-BE" dirty="0"/>
              <a:t>Burgers, adviesraden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8B7F1-DD24-474C-97D1-B6A46A53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FB86F9-BAE9-4099-B042-C5FE8D86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48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2050" name="Picture 2" descr="Afbeeldingsresultaat voor communiceren">
            <a:extLst>
              <a:ext uri="{FF2B5EF4-FFF2-40B4-BE49-F238E27FC236}">
                <a16:creationId xmlns:a16="http://schemas.microsoft.com/office/drawing/2014/main" id="{31099412-2B92-48B1-B903-8F51BED5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4702"/>
            <a:ext cx="4010834" cy="25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3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06FB3-9AD5-4BA6-9CFB-1DDF7546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654316" cy="853440"/>
          </a:xfrm>
        </p:spPr>
        <p:txBody>
          <a:bodyPr anchor="ctr"/>
          <a:lstStyle/>
          <a:p>
            <a:r>
              <a:rPr lang="nl-BE" dirty="0"/>
              <a:t>Rapportering Raad – democratische 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4212E-81D7-47E8-8594-A3B5182A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6" y="1276344"/>
            <a:ext cx="8086364" cy="1772425"/>
          </a:xfrm>
        </p:spPr>
        <p:txBody>
          <a:bodyPr/>
          <a:lstStyle/>
          <a:p>
            <a:r>
              <a:rPr lang="nl-NL" dirty="0"/>
              <a:t>Raadsleden dienen minimaal driemaal per jaar een rapportering krijgen over de beleidsdoelstellingen en de uitvoering ervan: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56781E-5A4F-4087-83A1-787D3EDE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5C2DB-C49E-4C5E-8F93-C7C8E9EC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49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6146" name="Picture 2" descr="Afbeeldingsresultaat voor democratische controle">
            <a:extLst>
              <a:ext uri="{FF2B5EF4-FFF2-40B4-BE49-F238E27FC236}">
                <a16:creationId xmlns:a16="http://schemas.microsoft.com/office/drawing/2014/main" id="{CBD98275-2344-4FFB-A90B-E737E6F2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8155"/>
            <a:ext cx="2172827" cy="30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24F6DBD-06D0-452C-8B51-114580BBB30F}"/>
              </a:ext>
            </a:extLst>
          </p:cNvPr>
          <p:cNvSpPr txBox="1">
            <a:spLocks/>
          </p:cNvSpPr>
          <p:nvPr/>
        </p:nvSpPr>
        <p:spPr bwMode="auto">
          <a:xfrm>
            <a:off x="197644" y="2636912"/>
            <a:ext cx="59261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31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r>
              <a:rPr lang="nl-NL" dirty="0"/>
              <a:t>bij de vaststelling van de jaarrekening (in het voorjaar) </a:t>
            </a:r>
          </a:p>
          <a:p>
            <a:pPr lvl="1"/>
            <a:r>
              <a:rPr lang="nl-NL" dirty="0"/>
              <a:t>minstens één tussentijdse rapportering (in het </a:t>
            </a:r>
            <a:r>
              <a:rPr lang="nl-BE" dirty="0"/>
              <a:t>vroege najaar – vóór Q4).</a:t>
            </a:r>
          </a:p>
          <a:p>
            <a:pPr lvl="1"/>
            <a:r>
              <a:rPr lang="nl-NL" dirty="0"/>
              <a:t>bij de jaarlijkse aanpassing van het meerjarenplan (in het late najaar)</a:t>
            </a:r>
          </a:p>
        </p:txBody>
      </p:sp>
    </p:spTree>
    <p:extLst>
      <p:ext uri="{BB962C8B-B14F-4D97-AF65-F5344CB8AC3E}">
        <p14:creationId xmlns:p14="http://schemas.microsoft.com/office/powerpoint/2010/main" val="30288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genda">
            <a:extLst>
              <a:ext uri="{FF2B5EF4-FFF2-40B4-BE49-F238E27FC236}">
                <a16:creationId xmlns:a16="http://schemas.microsoft.com/office/drawing/2014/main" id="{1F0B2E72-2423-45E4-8A7F-47B9C46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27" y="2781542"/>
            <a:ext cx="2630986" cy="35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</a:t>
            </a:r>
            <a:br>
              <a:rPr lang="nl-BE" dirty="0"/>
            </a:br>
            <a:r>
              <a:rPr lang="nl-BE" i="1" dirty="0"/>
              <a:t>Meerjarenplan met </a:t>
            </a:r>
            <a:r>
              <a:rPr lang="nl-BE" i="1" dirty="0" err="1"/>
              <a:t>sturingskacht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57088"/>
            <a:ext cx="8527737" cy="5533231"/>
          </a:xfrm>
        </p:spPr>
        <p:txBody>
          <a:bodyPr/>
          <a:lstStyle/>
          <a:p>
            <a:r>
              <a:rPr lang="nl-BE" sz="3600" dirty="0"/>
              <a:t>Start </a:t>
            </a:r>
            <a:r>
              <a:rPr lang="nl-BE" sz="3600" dirty="0" err="1"/>
              <a:t>with</a:t>
            </a:r>
            <a:r>
              <a:rPr lang="nl-BE" sz="3600" dirty="0"/>
              <a:t> ‘</a:t>
            </a:r>
            <a:r>
              <a:rPr lang="nl-BE" sz="3600" dirty="0" err="1"/>
              <a:t>Why</a:t>
            </a:r>
            <a:r>
              <a:rPr lang="nl-BE" sz="3600" dirty="0"/>
              <a:t>’ !</a:t>
            </a:r>
          </a:p>
          <a:p>
            <a:r>
              <a:rPr lang="nl-BE" sz="3600" dirty="0" err="1"/>
              <a:t>Lessons</a:t>
            </a:r>
            <a:r>
              <a:rPr lang="nl-BE" sz="3600" dirty="0"/>
              <a:t> </a:t>
            </a:r>
            <a:r>
              <a:rPr lang="nl-BE" sz="3600" dirty="0" err="1"/>
              <a:t>learned</a:t>
            </a:r>
            <a:r>
              <a:rPr lang="nl-BE" sz="3600" dirty="0"/>
              <a:t> uit 1</a:t>
            </a:r>
            <a:r>
              <a:rPr lang="nl-BE" sz="3600" baseline="30000" dirty="0"/>
              <a:t>ste</a:t>
            </a:r>
            <a:r>
              <a:rPr lang="nl-BE" sz="3600" dirty="0"/>
              <a:t> cyclus</a:t>
            </a:r>
          </a:p>
          <a:p>
            <a:r>
              <a:rPr lang="nl-BE" sz="3600" dirty="0"/>
              <a:t>Verankering LSB</a:t>
            </a:r>
          </a:p>
          <a:p>
            <a:r>
              <a:rPr lang="nl-BE" sz="3600" dirty="0"/>
              <a:t>Doelstellingen</a:t>
            </a:r>
          </a:p>
          <a:p>
            <a:r>
              <a:rPr lang="nl-BE" sz="3600" dirty="0"/>
              <a:t>Beleidsruimte</a:t>
            </a:r>
          </a:p>
          <a:p>
            <a:r>
              <a:rPr lang="nl-BE" sz="3600" dirty="0"/>
              <a:t>Actieplannen en acties</a:t>
            </a:r>
          </a:p>
          <a:p>
            <a:r>
              <a:rPr lang="nl-BE" sz="3600" dirty="0"/>
              <a:t>Indicatoren</a:t>
            </a:r>
          </a:p>
          <a:p>
            <a:r>
              <a:rPr lang="nl-BE" sz="3600" dirty="0"/>
              <a:t>Opvolging en bijsturing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5</a:t>
            </a:fld>
            <a:r>
              <a:rPr lang="nl-NL"/>
              <a:t> 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652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53930-923A-4A68-A74E-85551B17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/>
          <a:lstStyle/>
          <a:p>
            <a:r>
              <a:rPr lang="nl-BE" dirty="0"/>
              <a:t>Bijsturing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2EE58-1612-4308-A023-C7F5A2CA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25754"/>
            <a:ext cx="8158361" cy="5032976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Aanpassen van het plan, niet van de doelstellingen</a:t>
            </a:r>
          </a:p>
          <a:p>
            <a:r>
              <a:rPr lang="nl-BE" dirty="0"/>
              <a:t>Stopzetten actieplannen/acties</a:t>
            </a:r>
          </a:p>
          <a:p>
            <a:r>
              <a:rPr lang="nl-BE" dirty="0"/>
              <a:t>Bijkomende actieplannen/acties</a:t>
            </a:r>
          </a:p>
          <a:p>
            <a:r>
              <a:rPr lang="nl-BE" dirty="0"/>
              <a:t>Nieuwe uitdagingen</a:t>
            </a:r>
          </a:p>
          <a:p>
            <a:pPr lvl="1"/>
            <a:r>
              <a:rPr lang="nl-BE" dirty="0"/>
              <a:t>Regelgeving</a:t>
            </a:r>
          </a:p>
          <a:p>
            <a:pPr lvl="1"/>
            <a:r>
              <a:rPr lang="nl-BE" dirty="0"/>
              <a:t>Realiteit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8B7F1-DD24-474C-97D1-B6A46A53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FB86F9-BAE9-4099-B042-C5FE8D86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50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3074" name="Picture 2" descr="Afbeeldingsresultaat voor bijsturen">
            <a:extLst>
              <a:ext uri="{FF2B5EF4-FFF2-40B4-BE49-F238E27FC236}">
                <a16:creationId xmlns:a16="http://schemas.microsoft.com/office/drawing/2014/main" id="{F0A4B457-D4FF-45DF-A130-2B669239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85" y="19828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ijsturen">
            <a:extLst>
              <a:ext uri="{FF2B5EF4-FFF2-40B4-BE49-F238E27FC236}">
                <a16:creationId xmlns:a16="http://schemas.microsoft.com/office/drawing/2014/main" id="{442DCA9E-1583-4B29-9A1B-F1BB7244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15094"/>
            <a:ext cx="32004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75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6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r>
              <a:rPr lang="nl-BE" dirty="0"/>
              <a:t>Dynamisch </a:t>
            </a:r>
            <a:br>
              <a:rPr lang="nl-BE" dirty="0"/>
            </a:br>
            <a:r>
              <a:rPr lang="nl-BE" dirty="0"/>
              <a:t>Beleidsplan versus gerealiseerd beleid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0A8FB8-E157-4EDE-BA7B-3511E1AE17E4}" type="slidenum">
              <a:rPr lang="nl-NL" smtClean="0"/>
              <a:pPr>
                <a:defRPr/>
              </a:pPr>
              <a:t>51</a:t>
            </a:fld>
            <a:r>
              <a:rPr lang="nl-NL" dirty="0"/>
              <a:t>  -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A644F98B-243E-47EB-88C1-04FEC98FD074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9" name="PIJL-RECHTS 8"/>
          <p:cNvSpPr/>
          <p:nvPr/>
        </p:nvSpPr>
        <p:spPr>
          <a:xfrm>
            <a:off x="684213" y="1773238"/>
            <a:ext cx="3024187" cy="151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>
                <a:solidFill>
                  <a:schemeClr val="accent2"/>
                </a:solidFill>
              </a:rPr>
              <a:t>BELEIDSPLAN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5795835" y="1564493"/>
            <a:ext cx="3024187" cy="164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>
                <a:solidFill>
                  <a:schemeClr val="accent2"/>
                </a:solidFill>
              </a:rPr>
              <a:t>GEREALISEERD BELEID</a:t>
            </a:r>
          </a:p>
        </p:txBody>
      </p:sp>
      <p:sp>
        <p:nvSpPr>
          <p:cNvPr id="14" name="Gekromde PIJL-LINKS 13"/>
          <p:cNvSpPr/>
          <p:nvPr/>
        </p:nvSpPr>
        <p:spPr>
          <a:xfrm>
            <a:off x="3499260" y="2858827"/>
            <a:ext cx="942578" cy="1800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  <p:sp>
        <p:nvSpPr>
          <p:cNvPr id="43017" name="Tekstvak 14"/>
          <p:cNvSpPr txBox="1">
            <a:spLocks noChangeArrowheads="1"/>
          </p:cNvSpPr>
          <p:nvPr/>
        </p:nvSpPr>
        <p:spPr bwMode="auto">
          <a:xfrm>
            <a:off x="578247" y="4335462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nl-BE" b="1" dirty="0">
                <a:solidFill>
                  <a:schemeClr val="accent1"/>
                </a:solidFill>
              </a:rPr>
              <a:t>NIET-GEREALISEERD BELEID</a:t>
            </a:r>
          </a:p>
        </p:txBody>
      </p:sp>
      <p:sp>
        <p:nvSpPr>
          <p:cNvPr id="16" name="PIJL-RECHTS 15"/>
          <p:cNvSpPr/>
          <p:nvPr/>
        </p:nvSpPr>
        <p:spPr>
          <a:xfrm>
            <a:off x="3922713" y="2070100"/>
            <a:ext cx="1441450" cy="760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3019" name="Tekstvak 16"/>
          <p:cNvSpPr txBox="1">
            <a:spLocks noChangeArrowheads="1"/>
          </p:cNvSpPr>
          <p:nvPr/>
        </p:nvSpPr>
        <p:spPr bwMode="auto">
          <a:xfrm>
            <a:off x="2591928" y="1501945"/>
            <a:ext cx="3960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b="1" dirty="0">
                <a:solidFill>
                  <a:schemeClr val="accent1"/>
                </a:solidFill>
              </a:rPr>
              <a:t>BEWUST BELEID</a:t>
            </a:r>
          </a:p>
        </p:txBody>
      </p:sp>
      <p:sp>
        <p:nvSpPr>
          <p:cNvPr id="18" name="Gebogen pijl 17"/>
          <p:cNvSpPr/>
          <p:nvPr/>
        </p:nvSpPr>
        <p:spPr>
          <a:xfrm>
            <a:off x="280351" y="3017804"/>
            <a:ext cx="950958" cy="2073275"/>
          </a:xfrm>
          <a:prstGeom prst="bent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  <p:sp>
        <p:nvSpPr>
          <p:cNvPr id="43021" name="Tekstvak 18"/>
          <p:cNvSpPr txBox="1">
            <a:spLocks noChangeArrowheads="1"/>
          </p:cNvSpPr>
          <p:nvPr/>
        </p:nvSpPr>
        <p:spPr bwMode="auto">
          <a:xfrm>
            <a:off x="4708391" y="4924175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b="1" dirty="0">
                <a:solidFill>
                  <a:schemeClr val="accent1"/>
                </a:solidFill>
              </a:rPr>
              <a:t>AD-HOC BELEID</a:t>
            </a:r>
          </a:p>
        </p:txBody>
      </p:sp>
      <p:sp>
        <p:nvSpPr>
          <p:cNvPr id="20" name="PIJL-OMHOOG 19"/>
          <p:cNvSpPr/>
          <p:nvPr/>
        </p:nvSpPr>
        <p:spPr>
          <a:xfrm>
            <a:off x="5339966" y="3268500"/>
            <a:ext cx="551485" cy="151123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id="{AA6B043E-F4CD-4E1E-8E42-649C2AA2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5157787"/>
            <a:ext cx="30531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b="1" dirty="0">
                <a:solidFill>
                  <a:schemeClr val="accent1"/>
                </a:solidFill>
              </a:rPr>
              <a:t>OPPORTUNITEITEN</a:t>
            </a:r>
          </a:p>
          <a:p>
            <a:pPr eaLnBrk="1" hangingPunct="1"/>
            <a:r>
              <a:rPr lang="nl-BE" b="1" dirty="0">
                <a:solidFill>
                  <a:schemeClr val="accent1"/>
                </a:solidFill>
              </a:rPr>
              <a:t>NIEUWE UITDAGINGEN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B9B228-7568-4B38-9AAB-30DF6293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06" y="6013260"/>
            <a:ext cx="3960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b="1" dirty="0">
                <a:solidFill>
                  <a:schemeClr val="accent1"/>
                </a:solidFill>
              </a:rPr>
              <a:t>SPONTAAN BELEID</a:t>
            </a:r>
          </a:p>
        </p:txBody>
      </p:sp>
    </p:spTree>
    <p:extLst>
      <p:ext uri="{BB962C8B-B14F-4D97-AF65-F5344CB8AC3E}">
        <p14:creationId xmlns:p14="http://schemas.microsoft.com/office/powerpoint/2010/main" val="1915094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2734-8739-4CD7-9FD4-F41F9ADD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- Antwoord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7BCA24-143F-4EA1-BCAE-C66F437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0B90D8-D1F9-4700-978F-DEFCD08D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52</a:t>
            </a:fld>
            <a:r>
              <a:rPr lang="nl-NL"/>
              <a:t>  - </a:t>
            </a:r>
            <a:endParaRPr lang="nl-NL" dirty="0"/>
          </a:p>
        </p:txBody>
      </p:sp>
      <p:pic>
        <p:nvPicPr>
          <p:cNvPr id="3074" name="Picture 2" descr="https://www.lumc.nl/sub/1015/ima/veelgesteldevragen2">
            <a:extLst>
              <a:ext uri="{FF2B5EF4-FFF2-40B4-BE49-F238E27FC236}">
                <a16:creationId xmlns:a16="http://schemas.microsoft.com/office/drawing/2014/main" id="{DDF4DDB3-7644-414A-AD70-F55DF3573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5" y="1484784"/>
            <a:ext cx="6808027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AA942-94DD-4D3A-8D5C-53824695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0" y="39155"/>
            <a:ext cx="7354908" cy="853440"/>
          </a:xfrm>
        </p:spPr>
        <p:txBody>
          <a:bodyPr/>
          <a:lstStyle/>
          <a:p>
            <a:r>
              <a:rPr lang="nl-BE" dirty="0"/>
              <a:t>Context - BBC …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538026-4B14-4416-85BB-98322C8A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7172" y="6712336"/>
            <a:ext cx="717550" cy="123825"/>
          </a:xfrm>
        </p:spPr>
        <p:txBody>
          <a:bodyPr/>
          <a:lstStyle/>
          <a:p>
            <a:pPr>
              <a:defRPr/>
            </a:pPr>
            <a:fld id="{2C2C0440-34F4-44C2-8FB3-DA04E8E6A46D}" type="datetime1">
              <a:rPr lang="nl-BE" smtClean="0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D21E18-9086-49F8-8B49-977FA3EF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3191" y="6712336"/>
            <a:ext cx="395288" cy="123825"/>
          </a:xfrm>
        </p:spPr>
        <p:txBody>
          <a:bodyPr/>
          <a:lstStyle/>
          <a:p>
            <a:pPr>
              <a:defRPr/>
            </a:pPr>
            <a:fld id="{86055F26-B93B-4099-84BC-22D41C98178F}" type="slidenum">
              <a:rPr lang="nl-NL" smtClean="0"/>
              <a:pPr>
                <a:defRPr/>
              </a:pPr>
              <a:t>6</a:t>
            </a:fld>
            <a:r>
              <a:rPr lang="nl-NL"/>
              <a:t>  - 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56619F-6B10-4B14-A06B-46140B94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5" y="892595"/>
            <a:ext cx="8251848" cy="5022864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De integratie … een ‘voortschrijdend feit’</a:t>
            </a:r>
          </a:p>
          <a:p>
            <a:endParaRPr lang="nl-BE" dirty="0"/>
          </a:p>
          <a:p>
            <a:r>
              <a:rPr lang="nl-BE" dirty="0"/>
              <a:t>Sturend MJP ?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Indicatoren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Bijsturen</a:t>
            </a:r>
          </a:p>
        </p:txBody>
      </p:sp>
      <p:pic>
        <p:nvPicPr>
          <p:cNvPr id="2054" name="Picture 6" descr="Afbeeldingsresultaat voor indicatoren">
            <a:extLst>
              <a:ext uri="{FF2B5EF4-FFF2-40B4-BE49-F238E27FC236}">
                <a16:creationId xmlns:a16="http://schemas.microsoft.com/office/drawing/2014/main" id="{D8E67CD9-0B4A-401B-A16F-6F83A76B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23" y="36824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bijsturen">
            <a:extLst>
              <a:ext uri="{FF2B5EF4-FFF2-40B4-BE49-F238E27FC236}">
                <a16:creationId xmlns:a16="http://schemas.microsoft.com/office/drawing/2014/main" id="{FE4E78AE-5961-4064-A105-8816F6D8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integratie gemeente ocmw">
            <a:extLst>
              <a:ext uri="{FF2B5EF4-FFF2-40B4-BE49-F238E27FC236}">
                <a16:creationId xmlns:a16="http://schemas.microsoft.com/office/drawing/2014/main" id="{EA994B46-04B4-4DD2-9898-CA983A95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2" y="19717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kompas">
            <a:extLst>
              <a:ext uri="{FF2B5EF4-FFF2-40B4-BE49-F238E27FC236}">
                <a16:creationId xmlns:a16="http://schemas.microsoft.com/office/drawing/2014/main" id="{297E6085-215A-4AD9-AFD2-673F67ED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36" y="19781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2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Context - BBC …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F1F221-240E-443C-8209-66A574BA6DD1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31DA-5DE2-41D4-A193-EAF435135315}" type="slidenum">
              <a:rPr lang="nl-NL"/>
              <a:pPr>
                <a:defRPr/>
              </a:pPr>
              <a:t>7</a:t>
            </a:fld>
            <a:r>
              <a:rPr lang="nl-NL"/>
              <a:t>  -</a:t>
            </a:r>
            <a:endParaRPr lang="nl-NL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13428"/>
              </p:ext>
            </p:extLst>
          </p:nvPr>
        </p:nvGraphicFramePr>
        <p:xfrm>
          <a:off x="1619672" y="1934614"/>
          <a:ext cx="6181304" cy="4102774"/>
        </p:xfrm>
        <a:graphic>
          <a:graphicData uri="http://schemas.openxmlformats.org/drawingml/2006/table">
            <a:tbl>
              <a:tblPr/>
              <a:tblGrid>
                <a:gridCol w="22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77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77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0982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CULTUUR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WONEN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WERKEN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MOBILITEIT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SENIOREN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WELZIJN</a:t>
                      </a:r>
                      <a:endParaRPr lang="nl-BE" sz="3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242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054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Tijdelijke aanduiding voor inhoud 7">
            <a:extLst>
              <a:ext uri="{FF2B5EF4-FFF2-40B4-BE49-F238E27FC236}">
                <a16:creationId xmlns:a16="http://schemas.microsoft.com/office/drawing/2014/main" id="{022DCA33-586F-4A97-B52B-AAEBB517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5" y="892595"/>
            <a:ext cx="8251848" cy="5022864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Verkokerd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9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197644" y="4020349"/>
            <a:ext cx="835183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800" b="1" dirty="0"/>
              <a:t>Kwetsbare Gezinnen</a:t>
            </a:r>
          </a:p>
        </p:txBody>
      </p:sp>
      <p:sp>
        <p:nvSpPr>
          <p:cNvPr id="9" name="Rechthoek 8"/>
          <p:cNvSpPr/>
          <p:nvPr/>
        </p:nvSpPr>
        <p:spPr>
          <a:xfrm>
            <a:off x="197644" y="2100641"/>
            <a:ext cx="83534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800" b="1" dirty="0"/>
              <a:t>SENIOREN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197644" y="3068637"/>
            <a:ext cx="83566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800" b="1" dirty="0"/>
              <a:t>JEUGD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69270"/>
              </p:ext>
            </p:extLst>
          </p:nvPr>
        </p:nvGraphicFramePr>
        <p:xfrm>
          <a:off x="3631212" y="1260914"/>
          <a:ext cx="5616617" cy="4767971"/>
        </p:xfrm>
        <a:graphic>
          <a:graphicData uri="http://schemas.openxmlformats.org/drawingml/2006/table">
            <a:tbl>
              <a:tblPr/>
              <a:tblGrid>
                <a:gridCol w="20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73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7063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CULTUUR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WONEN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WERKEN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MOBILITEIT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WELZIJN</a:t>
                      </a: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3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VEILIGHEID</a:t>
                      </a:r>
                      <a:endParaRPr lang="nl-BE" sz="3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859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2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218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12" marR="9112" marT="9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2" name="Ovaal 21"/>
          <p:cNvSpPr/>
          <p:nvPr/>
        </p:nvSpPr>
        <p:spPr>
          <a:xfrm>
            <a:off x="3599151" y="3476115"/>
            <a:ext cx="288925" cy="2889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5847" name="Titel 6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Context - BBC …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C0F27B-776F-4307-B71C-1117B8B2EB35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7D4BE-F5FB-4816-810B-53365886D717}" type="slidenum">
              <a:rPr lang="nl-NL" smtClean="0"/>
              <a:pPr>
                <a:defRPr/>
              </a:pPr>
              <a:t>8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3631212" y="2477155"/>
            <a:ext cx="288925" cy="2873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</p:txBody>
      </p:sp>
      <p:sp>
        <p:nvSpPr>
          <p:cNvPr id="28" name="Ovaal 27"/>
          <p:cNvSpPr/>
          <p:nvPr/>
        </p:nvSpPr>
        <p:spPr>
          <a:xfrm>
            <a:off x="3620341" y="4547967"/>
            <a:ext cx="287337" cy="2889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4E0B3F83-E686-4E02-9480-52E2C2C1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5" y="892595"/>
            <a:ext cx="8251848" cy="5022864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Inclusief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93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22" grpId="0" animBg="1"/>
      <p:bldP spid="12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46088" y="0"/>
            <a:ext cx="7354887" cy="854075"/>
          </a:xfrm>
        </p:spPr>
        <p:txBody>
          <a:bodyPr/>
          <a:lstStyle/>
          <a:p>
            <a:pPr eaLnBrk="1" hangingPunct="1"/>
            <a:r>
              <a:rPr lang="nl-BE" dirty="0"/>
              <a:t>Context - BBC …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1D5225-DDE0-4BED-A64E-4EFCCFA64F89}" type="datetime1">
              <a:rPr lang="nl-BE"/>
              <a:pPr>
                <a:defRPr/>
              </a:pPr>
              <a:t>20/05/2019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A90EE-41DD-408D-B52E-475C57B3BF5B}" type="slidenum">
              <a:rPr lang="nl-NL"/>
              <a:pPr>
                <a:defRPr/>
              </a:pPr>
              <a:t>9</a:t>
            </a:fld>
            <a:r>
              <a:rPr lang="nl-NL"/>
              <a:t>  -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19888"/>
              </p:ext>
            </p:extLst>
          </p:nvPr>
        </p:nvGraphicFramePr>
        <p:xfrm>
          <a:off x="1266099" y="1868357"/>
          <a:ext cx="6739686" cy="4693311"/>
        </p:xfrm>
        <a:graphic>
          <a:graphicData uri="http://schemas.openxmlformats.org/drawingml/2006/table">
            <a:tbl>
              <a:tblPr/>
              <a:tblGrid>
                <a:gridCol w="25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2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8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2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971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3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11">
                  <a:txBody>
                    <a:bodyPr/>
                    <a:lstStyle/>
                    <a:p>
                      <a:pPr algn="ctr" fontAlgn="b"/>
                      <a:r>
                        <a:rPr lang="nl-BE" sz="24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GEMEENSCHAPPELIJKE DOELSTELLINGEN</a:t>
                      </a:r>
                    </a:p>
                  </a:txBody>
                  <a:tcPr marL="7376" marR="7376" marT="73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83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28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CULTUUR</a:t>
                      </a: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28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WONEN</a:t>
                      </a:r>
                      <a:endParaRPr lang="nl-BE" sz="2400" b="1" i="0" u="none" strike="noStrike" kern="1200" baseline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24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WERKEN</a:t>
                      </a: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2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MOBILIEIT</a:t>
                      </a:r>
                      <a:endParaRPr lang="nl-BE" sz="1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28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WELZIJN</a:t>
                      </a: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nl-BE" sz="1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76" marR="7376" marT="7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7EA7AB7A-E4D4-4C6B-AC07-B4C43377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5" y="892595"/>
            <a:ext cx="8251848" cy="5022864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Integraal !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9346496"/>
      </p:ext>
    </p:extLst>
  </p:cSld>
  <p:clrMapOvr>
    <a:masterClrMapping/>
  </p:clrMapOvr>
</p:sld>
</file>

<file path=ppt/theme/theme1.xml><?xml version="1.0" encoding="utf-8"?>
<a:theme xmlns:a="http://schemas.openxmlformats.org/drawingml/2006/main" name="VVSG-presentatie2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149D6305CED0449FE4327DC4F78F63" ma:contentTypeVersion="0" ma:contentTypeDescription="Een nieuw document maken." ma:contentTypeScope="" ma:versionID="900d3fb69201f3f2a21a9a521a004758">
  <xsd:schema xmlns:xsd="http://www.w3.org/2001/XMLSchema" xmlns:p="http://schemas.microsoft.com/office/2006/metadata/properties" targetNamespace="http://schemas.microsoft.com/office/2006/metadata/properties" ma:root="true" ma:fieldsID="f5b3491fce6ac1023730414f79e8f6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46BF3E5-A92B-4288-97D4-CFB5285CB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B1B7E-A4B6-41BF-A643-5E8321AACFDC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C445404-AEA0-44EA-A3BA-E2844B412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VVSG-presentatie2</Template>
  <TotalTime>21125</TotalTime>
  <Words>1411</Words>
  <Application>Microsoft Office PowerPoint</Application>
  <PresentationFormat>Diavoorstelling (4:3)</PresentationFormat>
  <Paragraphs>525</Paragraphs>
  <Slides>52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Corbel</vt:lpstr>
      <vt:lpstr>Verdana</vt:lpstr>
      <vt:lpstr>Wingdings</vt:lpstr>
      <vt:lpstr>Wingdings 2</vt:lpstr>
      <vt:lpstr>VVSG-presentatie2</vt:lpstr>
      <vt:lpstr>Lokaal Sociaal Beleid in het Meerjarenplan</vt:lpstr>
      <vt:lpstr>Agenda  Meerjarenplan met sturingskacht</vt:lpstr>
      <vt:lpstr>Start with ‘Why’ ! Golden circle –Simon Sinek </vt:lpstr>
      <vt:lpstr>Strategische planning – een cyclus</vt:lpstr>
      <vt:lpstr>Agenda  Meerjarenplan met sturingskacht</vt:lpstr>
      <vt:lpstr>Context - BBC …lessons learned</vt:lpstr>
      <vt:lpstr>Context - BBC …lessons learned</vt:lpstr>
      <vt:lpstr>Context - BBC …lessons learned</vt:lpstr>
      <vt:lpstr>Context - BBC …lessons learned</vt:lpstr>
      <vt:lpstr>Agenda  Meerjarenplan met sturingskacht</vt:lpstr>
      <vt:lpstr>Verankering LSB – structuur MJP</vt:lpstr>
      <vt:lpstr>Verankering LSB – verticaal</vt:lpstr>
      <vt:lpstr>Verankering LSB – horizontaal</vt:lpstr>
      <vt:lpstr>Verankering LSB – diagonaal</vt:lpstr>
      <vt:lpstr>Agenda  Meerjarenplan met sturingskacht</vt:lpstr>
      <vt:lpstr>Doelstellingen – waarom ?</vt:lpstr>
      <vt:lpstr>Doelstellingen - Hoe ?</vt:lpstr>
      <vt:lpstr>Doelstellingen – Wat ? </vt:lpstr>
      <vt:lpstr>Doelstellingen </vt:lpstr>
      <vt:lpstr>Doelstellingen bron  - steunpunt bestuurlijke vernieuwing rapport Bleyen</vt:lpstr>
      <vt:lpstr>Doelstellingen in BBC ronde 1 bron  - steunpunt bestuurlijke vernieuwing rapport Bleyen</vt:lpstr>
      <vt:lpstr>SDGs als doelstellingenkader </vt:lpstr>
      <vt:lpstr>Agenda  Meerjarenplan met sturingskacht</vt:lpstr>
      <vt:lpstr>Beleidsruimte </vt:lpstr>
      <vt:lpstr>Beleidsruimte</vt:lpstr>
      <vt:lpstr>Beleidsruimte</vt:lpstr>
      <vt:lpstr>Beleidsruimte</vt:lpstr>
      <vt:lpstr>Beleidsruimte</vt:lpstr>
      <vt:lpstr>Agenda  Meerjarenplan met sturingskacht</vt:lpstr>
      <vt:lpstr>Actieplanning</vt:lpstr>
      <vt:lpstr>Welk type acties ?  </vt:lpstr>
      <vt:lpstr>Actiemogelijkheden sociale dienst (1) </vt:lpstr>
      <vt:lpstr>Actiemogelijkheden sociale dienst (2) </vt:lpstr>
      <vt:lpstr>Het begrip “doorzettingsmacht”</vt:lpstr>
      <vt:lpstr>Graden van doorzettingsmacht</vt:lpstr>
      <vt:lpstr>Kostprijs verbonden aan een actie/plan </vt:lpstr>
      <vt:lpstr>Agenda  Meerjarenplan met sturingskacht</vt:lpstr>
      <vt:lpstr>Bepalen van indicatoren </vt:lpstr>
      <vt:lpstr>Types indicatoren</vt:lpstr>
      <vt:lpstr>Effectindicator sociale dienstverlening</vt:lpstr>
      <vt:lpstr>Effectindicator sociale dienstverlening</vt:lpstr>
      <vt:lpstr>Omschrijving indicator</vt:lpstr>
      <vt:lpstr>Een indicator is dus …</vt:lpstr>
      <vt:lpstr>Aan de slag !</vt:lpstr>
      <vt:lpstr>Indicatoren voor de SDGs</vt:lpstr>
      <vt:lpstr>Agenda  Meerjarenplan met sturingskacht</vt:lpstr>
      <vt:lpstr>Opvolging</vt:lpstr>
      <vt:lpstr>Rapportering</vt:lpstr>
      <vt:lpstr>Rapportering Raad – democratische controle</vt:lpstr>
      <vt:lpstr>Bijsturing</vt:lpstr>
      <vt:lpstr>Dynamisch  Beleidsplan versus gerealiseerd beleid</vt:lpstr>
      <vt:lpstr>Vraag - Antwoord</vt:lpstr>
    </vt:vector>
  </TitlesOfParts>
  <Company>VVSG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Vorming stappenplan:   een integraal meerjarenplan, hoe begin ik er aan?</dc:title>
  <dc:creator>Ruud Bourmanne</dc:creator>
  <cp:lastModifiedBy>Vanreppelen Joke</cp:lastModifiedBy>
  <cp:revision>601</cp:revision>
  <cp:lastPrinted>2016-04-13T13:21:19Z</cp:lastPrinted>
  <dcterms:created xsi:type="dcterms:W3CDTF">2011-10-18T13:15:52Z</dcterms:created>
  <dcterms:modified xsi:type="dcterms:W3CDTF">2019-05-20T10:34:58Z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0x010100A2149D6305CED0449FE4327DC4F78F63</vt:lpwstr>
  </property>
</Properties>
</file>