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489" r:id="rId5"/>
    <p:sldId id="491" r:id="rId6"/>
    <p:sldId id="464" r:id="rId7"/>
    <p:sldId id="490" r:id="rId8"/>
    <p:sldId id="492" r:id="rId9"/>
    <p:sldId id="465" r:id="rId10"/>
    <p:sldId id="466" r:id="rId11"/>
    <p:sldId id="480" r:id="rId12"/>
    <p:sldId id="469" r:id="rId13"/>
    <p:sldId id="493" r:id="rId14"/>
    <p:sldId id="473" r:id="rId15"/>
    <p:sldId id="472" r:id="rId16"/>
    <p:sldId id="476" r:id="rId17"/>
    <p:sldId id="477" r:id="rId18"/>
    <p:sldId id="478" r:id="rId19"/>
    <p:sldId id="494" r:id="rId20"/>
    <p:sldId id="483" r:id="rId21"/>
    <p:sldId id="336" r:id="rId22"/>
  </p:sldIdLst>
  <p:sldSz cx="9144000" cy="6858000" type="screen4x3"/>
  <p:notesSz cx="6669088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EF"/>
    <a:srgbClr val="FFCDEA"/>
    <a:srgbClr val="6D4F63"/>
    <a:srgbClr val="B20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9" autoAdjust="0"/>
    <p:restoredTop sz="95220" autoAdjust="0"/>
  </p:normalViewPr>
  <p:slideViewPr>
    <p:cSldViewPr>
      <p:cViewPr varScale="1">
        <p:scale>
          <a:sx n="82" d="100"/>
          <a:sy n="82" d="100"/>
        </p:scale>
        <p:origin x="171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4BDD5-24A1-4D96-8C88-8BCC6884A4CA}" type="datetimeFigureOut">
              <a:rPr lang="nl-BE" smtClean="0"/>
              <a:t>30/12/2020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1DC4B-70B9-4A13-8A19-D3FE3EAD71A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2159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6805F-2861-4242-B1B9-7DCD15B5E7CC}" type="datetimeFigureOut">
              <a:rPr lang="nl-NL" smtClean="0"/>
              <a:pPr/>
              <a:t>30-12-2020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52312-7486-4C34-B2E6-A94A5893810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05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2312-7486-4C34-B2E6-A94A5893810D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09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52312-7486-4C34-B2E6-A94A5893810D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019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091123VVSG225.jpg"/>
          <p:cNvPicPr>
            <a:picLocks noChangeAspect="1"/>
          </p:cNvPicPr>
          <p:nvPr userDrawn="1"/>
        </p:nvPicPr>
        <p:blipFill>
          <a:blip r:embed="rId2" cstate="print"/>
          <a:srcRect l="18920" r="22972"/>
          <a:stretch>
            <a:fillRect/>
          </a:stretch>
        </p:blipFill>
        <p:spPr>
          <a:xfrm>
            <a:off x="0" y="2714621"/>
            <a:ext cx="3071802" cy="3500462"/>
          </a:xfrm>
          <a:prstGeom prst="rect">
            <a:avLst/>
          </a:prstGeom>
        </p:spPr>
      </p:pic>
      <p:pic>
        <p:nvPicPr>
          <p:cNvPr id="6" name="Afbeelding 5" descr="VVSG_op_ppt_titelslide.png"/>
          <p:cNvPicPr>
            <a:picLocks noChangeAspect="1"/>
          </p:cNvPicPr>
          <p:nvPr/>
        </p:nvPicPr>
        <p:blipFill>
          <a:blip r:embed="rId3" cstate="print"/>
          <a:srcRect l="33594" b="2000"/>
          <a:stretch>
            <a:fillRect/>
          </a:stretch>
        </p:blipFill>
        <p:spPr>
          <a:xfrm>
            <a:off x="3071802" y="2714620"/>
            <a:ext cx="6072198" cy="350046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3316284" y="2890836"/>
            <a:ext cx="5381640" cy="2332044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32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3316284" y="5402268"/>
            <a:ext cx="5381640" cy="53816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2" name="Afbeelding 11" descr="VVSG_lo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pic>
        <p:nvPicPr>
          <p:cNvPr id="8" name="Afbeelding 7" descr="VVSG_lo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357422" y="2714620"/>
            <a:ext cx="714380" cy="3500462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Labo Lokale Burgerparticipatie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nl-BE"/>
              <a:t>17 maart 2020</a:t>
            </a:r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Labo Lokale Burgerparticipatie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nl-BE"/>
              <a:t>17 maart 2020</a:t>
            </a:r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076" y="1276344"/>
            <a:ext cx="8251848" cy="5022864"/>
          </a:xfrm>
        </p:spPr>
        <p:txBody>
          <a:bodyPr lIns="0" tIns="0" rIns="0" bIns="0"/>
          <a:lstStyle>
            <a:lvl1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Labo Lokale Burgerparticipatie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5" name="Rechthoek 14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nl-BE"/>
              <a:t>17 maart 2020</a:t>
            </a:r>
            <a:endParaRPr lang="nl-NL" dirty="0"/>
          </a:p>
        </p:txBody>
      </p:sp>
      <p:sp>
        <p:nvSpPr>
          <p:cNvPr id="14" name="Rechthoek 13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2" name="Rechthoek 21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 descr="091123VVSG064.jpg"/>
          <p:cNvPicPr>
            <a:picLocks noChangeAspect="1"/>
          </p:cNvPicPr>
          <p:nvPr userDrawn="1"/>
        </p:nvPicPr>
        <p:blipFill>
          <a:blip r:embed="rId2" cstate="print"/>
          <a:srcRect l="18017" t="8108" r="22524" b="2703"/>
          <a:stretch>
            <a:fillRect/>
          </a:stretch>
        </p:blipFill>
        <p:spPr>
          <a:xfrm>
            <a:off x="428596" y="3429000"/>
            <a:ext cx="2357454" cy="2357454"/>
          </a:xfrm>
          <a:prstGeom prst="rect">
            <a:avLst/>
          </a:prstGeom>
        </p:spPr>
      </p:pic>
      <p:pic>
        <p:nvPicPr>
          <p:cNvPr id="27" name="Afbeelding 26" descr="091123VVSG308.jpg"/>
          <p:cNvPicPr>
            <a:picLocks noChangeAspect="1"/>
          </p:cNvPicPr>
          <p:nvPr userDrawn="1"/>
        </p:nvPicPr>
        <p:blipFill>
          <a:blip r:embed="rId3" cstate="print"/>
          <a:srcRect l="29297" r="26260"/>
          <a:stretch>
            <a:fillRect/>
          </a:stretch>
        </p:blipFill>
        <p:spPr>
          <a:xfrm>
            <a:off x="7572396" y="3429000"/>
            <a:ext cx="1571604" cy="2357454"/>
          </a:xfrm>
          <a:prstGeom prst="rect">
            <a:avLst/>
          </a:prstGeom>
        </p:spPr>
      </p:pic>
      <p:pic>
        <p:nvPicPr>
          <p:cNvPr id="26" name="Afbeelding 25" descr="091029Lommel328.jpg"/>
          <p:cNvPicPr>
            <a:picLocks noChangeAspect="1"/>
          </p:cNvPicPr>
          <p:nvPr userDrawn="1"/>
        </p:nvPicPr>
        <p:blipFill>
          <a:blip r:embed="rId4" cstate="print"/>
          <a:srcRect l="43011" t="19531" r="26398" b="14631"/>
          <a:stretch>
            <a:fillRect/>
          </a:stretch>
        </p:blipFill>
        <p:spPr>
          <a:xfrm>
            <a:off x="0" y="1071546"/>
            <a:ext cx="1643010" cy="2357454"/>
          </a:xfrm>
          <a:prstGeom prst="rect">
            <a:avLst/>
          </a:prstGeom>
        </p:spPr>
      </p:pic>
      <p:pic>
        <p:nvPicPr>
          <p:cNvPr id="25" name="Afbeelding 24" descr="091029Lommel157.jpg"/>
          <p:cNvPicPr>
            <a:picLocks noChangeAspect="1"/>
          </p:cNvPicPr>
          <p:nvPr userDrawn="1"/>
        </p:nvPicPr>
        <p:blipFill>
          <a:blip r:embed="rId5" cstate="print"/>
          <a:srcRect l="14141" r="17172"/>
          <a:stretch>
            <a:fillRect/>
          </a:stretch>
        </p:blipFill>
        <p:spPr>
          <a:xfrm>
            <a:off x="2786050" y="1071546"/>
            <a:ext cx="2428892" cy="2357454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1643042" y="1071546"/>
            <a:ext cx="1143008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VVSG_lo_RGB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51474" y="2422524"/>
            <a:ext cx="792162" cy="792162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1214414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 userDrawn="1"/>
        </p:nvSpPr>
        <p:spPr>
          <a:xfrm>
            <a:off x="5214942" y="1071546"/>
            <a:ext cx="1143008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 userDrawn="1"/>
        </p:nvSpPr>
        <p:spPr>
          <a:xfrm>
            <a:off x="4786314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 userDrawn="1"/>
        </p:nvSpPr>
        <p:spPr>
          <a:xfrm>
            <a:off x="0" y="4572008"/>
            <a:ext cx="428596" cy="1214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 userDrawn="1"/>
        </p:nvSpPr>
        <p:spPr>
          <a:xfrm>
            <a:off x="428596" y="4572008"/>
            <a:ext cx="428596" cy="12144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 userDrawn="1"/>
        </p:nvSpPr>
        <p:spPr>
          <a:xfrm>
            <a:off x="2786050" y="4572008"/>
            <a:ext cx="1143008" cy="12144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6357950" y="3429000"/>
            <a:ext cx="1214446" cy="1214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 userDrawn="1"/>
        </p:nvSpPr>
        <p:spPr>
          <a:xfrm>
            <a:off x="7572396" y="3429000"/>
            <a:ext cx="428628" cy="1214446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6896" y="6299208"/>
            <a:ext cx="5561028" cy="358775"/>
          </a:xfrm>
        </p:spPr>
        <p:txBody>
          <a:bodyPr lIns="0" tIns="0" rIns="0" bIns="0"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36896" y="5761044"/>
            <a:ext cx="5561028" cy="538162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7" name="Afbeelding 6" descr="091029Lommel058.jpg"/>
          <p:cNvPicPr>
            <a:picLocks noChangeAspect="1"/>
          </p:cNvPicPr>
          <p:nvPr userDrawn="1"/>
        </p:nvPicPr>
        <p:blipFill>
          <a:blip r:embed="rId7" cstate="print"/>
          <a:srcRect l="24000" r="7999" b="999"/>
          <a:stretch>
            <a:fillRect/>
          </a:stretch>
        </p:blipFill>
        <p:spPr>
          <a:xfrm>
            <a:off x="3929058" y="3429000"/>
            <a:ext cx="2428892" cy="2357454"/>
          </a:xfrm>
          <a:prstGeom prst="rect">
            <a:avLst/>
          </a:prstGeom>
        </p:spPr>
      </p:pic>
      <p:pic>
        <p:nvPicPr>
          <p:cNvPr id="8" name="Afbeelding 7" descr="091029Lommel346-79.jpg"/>
          <p:cNvPicPr>
            <a:picLocks noChangeAspect="1"/>
          </p:cNvPicPr>
          <p:nvPr userDrawn="1"/>
        </p:nvPicPr>
        <p:blipFill>
          <a:blip r:embed="rId8" cstate="print"/>
          <a:srcRect l="26000" t="999" r="7999"/>
          <a:stretch>
            <a:fillRect/>
          </a:stretch>
        </p:blipFill>
        <p:spPr>
          <a:xfrm>
            <a:off x="6357950" y="1071546"/>
            <a:ext cx="2357454" cy="2357454"/>
          </a:xfrm>
          <a:prstGeom prst="rect">
            <a:avLst/>
          </a:prstGeom>
        </p:spPr>
      </p:pic>
      <p:sp>
        <p:nvSpPr>
          <p:cNvPr id="22" name="Rechthoek 21"/>
          <p:cNvSpPr/>
          <p:nvPr userDrawn="1"/>
        </p:nvSpPr>
        <p:spPr>
          <a:xfrm>
            <a:off x="8715404" y="1071546"/>
            <a:ext cx="428596" cy="1143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8286776" y="1071546"/>
            <a:ext cx="428628" cy="1143008"/>
          </a:xfrm>
          <a:prstGeom prst="rect">
            <a:avLst/>
          </a:pr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76344"/>
            <a:ext cx="3935412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1388" y="1276344"/>
            <a:ext cx="3935412" cy="5022864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6" name="Afbeelding 25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7" name="Rechthoek 26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Labo Lokale Burgerparticipatie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nl-BE"/>
              <a:t>17 maart 2020</a:t>
            </a:r>
            <a:endParaRPr lang="nl-NL" dirty="0"/>
          </a:p>
        </p:txBody>
      </p:sp>
      <p:pic>
        <p:nvPicPr>
          <p:cNvPr id="16" name="Afbeelding 15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7" name="Rechthoek 16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6345"/>
            <a:ext cx="3935412" cy="71755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3284"/>
            <a:ext cx="3935412" cy="4125923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751388" y="1276345"/>
            <a:ext cx="3935412" cy="717552"/>
          </a:xfrm>
          <a:solidFill>
            <a:schemeClr val="tx1"/>
          </a:solidFill>
        </p:spPr>
        <p:txBody>
          <a:bodyPr lIns="72000" rIns="72000" anchor="ctr" anchorCtr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51388" y="2173284"/>
            <a:ext cx="3935412" cy="412592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7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8" name="Afbeelding 27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9" name="Rechthoek 28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Labo Lokale Burgerparticipatie</a:t>
            </a: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22" name="Tijdelijke aanduiding voor datum 3"/>
          <p:cNvSpPr>
            <a:spLocks noGrp="1"/>
          </p:cNvSpPr>
          <p:nvPr>
            <p:ph type="dt" sz="half" idx="1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nl-BE"/>
              <a:t>17 maart 2020</a:t>
            </a:r>
            <a:endParaRPr lang="nl-NL" dirty="0"/>
          </a:p>
        </p:txBody>
      </p:sp>
      <p:pic>
        <p:nvPicPr>
          <p:cNvPr id="18" name="Afbeelding 17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9" name="Rechthoek 18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6076" y="0"/>
            <a:ext cx="7354908" cy="85344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1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Labo Lokale Burgerparticipatie</a:t>
            </a:r>
            <a:endParaRPr lang="nl-NL" dirty="0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nl-BE"/>
              <a:t>17 maart 2020</a:t>
            </a:r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446076" y="917568"/>
            <a:ext cx="412592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 userDrawn="1"/>
        </p:nvSpPr>
        <p:spPr>
          <a:xfrm>
            <a:off x="4572000" y="917568"/>
            <a:ext cx="1973268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 userDrawn="1"/>
        </p:nvSpPr>
        <p:spPr>
          <a:xfrm>
            <a:off x="6545268" y="917568"/>
            <a:ext cx="1435104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 userDrawn="1"/>
        </p:nvSpPr>
        <p:spPr>
          <a:xfrm>
            <a:off x="7980372" y="917568"/>
            <a:ext cx="717552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24" name="Tekstvak 23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VVSG_lo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Labo Lokale Burgerparticipatie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nl-BE"/>
              <a:t>17 maart 2020</a:t>
            </a:r>
            <a:endParaRPr lang="nl-NL" dirty="0"/>
          </a:p>
        </p:txBody>
      </p:sp>
      <p:pic>
        <p:nvPicPr>
          <p:cNvPr id="8" name="Afbeelding 7" descr="VVSG_l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49924" y="200016"/>
            <a:ext cx="648000" cy="648000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091123VVSG092-2.jpg"/>
          <p:cNvPicPr>
            <a:picLocks noChangeAspect="1"/>
          </p:cNvPicPr>
          <p:nvPr userDrawn="1"/>
        </p:nvPicPr>
        <p:blipFill>
          <a:blip r:embed="rId2" cstate="print"/>
          <a:srcRect l="18930" t="4749" r="29662" b="14008"/>
          <a:stretch>
            <a:fillRect/>
          </a:stretch>
        </p:blipFill>
        <p:spPr>
          <a:xfrm>
            <a:off x="0" y="2357431"/>
            <a:ext cx="2000232" cy="212528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9344" y="2711448"/>
            <a:ext cx="6099192" cy="358776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419344" y="2352672"/>
            <a:ext cx="6099193" cy="358776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30" name="Afbeelding 29" descr="VVSG_lo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Labo Lokale Burgerparticipatie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5"/>
            <a:ext cx="396000" cy="12311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nl-BE"/>
              <a:t>17 maart 2020</a:t>
            </a:r>
            <a:endParaRPr lang="nl-NL" dirty="0"/>
          </a:p>
        </p:txBody>
      </p:sp>
      <p:pic>
        <p:nvPicPr>
          <p:cNvPr id="15" name="Afbeelding 14" descr="VVSG_l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83432" y="558792"/>
            <a:ext cx="1435104" cy="1435104"/>
          </a:xfrm>
          <a:prstGeom prst="rect">
            <a:avLst/>
          </a:prstGeom>
        </p:spPr>
      </p:pic>
      <p:sp>
        <p:nvSpPr>
          <p:cNvPr id="17" name="Tekstvak 16"/>
          <p:cNvSpPr txBox="1"/>
          <p:nvPr userDrawn="1"/>
        </p:nvSpPr>
        <p:spPr>
          <a:xfrm>
            <a:off x="446076" y="6534875"/>
            <a:ext cx="432000" cy="1231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>
                <a:solidFill>
                  <a:schemeClr val="accent1"/>
                </a:solidFill>
              </a:rPr>
              <a:t>VVSG  -</a:t>
            </a:r>
          </a:p>
        </p:txBody>
      </p:sp>
      <p:sp>
        <p:nvSpPr>
          <p:cNvPr id="18" name="Rechthoek 17"/>
          <p:cNvSpPr/>
          <p:nvPr userDrawn="1"/>
        </p:nvSpPr>
        <p:spPr>
          <a:xfrm>
            <a:off x="928662" y="2357430"/>
            <a:ext cx="1071570" cy="428628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 userDrawn="1"/>
        </p:nvSpPr>
        <p:spPr>
          <a:xfrm>
            <a:off x="928662" y="1928802"/>
            <a:ext cx="1071570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091029Lommel228.jpg"/>
          <p:cNvPicPr>
            <a:picLocks noChangeAspect="1"/>
          </p:cNvPicPr>
          <p:nvPr userDrawn="1"/>
        </p:nvPicPr>
        <p:blipFill>
          <a:blip r:embed="rId2" cstate="print"/>
          <a:srcRect l="36751" r="26496"/>
          <a:stretch>
            <a:fillRect/>
          </a:stretch>
        </p:blipFill>
        <p:spPr>
          <a:xfrm>
            <a:off x="0" y="642142"/>
            <a:ext cx="3071802" cy="5573716"/>
          </a:xfrm>
          <a:prstGeom prst="rect">
            <a:avLst/>
          </a:prstGeom>
        </p:spPr>
      </p:pic>
      <p:pic>
        <p:nvPicPr>
          <p:cNvPr id="5" name="Afbeelding 4" descr="VVSG_op_ppt_dankslide.png"/>
          <p:cNvPicPr>
            <a:picLocks noChangeAspect="1"/>
          </p:cNvPicPr>
          <p:nvPr/>
        </p:nvPicPr>
        <p:blipFill>
          <a:blip r:embed="rId3" cstate="print"/>
          <a:srcRect l="33594" b="1267"/>
          <a:stretch>
            <a:fillRect/>
          </a:stretch>
        </p:blipFill>
        <p:spPr>
          <a:xfrm>
            <a:off x="3071802" y="649800"/>
            <a:ext cx="6072198" cy="556528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5060" y="2532060"/>
            <a:ext cx="5202252" cy="2511432"/>
          </a:xfrm>
        </p:spPr>
        <p:txBody>
          <a:bodyPr lIns="0" tIns="0" rIns="0" bIns="0" anchor="b">
            <a:norm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675060" y="5222880"/>
            <a:ext cx="5202252" cy="53816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Rechthoek 6"/>
          <p:cNvSpPr/>
          <p:nvPr userDrawn="1"/>
        </p:nvSpPr>
        <p:spPr>
          <a:xfrm>
            <a:off x="2357422" y="642918"/>
            <a:ext cx="714380" cy="5572164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46076" y="379404"/>
            <a:ext cx="8251848" cy="10763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46076" y="1635120"/>
            <a:ext cx="8251848" cy="4484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80372" y="6534873"/>
            <a:ext cx="717552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pPr algn="r"/>
            <a:r>
              <a:rPr lang="nl-BE"/>
              <a:t>17 maart 2020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4000" y="6534873"/>
            <a:ext cx="4597596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nl-NL"/>
              <a:t>Labo Lokale Burgerparticipatie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0" y="6534873"/>
            <a:ext cx="39600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7804397-26B8-4FA0-AB6D-6630021855CD}" type="slidenum">
              <a:rPr lang="nl-NL" smtClean="0"/>
              <a:pPr/>
              <a:t>‹nr.›</a:t>
            </a:fld>
            <a:r>
              <a:rPr lang="nl-NL"/>
              <a:t>  - 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35896" y="2897451"/>
            <a:ext cx="5381640" cy="2232248"/>
          </a:xfrm>
        </p:spPr>
        <p:txBody>
          <a:bodyPr anchor="b">
            <a:normAutofit/>
          </a:bodyPr>
          <a:lstStyle/>
          <a:p>
            <a:pPr algn="ctr"/>
            <a:r>
              <a:rPr lang="nl-NL" dirty="0"/>
              <a:t>   Analysekader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lokale praktijken burgerparticipatie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8" y="908720"/>
            <a:ext cx="2817648" cy="1188000"/>
          </a:xfrm>
          <a:prstGeom prst="rect">
            <a:avLst/>
          </a:prstGeom>
        </p:spPr>
      </p:pic>
      <p:pic>
        <p:nvPicPr>
          <p:cNvPr id="8" name="Afbeelding 7" descr="Afbeelding met bril, tafel, wijn, water&#10;&#10;Automatisch gegenereerde beschrijving">
            <a:extLst>
              <a:ext uri="{FF2B5EF4-FFF2-40B4-BE49-F238E27FC236}">
                <a16:creationId xmlns:a16="http://schemas.microsoft.com/office/drawing/2014/main" id="{A8179F11-BAA1-4EF5-AB5D-1EA4C5063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3253700" cy="35248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B5EF7F8-6452-48B9-AF02-1ECF96B366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43"/>
          <a:stretch/>
        </p:blipFill>
        <p:spPr>
          <a:xfrm>
            <a:off x="0" y="2708919"/>
            <a:ext cx="3885550" cy="3524841"/>
          </a:xfrm>
          <a:prstGeom prst="rect">
            <a:avLst/>
          </a:prstGeom>
        </p:spPr>
      </p:pic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4AE06199-CF76-40B5-BC87-B53040653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50" y="908720"/>
            <a:ext cx="2342634" cy="99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53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0512C-A3AE-4030-8AD0-716726A26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Beschrijving van de effecten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CA0346A-285A-4741-83C9-6BA58EF3E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Stap 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350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2: Beschrijving van de effecten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22" y="1412776"/>
            <a:ext cx="8334000" cy="37734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/>
              <a:t>Drie ‘types van mogelijke effecten’ </a:t>
            </a:r>
          </a:p>
          <a:p>
            <a:pPr marL="0" indent="0">
              <a:buNone/>
            </a:pPr>
            <a:endParaRPr lang="nl-BE" dirty="0"/>
          </a:p>
          <a:p>
            <a:pPr>
              <a:lnSpc>
                <a:spcPct val="150000"/>
              </a:lnSpc>
            </a:pPr>
            <a:r>
              <a:rPr lang="nl-BE" b="1" dirty="0"/>
              <a:t>Dienstverlening</a:t>
            </a:r>
          </a:p>
          <a:p>
            <a:pPr>
              <a:lnSpc>
                <a:spcPct val="150000"/>
              </a:lnSpc>
            </a:pPr>
            <a:r>
              <a:rPr lang="nl-BE" b="1" dirty="0"/>
              <a:t>Democratisering</a:t>
            </a:r>
          </a:p>
          <a:p>
            <a:pPr>
              <a:lnSpc>
                <a:spcPct val="150000"/>
              </a:lnSpc>
            </a:pPr>
            <a:r>
              <a:rPr lang="nl-BE" b="1" dirty="0"/>
              <a:t>Waarden</a:t>
            </a:r>
            <a:r>
              <a:rPr lang="nl-BE" dirty="0"/>
              <a:t> verbonden aan de relatie tussen coproducerende ambtenaren, politiek en burgers-coproducenten tijdens participatieproces</a:t>
            </a:r>
          </a:p>
          <a:p>
            <a:pPr lvl="1"/>
            <a:endParaRPr lang="nl-BE" sz="1500" dirty="0"/>
          </a:p>
          <a:p>
            <a:pPr marL="0" indent="0">
              <a:buNone/>
            </a:pPr>
            <a:endParaRPr lang="nl-BE" sz="1500" dirty="0"/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E1FB34A7-A0E4-48CE-A8D1-59FA8A680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46" y="81917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FF973336-D314-4BCC-9DCD-55A130A72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25344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A2A0D7-3766-48FB-BBD8-70CEAB5FA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310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2: Beschrijving van de effecten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618" y="1412776"/>
            <a:ext cx="8334000" cy="3773497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Dienstverlening 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Efficiëntie (en besparing)</a:t>
            </a:r>
            <a:endParaRPr lang="nl-BE" sz="1500" dirty="0"/>
          </a:p>
          <a:p>
            <a:pPr lvl="1">
              <a:lnSpc>
                <a:spcPct val="150000"/>
              </a:lnSpc>
            </a:pPr>
            <a:r>
              <a:rPr lang="nl-BE" dirty="0"/>
              <a:t>Effectiviteit </a:t>
            </a:r>
            <a:endParaRPr lang="nl-BE" sz="1500" dirty="0"/>
          </a:p>
          <a:p>
            <a:pPr lvl="1">
              <a:lnSpc>
                <a:spcPct val="150000"/>
              </a:lnSpc>
            </a:pPr>
            <a:r>
              <a:rPr lang="nl-BE" dirty="0"/>
              <a:t>Gebruikerstevredenheid en gepercipieerde kwaliteit dienstverlening </a:t>
            </a:r>
            <a:endParaRPr lang="nl-BE" sz="1500" dirty="0"/>
          </a:p>
          <a:p>
            <a:pPr lvl="1">
              <a:lnSpc>
                <a:spcPct val="150000"/>
              </a:lnSpc>
            </a:pPr>
            <a:r>
              <a:rPr lang="nl-BE" dirty="0"/>
              <a:t>Kwaliteit van de beleidsbeslissingen </a:t>
            </a:r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49D85533-D4C4-4561-9028-941616C98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95" y="93958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2AE92E4F-CF56-4D9B-B496-E623D13C0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9A78222-703A-46E5-9FEF-DDA1A2A4C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493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2: Beschrijving van de effecten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37" y="1412776"/>
            <a:ext cx="8334000" cy="37734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BE" b="1" dirty="0"/>
              <a:t>Democratisering 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Betrokkenheid burgers / participatie 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Inclusie 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Gelijke toegang 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Empowerment</a:t>
            </a:r>
          </a:p>
          <a:p>
            <a:pPr lvl="1">
              <a:lnSpc>
                <a:spcPct val="150000"/>
              </a:lnSpc>
            </a:pPr>
            <a:r>
              <a:rPr lang="nl-BE" dirty="0" err="1"/>
              <a:t>Bridging</a:t>
            </a:r>
            <a:r>
              <a:rPr lang="nl-BE" dirty="0"/>
              <a:t> &amp; Bonding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err="1"/>
              <a:t>Capital</a:t>
            </a:r>
            <a:endParaRPr lang="nl-BE" dirty="0"/>
          </a:p>
          <a:p>
            <a:pPr lvl="1">
              <a:lnSpc>
                <a:spcPct val="150000"/>
              </a:lnSpc>
            </a:pPr>
            <a:r>
              <a:rPr lang="nl-BE" dirty="0"/>
              <a:t>Draagvlak &amp; vertrouwen</a:t>
            </a:r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ED10EC50-5236-4875-B922-DD07D92A0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95" y="68980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4853A4F0-FC79-4FB7-9018-CC9834EF4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149F67E8-E624-4A17-852A-56D3D21F2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073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2: Beschrijving van de effecten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76" y="1340768"/>
            <a:ext cx="83340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Waarden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Wederzijds leren, reciprociteit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Vertrouwen en draagvlak van lokaal bestuur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Verantwoording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Responsiviteit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Transparantie</a:t>
            </a:r>
          </a:p>
          <a:p>
            <a:pPr lvl="1">
              <a:lnSpc>
                <a:spcPct val="150000"/>
              </a:lnSpc>
            </a:pPr>
            <a:r>
              <a:rPr lang="nl-BE" dirty="0"/>
              <a:t>Individuele vrijheid / keuze om te participeren</a:t>
            </a:r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202D1260-CAF2-4F1A-89D7-E5959045E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46" y="68980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F518C188-2BF9-4B1A-8D9C-6DAE826E1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542CA81-EF1D-404A-A3DA-2C00E9AB1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443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2: Beschrijving van de effecten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86" y="1412776"/>
            <a:ext cx="8604000" cy="3773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Overkoepelend: wat is de impact?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Probleemoplossing en capaciteitsopbouw op dit moment (korte termijn) of inzetbaar op langere termijn?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3856A9AB-C3F8-437C-A0CD-D8E517EEB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46" y="68980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87F88DE6-8798-419D-8652-9F68971F0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5D07085-73CE-4B56-B010-840C598E4E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6327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B80B3-DDE8-4A14-B636-49CAE61611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Verklarende variabelen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25B7AD-E567-4003-A6AD-56674F878B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Stap 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299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3: Verklarende variabelen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0769"/>
            <a:ext cx="8334000" cy="4302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= exploreren samenhang onafhankelijke en afhankelijke variabelen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Zijn er inzichten naar </a:t>
            </a:r>
            <a:r>
              <a:rPr lang="nl-BE" b="1" dirty="0"/>
              <a:t>succesfactoren en/of obstakels </a:t>
            </a:r>
            <a:r>
              <a:rPr lang="nl-BE" dirty="0"/>
              <a:t>die betrokken actoren zelf ervaren? </a:t>
            </a:r>
          </a:p>
          <a:p>
            <a:pPr marL="0" indent="0">
              <a:lnSpc>
                <a:spcPct val="150000"/>
              </a:lnSpc>
              <a:buNone/>
            </a:pPr>
            <a:endParaRPr lang="nl-BE" b="1" dirty="0"/>
          </a:p>
          <a:p>
            <a:pPr marL="269728" lvl="1" indent="0">
              <a:buNone/>
            </a:pPr>
            <a:endParaRPr lang="nl-BE" sz="1500" dirty="0"/>
          </a:p>
          <a:p>
            <a:pPr marL="0" indent="0">
              <a:buNone/>
            </a:pPr>
            <a:endParaRPr lang="nl-BE" sz="1500" dirty="0"/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C52510EA-F554-4D8B-A49C-ED43012F4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46" y="68980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4FF7FE43-6A1D-44A6-8600-736DFC935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1C84F32D-9AE7-4F66-846E-ED77331CE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557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2924944"/>
            <a:ext cx="5688632" cy="2736304"/>
          </a:xfrm>
        </p:spPr>
        <p:txBody>
          <a:bodyPr anchor="b">
            <a:normAutofit/>
          </a:bodyPr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8" y="908720"/>
            <a:ext cx="2817648" cy="1188000"/>
          </a:xfrm>
          <a:prstGeom prst="rect">
            <a:avLst/>
          </a:prstGeom>
        </p:spPr>
      </p:pic>
      <p:pic>
        <p:nvPicPr>
          <p:cNvPr id="4" name="Afbeelding 3" descr="Afbeelding met brand, trein, zitten, voorzijde&#10;&#10;Automatisch gegenereerde beschrijving">
            <a:extLst>
              <a:ext uri="{FF2B5EF4-FFF2-40B4-BE49-F238E27FC236}">
                <a16:creationId xmlns:a16="http://schemas.microsoft.com/office/drawing/2014/main" id="{8E50C420-25A2-46E7-9D27-B5523F535E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/>
          <a:stretch/>
        </p:blipFill>
        <p:spPr>
          <a:xfrm>
            <a:off x="0" y="2096720"/>
            <a:ext cx="9144000" cy="4768126"/>
          </a:xfrm>
          <a:prstGeom prst="rect">
            <a:avLst/>
          </a:prstGeom>
        </p:spPr>
      </p:pic>
      <p:pic>
        <p:nvPicPr>
          <p:cNvPr id="6" name="Afbeelding 5" descr="Afbeelding met teken&#10;&#10;Automatisch gegenereerde beschrijving">
            <a:extLst>
              <a:ext uri="{FF2B5EF4-FFF2-40B4-BE49-F238E27FC236}">
                <a16:creationId xmlns:a16="http://schemas.microsoft.com/office/drawing/2014/main" id="{7C442627-FBA6-4CBB-841F-527AFD2BA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68" y="869138"/>
            <a:ext cx="2100116" cy="8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1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1C848-B411-4F5D-A45C-9BA0202B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analysekader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DD4C1C-4972-4E41-A900-3B8673856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Het </a:t>
            </a:r>
            <a:r>
              <a:rPr lang="nl-NL" b="1" dirty="0"/>
              <a:t>Instituut voor de Overheid </a:t>
            </a:r>
            <a:r>
              <a:rPr lang="nl-NL" dirty="0"/>
              <a:t>ontwikkelde een analysekader om lokale praktijken burgerparticipatie onder de loep te nemen.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</a:t>
            </a:r>
            <a:r>
              <a:rPr lang="nl-NL" b="1" dirty="0"/>
              <a:t>Labo lokale burgerparticipatie </a:t>
            </a:r>
            <a:r>
              <a:rPr lang="nl-NL" dirty="0"/>
              <a:t>gebruikt dit kader om lokale praktijken burgerparticipatie uit te diepen. Geleerde lessen worden in het voorjaar van 2021 gebundeld.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Misschien kan dit kader je ondersteunen eigen praktijken te </a:t>
            </a:r>
            <a:r>
              <a:rPr lang="nl-NL" b="1" dirty="0"/>
              <a:t>evalueren</a:t>
            </a:r>
            <a:r>
              <a:rPr lang="nl-NL" dirty="0"/>
              <a:t> of biedt het een steun bij de </a:t>
            </a:r>
            <a:r>
              <a:rPr lang="nl-NL" b="1" dirty="0"/>
              <a:t>opstart</a:t>
            </a:r>
            <a:r>
              <a:rPr lang="nl-NL" dirty="0"/>
              <a:t> van een nieuw participatieve praktijk.   </a:t>
            </a: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831007A-9D09-4E74-AD2D-808BA833C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161250-8A40-4F38-BC74-2F393E960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804397-26B8-4FA0-AB6D-6630021855CD}" type="slidenum">
              <a:rPr lang="nl-NL" smtClean="0"/>
              <a:pPr/>
              <a:t>2</a:t>
            </a:fld>
            <a:r>
              <a:rPr lang="nl-NL"/>
              <a:t>  -</a:t>
            </a:r>
            <a:endParaRPr lang="nl-NL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C52E3F4-E5C6-4AEB-ACF0-139BC3ADB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415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Inhoudstafel analysekader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b="1" dirty="0"/>
              <a:t>Korte beschrijving van de praktijk</a:t>
            </a:r>
          </a:p>
          <a:p>
            <a:pPr marL="0" indent="0">
              <a:lnSpc>
                <a:spcPct val="150000"/>
              </a:lnSpc>
              <a:buNone/>
            </a:pPr>
            <a:endParaRPr lang="nl-BE" b="1" dirty="0"/>
          </a:p>
          <a:p>
            <a:pPr marL="0" indent="0">
              <a:lnSpc>
                <a:spcPct val="150000"/>
              </a:lnSpc>
              <a:buNone/>
            </a:pPr>
            <a:r>
              <a:rPr lang="nl-BE" b="1" dirty="0"/>
              <a:t>Stap 1: Beschrijving indicatoren </a:t>
            </a:r>
            <a:r>
              <a:rPr lang="nl-BE" dirty="0"/>
              <a:t>in functie van </a:t>
            </a:r>
            <a:r>
              <a:rPr lang="nl-BE" b="1" dirty="0"/>
              <a:t>categorisering</a:t>
            </a:r>
            <a:r>
              <a:rPr lang="nl-BE" dirty="0"/>
              <a:t> coproductie-initiatieven</a:t>
            </a:r>
          </a:p>
          <a:p>
            <a:pPr marL="0" indent="0">
              <a:lnSpc>
                <a:spcPct val="150000"/>
              </a:lnSpc>
              <a:buNone/>
            </a:pPr>
            <a:endParaRPr lang="nl-BE" b="1" dirty="0"/>
          </a:p>
          <a:p>
            <a:pPr marL="0" indent="0">
              <a:lnSpc>
                <a:spcPct val="150000"/>
              </a:lnSpc>
              <a:buNone/>
            </a:pPr>
            <a:r>
              <a:rPr lang="nl-BE" b="1" dirty="0"/>
              <a:t>Stap 2: Beschrijving van de effecten </a:t>
            </a:r>
            <a:r>
              <a:rPr lang="nl-BE" dirty="0"/>
              <a:t>van de verschillende coproductie-initiatieven</a:t>
            </a:r>
          </a:p>
          <a:p>
            <a:pPr marL="0" indent="0">
              <a:lnSpc>
                <a:spcPct val="150000"/>
              </a:lnSpc>
              <a:buNone/>
            </a:pPr>
            <a:endParaRPr lang="nl-BE" b="1" dirty="0"/>
          </a:p>
          <a:p>
            <a:pPr marL="0" indent="0">
              <a:lnSpc>
                <a:spcPct val="150000"/>
              </a:lnSpc>
              <a:buNone/>
            </a:pPr>
            <a:r>
              <a:rPr lang="nl-BE" b="1" dirty="0"/>
              <a:t>Stap 3: </a:t>
            </a:r>
            <a:r>
              <a:rPr lang="nl-BE" dirty="0"/>
              <a:t>Zoeken naar </a:t>
            </a:r>
            <a:r>
              <a:rPr lang="nl-BE" b="1" dirty="0"/>
              <a:t>verklarende variabelen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nl-BE" dirty="0"/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2261C8FB-3B1D-4F6E-ACEA-075FE0D06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46" y="68980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E70EA25F-D06C-45C1-992F-E4D6BA3BB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560CB1F-EAF6-42DD-BEE5-759909FA0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22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Korte beschrijving van de praktijk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nl-BE" dirty="0"/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2261C8FB-3B1D-4F6E-ACEA-075FE0D06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46" y="68980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0A52D28-9B92-47AD-AC32-4488E6226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9930D10-26C9-4415-93F2-FB99EA72E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349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13A90-500F-41D5-9C1E-6F429F37C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Beschrijving indicatoren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826565-7A5C-41B5-83C2-123840CA5D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Stap 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416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1: </a:t>
            </a:r>
            <a:r>
              <a:rPr lang="nl-NL" dirty="0"/>
              <a:t>Beschrijving indicatoren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BE" dirty="0"/>
              <a:t>Welke </a:t>
            </a:r>
            <a:r>
              <a:rPr lang="nl-BE" b="1" dirty="0"/>
              <a:t>actoren</a:t>
            </a:r>
            <a:r>
              <a:rPr lang="nl-BE" dirty="0"/>
              <a:t> zijn betrokken bij het initiatief?</a:t>
            </a:r>
          </a:p>
          <a:p>
            <a:pPr lvl="1">
              <a:lnSpc>
                <a:spcPct val="150000"/>
              </a:lnSpc>
            </a:pPr>
            <a:r>
              <a:rPr lang="nl-BE" sz="2000" b="1" dirty="0" err="1"/>
              <a:t>Socio</a:t>
            </a:r>
            <a:r>
              <a:rPr lang="nl-BE" sz="2000" b="1" dirty="0"/>
              <a:t>-demografische kenmerken</a:t>
            </a:r>
            <a:r>
              <a:rPr lang="nl-BE" sz="2000" dirty="0"/>
              <a:t> burgers</a:t>
            </a:r>
          </a:p>
          <a:p>
            <a:pPr lvl="1">
              <a:lnSpc>
                <a:spcPct val="150000"/>
              </a:lnSpc>
            </a:pPr>
            <a:r>
              <a:rPr lang="nl-BE" sz="2000" b="1" dirty="0"/>
              <a:t>Expertise</a:t>
            </a:r>
            <a:r>
              <a:rPr lang="nl-BE" sz="2000" dirty="0"/>
              <a:t> en capaciteit van alle betrokken actoren</a:t>
            </a:r>
          </a:p>
          <a:p>
            <a:pPr lvl="1">
              <a:lnSpc>
                <a:spcPct val="150000"/>
              </a:lnSpc>
            </a:pPr>
            <a:r>
              <a:rPr lang="nl-BE" sz="2000" dirty="0"/>
              <a:t>Zijn</a:t>
            </a:r>
            <a:r>
              <a:rPr lang="nl-BE" sz="2000" b="1" dirty="0"/>
              <a:t> kwetsbare</a:t>
            </a:r>
            <a:r>
              <a:rPr lang="nl-BE" sz="2000" dirty="0"/>
              <a:t> individuen en groepen en/of expliciet uitgenodigd? </a:t>
            </a:r>
          </a:p>
          <a:p>
            <a:pPr lvl="1">
              <a:lnSpc>
                <a:spcPct val="150000"/>
              </a:lnSpc>
            </a:pPr>
            <a:r>
              <a:rPr lang="nl-BE" sz="2000" dirty="0"/>
              <a:t>Hoe ziet de </a:t>
            </a:r>
            <a:r>
              <a:rPr lang="nl-BE" sz="2000" b="1" dirty="0"/>
              <a:t>lokale context </a:t>
            </a:r>
            <a:r>
              <a:rPr lang="nl-BE" sz="2000" dirty="0"/>
              <a:t>eruit?</a:t>
            </a:r>
          </a:p>
          <a:p>
            <a:pPr lvl="1">
              <a:lnSpc>
                <a:spcPct val="150000"/>
              </a:lnSpc>
            </a:pPr>
            <a:r>
              <a:rPr lang="nl-BE" sz="2000" dirty="0"/>
              <a:t>Welke </a:t>
            </a:r>
            <a:r>
              <a:rPr lang="nl-BE" sz="2000" b="1" dirty="0"/>
              <a:t>actoren</a:t>
            </a:r>
            <a:r>
              <a:rPr lang="nl-BE" sz="2000" dirty="0"/>
              <a:t> zijn betrokken uit het </a:t>
            </a:r>
            <a:r>
              <a:rPr lang="nl-BE" sz="2000" b="1" dirty="0"/>
              <a:t>lokaal bestuur</a:t>
            </a:r>
            <a:r>
              <a:rPr lang="nl-BE" sz="2000" dirty="0"/>
              <a:t>?</a:t>
            </a:r>
          </a:p>
          <a:p>
            <a:pPr lvl="1">
              <a:lnSpc>
                <a:spcPct val="150000"/>
              </a:lnSpc>
            </a:pPr>
            <a:r>
              <a:rPr lang="nl-BE" sz="2000" dirty="0"/>
              <a:t>Welke </a:t>
            </a:r>
            <a:r>
              <a:rPr lang="nl-BE" sz="2000" b="1" dirty="0"/>
              <a:t>motieven</a:t>
            </a:r>
            <a:r>
              <a:rPr lang="nl-BE" sz="2000" dirty="0"/>
              <a:t> drijven de betrokken actoren? </a:t>
            </a:r>
          </a:p>
          <a:p>
            <a:pPr lvl="1">
              <a:lnSpc>
                <a:spcPct val="150000"/>
              </a:lnSpc>
            </a:pPr>
            <a:endParaRPr lang="nl-BE" sz="1500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nl-BE" dirty="0"/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nl-BE" dirty="0"/>
          </a:p>
        </p:txBody>
      </p:sp>
      <p:pic>
        <p:nvPicPr>
          <p:cNvPr id="5" name="Afbeelding 4" descr="Afbeelding met teken&#10;&#10;Automatisch gegenereerde beschrijving">
            <a:extLst>
              <a:ext uri="{FF2B5EF4-FFF2-40B4-BE49-F238E27FC236}">
                <a16:creationId xmlns:a16="http://schemas.microsoft.com/office/drawing/2014/main" id="{5D3369D7-A213-4283-8701-9CB5B28FD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64" y="68980"/>
            <a:ext cx="1838578" cy="784460"/>
          </a:xfrm>
          <a:prstGeom prst="rect">
            <a:avLst/>
          </a:prstGeom>
        </p:spPr>
      </p:pic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965316D3-5333-4EB1-B384-8AA814DEE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D5361964-B31D-45CC-863C-28A49059D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375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1: Beschrijving indicatoren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76" y="1412776"/>
            <a:ext cx="8334000" cy="377349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dirty="0"/>
              <a:t>Welke </a:t>
            </a:r>
            <a:r>
              <a:rPr lang="nl-BE" b="1" dirty="0"/>
              <a:t>beleidssector</a:t>
            </a:r>
            <a:r>
              <a:rPr lang="nl-BE" dirty="0"/>
              <a:t>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Fase(n) van </a:t>
            </a:r>
            <a:r>
              <a:rPr lang="nl-BE" b="1" dirty="0"/>
              <a:t>beleidscyclus</a:t>
            </a:r>
            <a:r>
              <a:rPr lang="nl-BE" dirty="0"/>
              <a:t>?</a:t>
            </a:r>
          </a:p>
          <a:p>
            <a:pPr marL="612900" lvl="1" indent="-342900">
              <a:lnSpc>
                <a:spcPct val="150000"/>
              </a:lnSpc>
            </a:pPr>
            <a:r>
              <a:rPr lang="nl-BE" dirty="0"/>
              <a:t>In welke fase(n) vindt initiatief plaats?</a:t>
            </a:r>
          </a:p>
          <a:p>
            <a:pPr marL="612900" lvl="1" indent="-342900">
              <a:lnSpc>
                <a:spcPct val="150000"/>
              </a:lnSpc>
            </a:pPr>
            <a:r>
              <a:rPr lang="nl-BE" dirty="0"/>
              <a:t>In welke fase(n) worden actoren betrokken?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Wie </a:t>
            </a:r>
            <a:r>
              <a:rPr lang="nl-BE" b="1" dirty="0"/>
              <a:t>initieert</a:t>
            </a:r>
            <a:r>
              <a:rPr lang="nl-BE" dirty="0"/>
              <a:t>? Waar ligt het </a:t>
            </a:r>
            <a:r>
              <a:rPr lang="nl-BE" b="1" dirty="0"/>
              <a:t>eigenaarschap</a:t>
            </a:r>
            <a:r>
              <a:rPr lang="nl-BE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Wat is de </a:t>
            </a:r>
            <a:r>
              <a:rPr lang="nl-BE" b="1" dirty="0"/>
              <a:t>intensiteit</a:t>
            </a:r>
            <a:r>
              <a:rPr lang="nl-BE" dirty="0"/>
              <a:t> van de burgerbetrokkenheid?</a:t>
            </a:r>
          </a:p>
          <a:p>
            <a:pPr>
              <a:buFont typeface="+mj-lt"/>
              <a:buAutoNum type="arabicPeriod" startAt="2"/>
            </a:pPr>
            <a:endParaRPr lang="nl-BE" sz="1500" dirty="0"/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E59FDC07-097F-432A-B2F9-CB1F53F7C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30" y="68980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85416C4A-407B-46BC-AAE2-CB4BEC2AA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3D21120-C09F-4A2C-A93E-EB2A74FF8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46249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6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1: </a:t>
            </a:r>
            <a:r>
              <a:rPr lang="nl-NL" dirty="0"/>
              <a:t>Beschrijving indicatoren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b="1" dirty="0"/>
              <a:t>Perspectief</a:t>
            </a:r>
          </a:p>
          <a:p>
            <a:pPr lvl="1">
              <a:lnSpc>
                <a:spcPct val="150000"/>
              </a:lnSpc>
            </a:pPr>
            <a:r>
              <a:rPr lang="nl-BE" sz="2000" b="1" dirty="0"/>
              <a:t>Eenmalig /ad hoc </a:t>
            </a:r>
            <a:r>
              <a:rPr lang="nl-BE" sz="2000" dirty="0"/>
              <a:t>versus </a:t>
            </a:r>
            <a:r>
              <a:rPr lang="nl-BE" sz="2000" b="1" dirty="0"/>
              <a:t>structurele lange termijn</a:t>
            </a:r>
            <a:r>
              <a:rPr lang="nl-BE" sz="2000" dirty="0"/>
              <a:t>strategie? </a:t>
            </a:r>
          </a:p>
          <a:p>
            <a:pPr lvl="1">
              <a:lnSpc>
                <a:spcPct val="150000"/>
              </a:lnSpc>
            </a:pPr>
            <a:r>
              <a:rPr lang="nl-BE" sz="2000" b="1" dirty="0"/>
              <a:t>Termijn</a:t>
            </a:r>
            <a:r>
              <a:rPr lang="nl-BE" sz="2000" dirty="0"/>
              <a:t>perspectief van het initiatief?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b="1" dirty="0"/>
              <a:t>Wettelijk kader</a:t>
            </a:r>
            <a:endParaRPr lang="nl-BE" dirty="0"/>
          </a:p>
          <a:p>
            <a:pPr lvl="1">
              <a:lnSpc>
                <a:spcPct val="150000"/>
              </a:lnSpc>
            </a:pPr>
            <a:r>
              <a:rPr lang="nl-BE" sz="2000" dirty="0"/>
              <a:t>Met welk wetgevend kader moet er rekening gehouden worden?</a:t>
            </a:r>
          </a:p>
          <a:p>
            <a:pPr lvl="1">
              <a:lnSpc>
                <a:spcPct val="150000"/>
              </a:lnSpc>
            </a:pPr>
            <a:r>
              <a:rPr lang="nl-BE" sz="2000" dirty="0"/>
              <a:t>Inclusief </a:t>
            </a:r>
            <a:r>
              <a:rPr lang="nl-BE" sz="2000" b="1" dirty="0"/>
              <a:t>verantwoordelijkheden</a:t>
            </a:r>
            <a:r>
              <a:rPr lang="nl-BE" sz="2000" dirty="0"/>
              <a:t> en verantwoording?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BE" b="1" dirty="0"/>
              <a:t>Budget</a:t>
            </a:r>
            <a:r>
              <a:rPr lang="nl-BE" dirty="0"/>
              <a:t> – financiële ondersteuning</a:t>
            </a:r>
            <a:endParaRPr lang="nl-BE" b="1" dirty="0"/>
          </a:p>
          <a:p>
            <a:pPr marL="0" indent="0">
              <a:lnSpc>
                <a:spcPct val="150000"/>
              </a:lnSpc>
              <a:buNone/>
            </a:pPr>
            <a:r>
              <a:rPr lang="nl-BE" b="1" dirty="0"/>
              <a:t>Toegepaste methoden &amp; technologieën</a:t>
            </a:r>
            <a:endParaRPr lang="nl-BE" dirty="0"/>
          </a:p>
          <a:p>
            <a:pPr marL="0" indent="0">
              <a:lnSpc>
                <a:spcPct val="150000"/>
              </a:lnSpc>
              <a:buNone/>
            </a:pPr>
            <a:r>
              <a:rPr lang="nl-BE" dirty="0"/>
              <a:t>Hoe </a:t>
            </a:r>
            <a:r>
              <a:rPr lang="nl-BE" b="1" dirty="0"/>
              <a:t>open</a:t>
            </a:r>
            <a:r>
              <a:rPr lang="nl-BE" dirty="0"/>
              <a:t> staan administratie en/of politiek?</a:t>
            </a:r>
          </a:p>
          <a:p>
            <a:endParaRPr lang="nl-BE" dirty="0"/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9D4EC2BC-4B24-4989-857F-D72DF0806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46" y="68980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D466DAA6-C1CD-4635-8A42-CFB5B72D8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90FF9222-82B7-4D01-B7A6-45CBA4C7E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77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Stap 1: </a:t>
            </a:r>
            <a:r>
              <a:rPr lang="nl-NL" dirty="0"/>
              <a:t>Beschrijving indicatoren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00" y="1412776"/>
            <a:ext cx="8334000" cy="37734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BE" dirty="0"/>
              <a:t>Hoe is burgerparticipatie ingebed in de </a:t>
            </a:r>
            <a:r>
              <a:rPr lang="nl-BE" b="1" dirty="0"/>
              <a:t>interne organisatie</a:t>
            </a:r>
            <a:r>
              <a:rPr lang="nl-BE" dirty="0"/>
              <a:t>?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Welke </a:t>
            </a:r>
            <a:r>
              <a:rPr lang="nl-BE" b="1" dirty="0"/>
              <a:t>omkadering</a:t>
            </a:r>
            <a:r>
              <a:rPr lang="nl-BE" dirty="0"/>
              <a:t> vanuit het middenveld? </a:t>
            </a:r>
          </a:p>
          <a:p>
            <a:pPr marL="0" indent="0">
              <a:buNone/>
            </a:pPr>
            <a:r>
              <a:rPr lang="nl-BE" sz="2400" dirty="0"/>
              <a:t>Intern organiseren of uitbesteden? Welke rol nemen professionele </a:t>
            </a:r>
            <a:r>
              <a:rPr lang="nl-BE" sz="2400" dirty="0" err="1"/>
              <a:t>intermediairen</a:t>
            </a:r>
            <a:r>
              <a:rPr lang="nl-BE" sz="2400" dirty="0"/>
              <a:t> vanuit het middenveld op?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Deels uit vragen af te leiden:</a:t>
            </a:r>
          </a:p>
          <a:p>
            <a:pPr lvl="1"/>
            <a:r>
              <a:rPr lang="nl-BE" dirty="0"/>
              <a:t>Welke </a:t>
            </a:r>
            <a:r>
              <a:rPr lang="nl-BE" b="1" dirty="0"/>
              <a:t>machtsverhouding</a:t>
            </a:r>
            <a:r>
              <a:rPr lang="nl-BE" dirty="0"/>
              <a:t> tussen burger en overheid kenmerkt het initiatief? </a:t>
            </a:r>
          </a:p>
          <a:p>
            <a:pPr lvl="1"/>
            <a:r>
              <a:rPr lang="nl-BE" dirty="0"/>
              <a:t>Welke formele en informele </a:t>
            </a:r>
            <a:r>
              <a:rPr lang="nl-BE" b="1" dirty="0"/>
              <a:t>factoren</a:t>
            </a:r>
            <a:r>
              <a:rPr lang="nl-BE" dirty="0"/>
              <a:t> bepalen deze verhouding?</a:t>
            </a:r>
          </a:p>
          <a:p>
            <a:pPr marL="0" indent="0">
              <a:buNone/>
            </a:pPr>
            <a:endParaRPr lang="nl-BE" sz="1500" dirty="0"/>
          </a:p>
        </p:txBody>
      </p:sp>
      <p:pic>
        <p:nvPicPr>
          <p:cNvPr id="4" name="Afbeelding 3" descr="Afbeelding met teken&#10;&#10;Automatisch gegenereerde beschrijving">
            <a:extLst>
              <a:ext uri="{FF2B5EF4-FFF2-40B4-BE49-F238E27FC236}">
                <a16:creationId xmlns:a16="http://schemas.microsoft.com/office/drawing/2014/main" id="{DD2FB999-425C-43AD-ABAA-870C1B72A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46" y="68980"/>
            <a:ext cx="1838578" cy="784460"/>
          </a:xfrm>
          <a:prstGeom prst="rect">
            <a:avLst/>
          </a:prstGeom>
        </p:spPr>
      </p:pic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F25653D1-176B-4467-8B5A-C5AB7924D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2000" y="6534873"/>
            <a:ext cx="6637356" cy="123111"/>
          </a:xfrm>
        </p:spPr>
        <p:txBody>
          <a:bodyPr/>
          <a:lstStyle/>
          <a:p>
            <a:r>
              <a:rPr lang="nl-NL" dirty="0"/>
              <a:t>Labo Lokale Burgerparticipatie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42BFA9DD-E682-4F52-BFBA-E858C7605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02920" y="6534873"/>
            <a:ext cx="717552" cy="123111"/>
          </a:xfrm>
        </p:spPr>
        <p:txBody>
          <a:bodyPr/>
          <a:lstStyle/>
          <a:p>
            <a:pPr algn="r"/>
            <a:r>
              <a:rPr lang="nl-BE" dirty="0"/>
              <a:t>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2719629"/>
      </p:ext>
    </p:extLst>
  </p:cSld>
  <p:clrMapOvr>
    <a:masterClrMapping/>
  </p:clrMapOvr>
</p:sld>
</file>

<file path=ppt/theme/theme1.xml><?xml version="1.0" encoding="utf-8"?>
<a:theme xmlns:a="http://schemas.openxmlformats.org/drawingml/2006/main" name="VVSG_Presentatie">
  <a:themeElements>
    <a:clrScheme name="VVSG">
      <a:dk1>
        <a:srgbClr val="666666"/>
      </a:dk1>
      <a:lt1>
        <a:sysClr val="window" lastClr="FFFFFF"/>
      </a:lt1>
      <a:dk2>
        <a:srgbClr val="666666"/>
      </a:dk2>
      <a:lt2>
        <a:srgbClr val="FFFFFF"/>
      </a:lt2>
      <a:accent1>
        <a:srgbClr val="773388"/>
      </a:accent1>
      <a:accent2>
        <a:srgbClr val="CCDD11"/>
      </a:accent2>
      <a:accent3>
        <a:srgbClr val="CC0077"/>
      </a:accent3>
      <a:accent4>
        <a:srgbClr val="FFFFFF"/>
      </a:accent4>
      <a:accent5>
        <a:srgbClr val="AAAA99"/>
      </a:accent5>
      <a:accent6>
        <a:srgbClr val="EE3311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B68F9B7E24D4A86FE4E2697898A08" ma:contentTypeVersion="2" ma:contentTypeDescription="Een nieuw document maken." ma:contentTypeScope="" ma:versionID="65414db9db8d773ffae22d4c65d701e5">
  <xsd:schema xmlns:xsd="http://www.w3.org/2001/XMLSchema" xmlns:xs="http://www.w3.org/2001/XMLSchema" xmlns:p="http://schemas.microsoft.com/office/2006/metadata/properties" xmlns:ns2="671233b3-16ba-48b1-a18f-c5a7f17f5cd1" targetNamespace="http://schemas.microsoft.com/office/2006/metadata/properties" ma:root="true" ma:fieldsID="3156630a83c2245bb9c6c33e51e43023" ns2:_="">
    <xsd:import namespace="671233b3-16ba-48b1-a18f-c5a7f17f5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233b3-16ba-48b1-a18f-c5a7f17f5c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51DD41-B62D-4243-BF24-CADEFAC3D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1233b3-16ba-48b1-a18f-c5a7f17f5c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5FC8C6-5331-4B32-B84B-A3F03E2C651D}">
  <ds:schemaRefs>
    <ds:schemaRef ds:uri="http://schemas.microsoft.com/sharepoint/v3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9169c7df-b82e-40b0-ad97-8b693be98d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6BF3E5-A92B-4288-97D4-CFB5285CBF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VVSG_Presentatie</Template>
  <TotalTime>6982</TotalTime>
  <Words>571</Words>
  <Application>Microsoft Office PowerPoint</Application>
  <PresentationFormat>Diavoorstelling (4:3)</PresentationFormat>
  <Paragraphs>123</Paragraphs>
  <Slides>18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VVSG_Presentatie</vt:lpstr>
      <vt:lpstr>   Analysekader   lokale praktijken burgerparticipatie</vt:lpstr>
      <vt:lpstr>Doel analysekader</vt:lpstr>
      <vt:lpstr>Inhoudstafel analysekader</vt:lpstr>
      <vt:lpstr>Korte beschrijving van de praktijk</vt:lpstr>
      <vt:lpstr>Beschrijving indicatoren</vt:lpstr>
      <vt:lpstr>Stap 1: Beschrijving indicatoren</vt:lpstr>
      <vt:lpstr>Stap 1: Beschrijving indicatoren</vt:lpstr>
      <vt:lpstr>Stap 1: Beschrijving indicatoren</vt:lpstr>
      <vt:lpstr>Stap 1: Beschrijving indicatoren</vt:lpstr>
      <vt:lpstr>Beschrijving van de effecten</vt:lpstr>
      <vt:lpstr>Stap 2: Beschrijving van de effecten </vt:lpstr>
      <vt:lpstr>Stap 2: Beschrijving van de effecten </vt:lpstr>
      <vt:lpstr>Stap 2: Beschrijving van de effecten </vt:lpstr>
      <vt:lpstr>Stap 2: Beschrijving van de effecten </vt:lpstr>
      <vt:lpstr>Stap 2: Beschrijving van de effecten </vt:lpstr>
      <vt:lpstr>Verklarende variabelen</vt:lpstr>
      <vt:lpstr>Stap 3: Verklarende variabelen</vt:lpstr>
      <vt:lpstr>PowerPoint-presentatie</vt:lpstr>
    </vt:vector>
  </TitlesOfParts>
  <Company>VVSG vzw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VVSG-stuurgroep Integratie &amp; Inburgering</dc:title>
  <dc:creator>Van Cauwenberge Sabine</dc:creator>
  <cp:lastModifiedBy>Vanreppelen Joke</cp:lastModifiedBy>
  <cp:revision>331</cp:revision>
  <cp:lastPrinted>2016-09-21T14:39:26Z</cp:lastPrinted>
  <dcterms:created xsi:type="dcterms:W3CDTF">2013-07-02T13:24:03Z</dcterms:created>
  <dcterms:modified xsi:type="dcterms:W3CDTF">2020-12-30T11:00:15Z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0x010100EBCB68F9B7E24D4A86FE4E2697898A08</vt:lpwstr>
  </property>
  <property fmtid="{D5CDD505-2E9C-101B-9397-08002B2CF9AE}" pid="3" name="_dlc_DocIdItemGuid">
    <vt:lpwstr>7875ad80-e385-48d5-8d1f-5e3a720b6be8</vt:lpwstr>
  </property>
</Properties>
</file>