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sldIdLst>
    <p:sldId id="351" r:id="rId5"/>
    <p:sldId id="420" r:id="rId6"/>
    <p:sldId id="400" r:id="rId7"/>
    <p:sldId id="393" r:id="rId8"/>
    <p:sldId id="399" r:id="rId9"/>
    <p:sldId id="425" r:id="rId10"/>
    <p:sldId id="434" r:id="rId11"/>
    <p:sldId id="426" r:id="rId12"/>
    <p:sldId id="437" r:id="rId13"/>
    <p:sldId id="435" r:id="rId14"/>
    <p:sldId id="441" r:id="rId15"/>
    <p:sldId id="443" r:id="rId16"/>
    <p:sldId id="436" r:id="rId17"/>
    <p:sldId id="438" r:id="rId18"/>
    <p:sldId id="440" r:id="rId19"/>
    <p:sldId id="448" r:id="rId20"/>
    <p:sldId id="445" r:id="rId21"/>
    <p:sldId id="439" r:id="rId22"/>
    <p:sldId id="444" r:id="rId23"/>
    <p:sldId id="447" r:id="rId24"/>
    <p:sldId id="446" r:id="rId25"/>
    <p:sldId id="407" r:id="rId26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Richtlijnen" id="{2A8AC3F8-437A-4040-832A-CFB65D8ADAED}">
          <p14:sldIdLst/>
        </p14:section>
        <p14:section name="Voorbeeld paars" id="{55542D47-7838-4AF2-9B76-4BBEE55A3261}">
          <p14:sldIdLst>
            <p14:sldId id="351"/>
            <p14:sldId id="420"/>
            <p14:sldId id="400"/>
            <p14:sldId id="393"/>
            <p14:sldId id="399"/>
            <p14:sldId id="425"/>
            <p14:sldId id="434"/>
            <p14:sldId id="426"/>
            <p14:sldId id="437"/>
            <p14:sldId id="435"/>
            <p14:sldId id="441"/>
            <p14:sldId id="443"/>
            <p14:sldId id="436"/>
            <p14:sldId id="438"/>
            <p14:sldId id="440"/>
            <p14:sldId id="448"/>
            <p14:sldId id="445"/>
            <p14:sldId id="439"/>
            <p14:sldId id="444"/>
            <p14:sldId id="447"/>
            <p14:sldId id="446"/>
            <p14:sldId id="40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247D81E-9DC5-EF46-CADC-4F1D97D2F7A5}" name="De Vriendt Tine" initials="DVT" userId="S::tine.devriendt@vvsg.be::7250492e-c17d-49dd-8b91-b436ff4e5bc3" providerId="AD"/>
  <p188:author id="{E0722AD5-85EC-E4BB-3C0B-3626D5702F6A}" name="Van der Straete Angelique" initials="VdSA" userId="S::angelique.vanderstraete@vvsg.be::ba79ed7d-2196-44f3-93c5-2dae33ae32fe" providerId="AD"/>
  <p188:author id="{E1B19CE7-005F-2FB1-31E1-9EE46E16B4BB}" name="Vanderwee Tine" initials="VT" userId="S::tine.vanderwee@vvsg.be::1e1331ea-6247-49ae-9e76-48fef20e954a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rdts Katrien" initials="GK" lastIdx="1" clrIdx="0">
    <p:extLst>
      <p:ext uri="{19B8F6BF-5375-455C-9EA6-DF929625EA0E}">
        <p15:presenceInfo xmlns:p15="http://schemas.microsoft.com/office/powerpoint/2012/main" userId="S::katrien.gordts@vvsg.be::58cebea9-16c8-43b6-a31b-b2b4931a369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025" autoAdjust="0"/>
  </p:normalViewPr>
  <p:slideViewPr>
    <p:cSldViewPr snapToGrid="0">
      <p:cViewPr varScale="1">
        <p:scale>
          <a:sx n="91" d="100"/>
          <a:sy n="91" d="100"/>
        </p:scale>
        <p:origin x="1314" y="8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vvsgbe-my.sharepoint.com/personal/angelique_vanderstraete_vvsg_be/Documents/Inwerken/Kinderopvang/VIA/Barema's%20VIA6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vvsgbe-my.sharepoint.com/personal/angelique_vanderstraete_vvsg_be/Documents/Inwerken/Kinderopvang/VIA/Barema's%20VIA6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BE"/>
              <a:t>Barema’s</a:t>
            </a:r>
            <a:r>
              <a:rPr lang="nl-BE" baseline="0"/>
              <a:t> verzorgende</a:t>
            </a:r>
            <a:endParaRPr lang="nl-BE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>
        <c:manualLayout>
          <c:layoutTarget val="inner"/>
          <c:xMode val="edge"/>
          <c:yMode val="edge"/>
          <c:x val="2.7784407319013524E-2"/>
          <c:y val="9.7884524581365498E-2"/>
          <c:w val="0.97221559268098645"/>
          <c:h val="0.73974577217310966"/>
        </c:manualLayout>
      </c:layout>
      <c:lineChart>
        <c:grouping val="standard"/>
        <c:varyColors val="0"/>
        <c:ser>
          <c:idx val="0"/>
          <c:order val="0"/>
          <c:tx>
            <c:v>Nieuw barema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'100%'!$D$3:$D$30</c:f>
              <c:numCache>
                <c:formatCode>_("€"* #,##0.00_);_("€"* \(#,##0.00\);_("€"* "-"??_);_(@_)</c:formatCode>
                <c:ptCount val="28"/>
                <c:pt idx="0">
                  <c:v>28467.299302000003</c:v>
                </c:pt>
                <c:pt idx="1">
                  <c:v>29065.051339999998</c:v>
                </c:pt>
                <c:pt idx="2">
                  <c:v>29629.684707999997</c:v>
                </c:pt>
                <c:pt idx="3">
                  <c:v>30162.105064000003</c:v>
                </c:pt>
                <c:pt idx="4">
                  <c:v>30663.466678000001</c:v>
                </c:pt>
                <c:pt idx="5">
                  <c:v>31134.763998000002</c:v>
                </c:pt>
                <c:pt idx="6">
                  <c:v>31577.524212</c:v>
                </c:pt>
                <c:pt idx="7">
                  <c:v>31992.919348000003</c:v>
                </c:pt>
                <c:pt idx="8">
                  <c:v>32382.210223999999</c:v>
                </c:pt>
                <c:pt idx="9">
                  <c:v>32746.675416000002</c:v>
                </c:pt>
                <c:pt idx="10">
                  <c:v>33087.700048000006</c:v>
                </c:pt>
                <c:pt idx="11">
                  <c:v>33406.314083999998</c:v>
                </c:pt>
                <c:pt idx="12">
                  <c:v>33703.902648000003</c:v>
                </c:pt>
                <c:pt idx="13">
                  <c:v>33981.637768000001</c:v>
                </c:pt>
                <c:pt idx="14">
                  <c:v>34240.531650000004</c:v>
                </c:pt>
                <c:pt idx="15">
                  <c:v>34481.969418000001</c:v>
                </c:pt>
                <c:pt idx="16">
                  <c:v>34664.077707999997</c:v>
                </c:pt>
                <c:pt idx="17">
                  <c:v>34833.311448</c:v>
                </c:pt>
                <c:pt idx="18">
                  <c:v>34990.718359999999</c:v>
                </c:pt>
                <c:pt idx="19">
                  <c:v>35871.160000000003</c:v>
                </c:pt>
                <c:pt idx="20">
                  <c:v>35871.160000000003</c:v>
                </c:pt>
                <c:pt idx="21">
                  <c:v>36847.85</c:v>
                </c:pt>
                <c:pt idx="22">
                  <c:v>36847.85</c:v>
                </c:pt>
                <c:pt idx="23">
                  <c:v>37913.33</c:v>
                </c:pt>
                <c:pt idx="24">
                  <c:v>37913.33</c:v>
                </c:pt>
                <c:pt idx="25">
                  <c:v>38978.81</c:v>
                </c:pt>
                <c:pt idx="26">
                  <c:v>38978.81</c:v>
                </c:pt>
                <c:pt idx="27">
                  <c:v>40488.239999999998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98E-4F9D-9BBC-684CC473471D}"/>
            </c:ext>
          </c:extLst>
        </c:ser>
        <c:ser>
          <c:idx val="1"/>
          <c:order val="1"/>
          <c:tx>
            <c:v>C1-C2 barema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'100%'!$V$3:$V$30</c:f>
              <c:numCache>
                <c:formatCode>_("€"* #,##0.00_);_("€"* \(#,##0.00\);_("€"* "-"??_);_(@_)</c:formatCode>
                <c:ptCount val="28"/>
                <c:pt idx="0">
                  <c:v>24062.09</c:v>
                </c:pt>
                <c:pt idx="1">
                  <c:v>25127.57</c:v>
                </c:pt>
                <c:pt idx="2">
                  <c:v>25127.57</c:v>
                </c:pt>
                <c:pt idx="3">
                  <c:v>26193.05</c:v>
                </c:pt>
                <c:pt idx="4">
                  <c:v>27347.32</c:v>
                </c:pt>
                <c:pt idx="5">
                  <c:v>28412.799999999999</c:v>
                </c:pt>
                <c:pt idx="6">
                  <c:v>28412.799999999999</c:v>
                </c:pt>
                <c:pt idx="7">
                  <c:v>29478.280000000002</c:v>
                </c:pt>
                <c:pt idx="8">
                  <c:v>29478.280000000002</c:v>
                </c:pt>
                <c:pt idx="9">
                  <c:v>30543.760000000002</c:v>
                </c:pt>
                <c:pt idx="10">
                  <c:v>30543.760000000002</c:v>
                </c:pt>
                <c:pt idx="11">
                  <c:v>31609.24</c:v>
                </c:pt>
                <c:pt idx="12">
                  <c:v>31609.24</c:v>
                </c:pt>
                <c:pt idx="13">
                  <c:v>32674.720000000001</c:v>
                </c:pt>
                <c:pt idx="14">
                  <c:v>32674.720000000001</c:v>
                </c:pt>
                <c:pt idx="15">
                  <c:v>33740.200000000004</c:v>
                </c:pt>
                <c:pt idx="16">
                  <c:v>33740.200000000004</c:v>
                </c:pt>
                <c:pt idx="17">
                  <c:v>34805.68</c:v>
                </c:pt>
                <c:pt idx="18">
                  <c:v>34805.68</c:v>
                </c:pt>
                <c:pt idx="19">
                  <c:v>35871.160000000003</c:v>
                </c:pt>
                <c:pt idx="20">
                  <c:v>35871.160000000003</c:v>
                </c:pt>
                <c:pt idx="21">
                  <c:v>36847.85</c:v>
                </c:pt>
                <c:pt idx="22">
                  <c:v>36847.85</c:v>
                </c:pt>
                <c:pt idx="23">
                  <c:v>37913.33</c:v>
                </c:pt>
                <c:pt idx="24">
                  <c:v>37913.33</c:v>
                </c:pt>
                <c:pt idx="25">
                  <c:v>38978.81</c:v>
                </c:pt>
                <c:pt idx="26">
                  <c:v>38978.81</c:v>
                </c:pt>
                <c:pt idx="27">
                  <c:v>40488.239999999998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98E-4F9D-9BBC-684CC47347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45451439"/>
        <c:axId val="1745449359"/>
      </c:lineChart>
      <c:catAx>
        <c:axId val="1745451439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1745449359"/>
        <c:crosses val="autoZero"/>
        <c:auto val="1"/>
        <c:lblAlgn val="ctr"/>
        <c:lblOffset val="100"/>
        <c:noMultiLvlLbl val="0"/>
      </c:catAx>
      <c:valAx>
        <c:axId val="1745449359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€&quot;* #,##0.00_);_(&quot;€&quot;* \(#,##0.00\);_(&quot;€&quot;* &quot;-&quot;??_);_(@_)" sourceLinked="1"/>
        <c:majorTickMark val="out"/>
        <c:minorTickMark val="none"/>
        <c:tickLblPos val="nextTo"/>
        <c:crossAx val="17454514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BE"/>
              <a:t>Barema logistiek medewerker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Nieuw barema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'100%'!$M$3:$M$38</c:f>
              <c:numCache>
                <c:formatCode>_("€"* #,##0.00_);_("€"* \(#,##0.00\);_("€"* "-"??_);_(@_)</c:formatCode>
                <c:ptCount val="36"/>
                <c:pt idx="0">
                  <c:v>24243.452453999998</c:v>
                </c:pt>
                <c:pt idx="1">
                  <c:v>24688.272596000003</c:v>
                </c:pt>
                <c:pt idx="2">
                  <c:v>25107.219332000001</c:v>
                </c:pt>
                <c:pt idx="3">
                  <c:v>25501.358142000001</c:v>
                </c:pt>
                <c:pt idx="4">
                  <c:v>25871.665716000003</c:v>
                </c:pt>
                <c:pt idx="5">
                  <c:v>26219.189775999999</c:v>
                </c:pt>
                <c:pt idx="6">
                  <c:v>26544.924770000001</c:v>
                </c:pt>
                <c:pt idx="7">
                  <c:v>26849.918420000002</c:v>
                </c:pt>
                <c:pt idx="8">
                  <c:v>27135.289480000003</c:v>
                </c:pt>
                <c:pt idx="9">
                  <c:v>27402.085672000001</c:v>
                </c:pt>
                <c:pt idx="10">
                  <c:v>27651.283686000002</c:v>
                </c:pt>
                <c:pt idx="11">
                  <c:v>27883.949002000001</c:v>
                </c:pt>
                <c:pt idx="12">
                  <c:v>28100.809698000001</c:v>
                </c:pt>
                <c:pt idx="13">
                  <c:v>28303.037802000003</c:v>
                </c:pt>
                <c:pt idx="14">
                  <c:v>28491.503455999999</c:v>
                </c:pt>
                <c:pt idx="15">
                  <c:v>28666.970254</c:v>
                </c:pt>
                <c:pt idx="16">
                  <c:v>28782.983268</c:v>
                </c:pt>
                <c:pt idx="17">
                  <c:v>28890.721053999998</c:v>
                </c:pt>
                <c:pt idx="18">
                  <c:v>28990.680836</c:v>
                </c:pt>
                <c:pt idx="19">
                  <c:v>29083.519660000002</c:v>
                </c:pt>
                <c:pt idx="20">
                  <c:v>29169.73475</c:v>
                </c:pt>
                <c:pt idx="21">
                  <c:v>29249.574718</c:v>
                </c:pt>
                <c:pt idx="22">
                  <c:v>29323.678851999997</c:v>
                </c:pt>
                <c:pt idx="23">
                  <c:v>29392.455585999996</c:v>
                </c:pt>
                <c:pt idx="24">
                  <c:v>29456.242322000002</c:v>
                </c:pt>
                <c:pt idx="25">
                  <c:v>29515.340946</c:v>
                </c:pt>
                <c:pt idx="26">
                  <c:v>29570.088860000003</c:v>
                </c:pt>
                <c:pt idx="27">
                  <c:v>29620.770192000004</c:v>
                </c:pt>
                <c:pt idx="28">
                  <c:v>29667.899923999998</c:v>
                </c:pt>
                <c:pt idx="29">
                  <c:v>29711.44254</c:v>
                </c:pt>
                <c:pt idx="30">
                  <c:v>29751.806473999997</c:v>
                </c:pt>
                <c:pt idx="31">
                  <c:v>29789.116032000002</c:v>
                </c:pt>
                <c:pt idx="32">
                  <c:v>29823.761889999998</c:v>
                </c:pt>
                <c:pt idx="33">
                  <c:v>29855.850596</c:v>
                </c:pt>
                <c:pt idx="34">
                  <c:v>29885.524214000005</c:v>
                </c:pt>
                <c:pt idx="35">
                  <c:v>29913.031356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4C4-46E8-BA72-5678A424E13B}"/>
            </c:ext>
          </c:extLst>
        </c:ser>
        <c:ser>
          <c:idx val="1"/>
          <c:order val="1"/>
          <c:tx>
            <c:v>E1-E2-E3 barema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'100%'!$T$3:$T$38</c:f>
              <c:numCache>
                <c:formatCode>_("€"* #,##0.00_);_("€"* \(#,##0.00\);_("€"* "-"??_);_(@_)</c:formatCode>
                <c:ptCount val="36"/>
                <c:pt idx="0">
                  <c:v>23529.350000000002</c:v>
                </c:pt>
                <c:pt idx="1">
                  <c:v>23706.93</c:v>
                </c:pt>
                <c:pt idx="2">
                  <c:v>23706.93</c:v>
                </c:pt>
                <c:pt idx="3">
                  <c:v>23884.510000000002</c:v>
                </c:pt>
                <c:pt idx="4">
                  <c:v>24594.83</c:v>
                </c:pt>
                <c:pt idx="5">
                  <c:v>24861.200000000001</c:v>
                </c:pt>
                <c:pt idx="6">
                  <c:v>24861.200000000001</c:v>
                </c:pt>
                <c:pt idx="7">
                  <c:v>25127.57</c:v>
                </c:pt>
                <c:pt idx="8">
                  <c:v>25127.57</c:v>
                </c:pt>
                <c:pt idx="9">
                  <c:v>25393.940000000002</c:v>
                </c:pt>
                <c:pt idx="10">
                  <c:v>25393.940000000002</c:v>
                </c:pt>
                <c:pt idx="11">
                  <c:v>25660.31</c:v>
                </c:pt>
                <c:pt idx="12">
                  <c:v>25660.31</c:v>
                </c:pt>
                <c:pt idx="13">
                  <c:v>25926.68</c:v>
                </c:pt>
                <c:pt idx="14">
                  <c:v>25926.68</c:v>
                </c:pt>
                <c:pt idx="15">
                  <c:v>26193.05</c:v>
                </c:pt>
                <c:pt idx="16">
                  <c:v>26193.05</c:v>
                </c:pt>
                <c:pt idx="17">
                  <c:v>26370.63</c:v>
                </c:pt>
                <c:pt idx="18">
                  <c:v>27613.690000000002</c:v>
                </c:pt>
                <c:pt idx="19">
                  <c:v>27880.06</c:v>
                </c:pt>
                <c:pt idx="20">
                  <c:v>27880.06</c:v>
                </c:pt>
                <c:pt idx="21">
                  <c:v>28146.43</c:v>
                </c:pt>
                <c:pt idx="22">
                  <c:v>28146.43</c:v>
                </c:pt>
                <c:pt idx="23">
                  <c:v>28412.799999999999</c:v>
                </c:pt>
                <c:pt idx="24">
                  <c:v>28412.799999999999</c:v>
                </c:pt>
                <c:pt idx="25">
                  <c:v>28679.170000000002</c:v>
                </c:pt>
                <c:pt idx="26">
                  <c:v>28679.170000000002</c:v>
                </c:pt>
                <c:pt idx="27">
                  <c:v>29389.49</c:v>
                </c:pt>
                <c:pt idx="28">
                  <c:v>29389.49</c:v>
                </c:pt>
                <c:pt idx="29">
                  <c:v>29389.49</c:v>
                </c:pt>
                <c:pt idx="30">
                  <c:v>29389.49</c:v>
                </c:pt>
                <c:pt idx="31">
                  <c:v>29389.49</c:v>
                </c:pt>
                <c:pt idx="32">
                  <c:v>29389.49</c:v>
                </c:pt>
                <c:pt idx="33">
                  <c:v>29389.49</c:v>
                </c:pt>
                <c:pt idx="34">
                  <c:v>29389.49</c:v>
                </c:pt>
                <c:pt idx="35">
                  <c:v>29389.49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4C4-46E8-BA72-5678A424E1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49247599"/>
        <c:axId val="1249246767"/>
      </c:lineChart>
      <c:catAx>
        <c:axId val="1249247599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1249246767"/>
        <c:crosses val="autoZero"/>
        <c:auto val="1"/>
        <c:lblAlgn val="ctr"/>
        <c:lblOffset val="100"/>
        <c:tickLblSkip val="2"/>
        <c:noMultiLvlLbl val="0"/>
      </c:catAx>
      <c:valAx>
        <c:axId val="1249246767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€&quot;* #,##0.00_);_(&quot;€&quot;* \(#,##0.00\);_(&quot;€&quot;* &quot;-&quot;??_);_(@_)" sourceLinked="1"/>
        <c:majorTickMark val="none"/>
        <c:minorTickMark val="none"/>
        <c:tickLblPos val="nextTo"/>
        <c:crossAx val="12492475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0A2B40-E1C4-4D62-ADBF-78962224FC79}" type="datetimeFigureOut">
              <a:rPr lang="nl-BE" smtClean="0"/>
              <a:t>13/01/2022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0888D-8B36-47BC-8230-9624D4BA2E8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84973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50888D-8B36-47BC-8230-9624D4BA2E88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116902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50888D-8B36-47BC-8230-9624D4BA2E88}" type="slidenum">
              <a:rPr lang="nl-BE" smtClean="0"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646057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50888D-8B36-47BC-8230-9624D4BA2E88}" type="slidenum">
              <a:rPr lang="nl-BE" smtClean="0"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481099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50888D-8B36-47BC-8230-9624D4BA2E88}" type="slidenum">
              <a:rPr lang="nl-BE" smtClean="0"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44368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50888D-8B36-47BC-8230-9624D4BA2E88}" type="slidenum">
              <a:rPr lang="nl-BE" smtClean="0"/>
              <a:t>16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68491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50888D-8B36-47BC-8230-9624D4BA2E88}" type="slidenum">
              <a:rPr lang="nl-BE" smtClean="0"/>
              <a:t>17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999350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50888D-8B36-47BC-8230-9624D4BA2E88}" type="slidenum">
              <a:rPr lang="nl-BE" smtClean="0"/>
              <a:t>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938177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50888D-8B36-47BC-8230-9624D4BA2E88}" type="slidenum">
              <a:rPr lang="nl-BE" smtClean="0"/>
              <a:t>19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410567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50888D-8B36-47BC-8230-9624D4BA2E88}" type="slidenum">
              <a:rPr lang="nl-BE" smtClean="0"/>
              <a:t>21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666502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50888D-8B36-47BC-8230-9624D4BA2E88}" type="slidenum">
              <a:rPr lang="nl-BE" smtClean="0"/>
              <a:t>22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05188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50888D-8B36-47BC-8230-9624D4BA2E88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80777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50888D-8B36-47BC-8230-9624D4BA2E88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48571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50888D-8B36-47BC-8230-9624D4BA2E88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03500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50888D-8B36-47BC-8230-9624D4BA2E88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83096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Nuance: voor verzorgenden is het in principe altijd voordeliger, want meestal worden verzorgenden op C1-C2 of lager verloond. </a:t>
            </a:r>
          </a:p>
          <a:p>
            <a:endParaRPr lang="nl-NL"/>
          </a:p>
          <a:p>
            <a:r>
              <a:rPr lang="nl-NL"/>
              <a:t>Verloon je toch op C3? Dan zal de nieuwe loonschaal niet voordeliger zijn in de hogere anciënniteitsjaren. </a:t>
            </a:r>
          </a:p>
          <a:p>
            <a:endParaRPr lang="nl-NL"/>
          </a:p>
          <a:p>
            <a:r>
              <a:rPr lang="nl-BE"/>
              <a:t>Het principe van de keuze voor medewerkers die al in dienst zijn, blijft ook bestaan bij een eventuele volledige uitrol in de toekomst.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50888D-8B36-47BC-8230-9624D4BA2E88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659533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50888D-8B36-47BC-8230-9624D4BA2E88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026521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50888D-8B36-47BC-8230-9624D4BA2E88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010652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50888D-8B36-47BC-8230-9624D4BA2E88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06634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paar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CA05EC41-4A2D-4EA1-94D9-FE4BCDF8DA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8013" y="5229288"/>
            <a:ext cx="4639385" cy="1008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916D27E-1B75-4CDD-B0EE-E63743D63BD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89071" y="0"/>
            <a:ext cx="6202929" cy="303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490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E723FBB1-7278-4753-B3B9-222479C34D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64815" y="5898888"/>
            <a:ext cx="917585" cy="338400"/>
          </a:xfrm>
          <a:prstGeom prst="rect">
            <a:avLst/>
          </a:prstGeom>
        </p:spPr>
      </p:pic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DE90350-9941-4EBB-B9C7-30F6CB9D934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nl-NL"/>
              <a:t>IFIC-presentatie voor personeelsvergaderingen</a:t>
            </a:r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BC98E4D-DD86-43E2-8A52-A380C2C8613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FEB45F4-A723-4960-9E19-747FE5E1055D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2" name="Tijdelijke aanduiding voor inhoud 11">
            <a:extLst>
              <a:ext uri="{FF2B5EF4-FFF2-40B4-BE49-F238E27FC236}">
                <a16:creationId xmlns:a16="http://schemas.microsoft.com/office/drawing/2014/main" id="{26D670FC-05DA-4127-818A-2C24AEE7FDF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08013" y="1259999"/>
            <a:ext cx="10974387" cy="456415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8" name="Tijdelijke aanduiding voor tekst 14">
            <a:extLst>
              <a:ext uri="{FF2B5EF4-FFF2-40B4-BE49-F238E27FC236}">
                <a16:creationId xmlns:a16="http://schemas.microsoft.com/office/drawing/2014/main" id="{DD9C5945-6AC9-4B18-AAFB-BFF045079E3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8013" y="609600"/>
            <a:ext cx="3685113" cy="4024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wrap="none" lIns="108000" tIns="18000" rIns="108000" bIns="18000" anchor="ctr" anchorCtr="0">
            <a:sp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topicelement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75789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lide_paar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CA05EC41-4A2D-4EA1-94D9-FE4BCDF8DA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8013" y="609600"/>
            <a:ext cx="4639385" cy="1008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916D27E-1B75-4CDD-B0EE-E63743D63BD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89071" y="0"/>
            <a:ext cx="6202929" cy="3034800"/>
          </a:xfrm>
          <a:prstGeom prst="rect">
            <a:avLst/>
          </a:prstGeom>
        </p:spPr>
      </p:pic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7BB1F566-DE71-4B43-A86D-4882B651E42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685925" y="3630329"/>
            <a:ext cx="1662914" cy="1637688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4" name="Titel 8">
            <a:extLst>
              <a:ext uri="{FF2B5EF4-FFF2-40B4-BE49-F238E27FC236}">
                <a16:creationId xmlns:a16="http://schemas.microsoft.com/office/drawing/2014/main" id="{3A7EE454-3BEB-4FEB-B79C-5107F8FC53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79813" y="3630329"/>
            <a:ext cx="8002587" cy="642441"/>
          </a:xfrm>
        </p:spPr>
        <p:txBody>
          <a:bodyPr wrap="square" bIns="180000"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Vragen? </a:t>
            </a:r>
            <a:endParaRPr lang="nl-BE"/>
          </a:p>
        </p:txBody>
      </p:sp>
      <p:sp>
        <p:nvSpPr>
          <p:cNvPr id="15" name="Tijdelijke aanduiding voor tekst 12">
            <a:extLst>
              <a:ext uri="{FF2B5EF4-FFF2-40B4-BE49-F238E27FC236}">
                <a16:creationId xmlns:a16="http://schemas.microsoft.com/office/drawing/2014/main" id="{1EE41736-A3F6-4F71-A220-4A2CE7688B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79812" y="4278579"/>
            <a:ext cx="8002587" cy="989438"/>
          </a:xfrm>
        </p:spPr>
        <p:txBody>
          <a:bodyPr wrap="square">
            <a:sp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Voornaam Naam</a:t>
            </a:r>
          </a:p>
          <a:p>
            <a:pPr lvl="0"/>
            <a:r>
              <a:rPr lang="nl-NL"/>
              <a:t>E-mail</a:t>
            </a:r>
          </a:p>
          <a:p>
            <a:pPr lvl="0"/>
            <a:r>
              <a:rPr lang="nl-NL"/>
              <a:t>(telefoon) </a:t>
            </a:r>
          </a:p>
        </p:txBody>
      </p:sp>
    </p:spTree>
    <p:extLst>
      <p:ext uri="{BB962C8B-B14F-4D97-AF65-F5344CB8AC3E}">
        <p14:creationId xmlns:p14="http://schemas.microsoft.com/office/powerpoint/2010/main" val="26926565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255" userDrawn="1">
          <p15:clr>
            <a:srgbClr val="FBAE40"/>
          </p15:clr>
        </p15:guide>
        <p15:guide id="2" orient="horz" pos="3793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e_paar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CA05EC41-4A2D-4EA1-94D9-FE4BCDF8DA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8013" y="609600"/>
            <a:ext cx="4639385" cy="1008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8DE4FBB3-F6D8-4BCC-8CED-FBDCC53676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2674800"/>
            <a:ext cx="3163604" cy="4183200"/>
          </a:xfrm>
          <a:prstGeom prst="rect">
            <a:avLst/>
          </a:prstGeom>
        </p:spPr>
      </p:pic>
      <p:sp>
        <p:nvSpPr>
          <p:cNvPr id="6" name="Tijdelijke aanduiding voor tekst 3">
            <a:extLst>
              <a:ext uri="{FF2B5EF4-FFF2-40B4-BE49-F238E27FC236}">
                <a16:creationId xmlns:a16="http://schemas.microsoft.com/office/drawing/2014/main" id="{786BF47B-F9F1-41F1-8E49-02EC743DC3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79813" y="4564566"/>
            <a:ext cx="8002587" cy="374718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4944623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255" userDrawn="1">
          <p15:clr>
            <a:srgbClr val="FBAE40"/>
          </p15:clr>
        </p15:guide>
        <p15:guide id="2" orient="horz" pos="3793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met titel_paar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CA05EC41-4A2D-4EA1-94D9-FE4BCDF8DA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8013" y="609600"/>
            <a:ext cx="4639385" cy="1008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916D27E-1B75-4CDD-B0EE-E63743D63BD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89071" y="0"/>
            <a:ext cx="6202929" cy="30348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578149E-3A0B-4019-8E9B-D00B24DBD0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79813" y="4855924"/>
            <a:ext cx="8002585" cy="1062444"/>
          </a:xfrm>
        </p:spPr>
        <p:txBody>
          <a:bodyPr tIns="720000" anchor="b" anchorCtr="0">
            <a:spAutoFit/>
          </a:bodyPr>
          <a:lstStyle>
            <a:lvl1pPr>
              <a:lnSpc>
                <a:spcPct val="120000"/>
              </a:lnSpc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/>
              <a:t>Klik om de subtitel te bewerken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FFFC302-3813-47CC-9853-C3038CE14D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79813" y="3860255"/>
            <a:ext cx="8002587" cy="1073948"/>
          </a:xfrm>
        </p:spPr>
        <p:txBody>
          <a:bodyPr anchor="b" anchorCtr="0">
            <a:spAutoFit/>
          </a:bodyPr>
          <a:lstStyle>
            <a:lvl1pPr>
              <a:defRPr sz="33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titel van de presentatie te bewerken</a:t>
            </a:r>
          </a:p>
        </p:txBody>
      </p:sp>
    </p:spTree>
    <p:extLst>
      <p:ext uri="{BB962C8B-B14F-4D97-AF65-F5344CB8AC3E}">
        <p14:creationId xmlns:p14="http://schemas.microsoft.com/office/powerpoint/2010/main" val="11289764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255" userDrawn="1">
          <p15:clr>
            <a:srgbClr val="FBAE40"/>
          </p15:clr>
        </p15:guide>
        <p15:guide id="2" orient="horz" pos="3793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pagina_pa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CA05EC41-4A2D-4EA1-94D9-FE4BCDF8DA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08013" y="5562837"/>
            <a:ext cx="1828800" cy="674451"/>
          </a:xfrm>
          <a:prstGeom prst="rect">
            <a:avLst/>
          </a:prstGeom>
        </p:spPr>
      </p:pic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7FCA1AE3-026C-4E61-AA07-38A900BA377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07600" y="0"/>
            <a:ext cx="7484400" cy="68580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B01AD8B4-40DC-4B7A-985F-1C171675FB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8013" y="1285200"/>
            <a:ext cx="3657600" cy="1095854"/>
          </a:xfrm>
        </p:spPr>
        <p:txBody>
          <a:bodyPr bIns="180000" anchor="t" anchorCtr="0">
            <a:spAutoFit/>
          </a:bodyPr>
          <a:lstStyle>
            <a:lvl1pPr>
              <a:defRPr/>
            </a:lvl1pPr>
          </a:lstStyle>
          <a:p>
            <a:r>
              <a:rPr lang="nl-NL"/>
              <a:t>Klik om tekst te bewerken</a:t>
            </a:r>
            <a:endParaRPr lang="nl-BE"/>
          </a:p>
        </p:txBody>
      </p:sp>
      <p:sp>
        <p:nvSpPr>
          <p:cNvPr id="7" name="Tijdelijke aanduiding voor tekst 14">
            <a:extLst>
              <a:ext uri="{FF2B5EF4-FFF2-40B4-BE49-F238E27FC236}">
                <a16:creationId xmlns:a16="http://schemas.microsoft.com/office/drawing/2014/main" id="{7AEA56BD-BC89-42AB-B724-9F31E36E193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8013" y="609600"/>
            <a:ext cx="3685113" cy="4024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wrap="none" lIns="108000" tIns="18000" rIns="108000" bIns="18000" anchor="ctr" anchorCtr="0">
            <a:sp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topicelement te bewerken</a:t>
            </a:r>
            <a:endParaRPr lang="nl-BE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B59C444C-F25B-4354-BD30-F3CCA4B0446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8013" y="2381250"/>
            <a:ext cx="3657600" cy="312330"/>
          </a:xfrm>
        </p:spPr>
        <p:txBody>
          <a:bodyPr>
            <a:spAutoFit/>
          </a:bodyPr>
          <a:lstStyle>
            <a:lvl1pPr>
              <a:defRPr sz="2000"/>
            </a:lvl1pPr>
          </a:lstStyle>
          <a:p>
            <a:pPr lvl="0"/>
            <a:r>
              <a:rPr lang="nl-NL"/>
              <a:t>Klik om de subtitel te bewerken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04912CE-DA03-4836-BFDA-BF0F44C2277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49376" y="0"/>
            <a:ext cx="4542624" cy="198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98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pagina_paars_fotovl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CA05EC41-4A2D-4EA1-94D9-FE4BCDF8DA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08013" y="5562837"/>
            <a:ext cx="1828800" cy="674451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B01AD8B4-40DC-4B7A-985F-1C171675FB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8013" y="1285200"/>
            <a:ext cx="3657600" cy="1095854"/>
          </a:xfrm>
        </p:spPr>
        <p:txBody>
          <a:bodyPr bIns="180000" anchor="t" anchorCtr="0">
            <a:spAutoFit/>
          </a:bodyPr>
          <a:lstStyle>
            <a:lvl1pPr>
              <a:defRPr/>
            </a:lvl1pPr>
          </a:lstStyle>
          <a:p>
            <a:r>
              <a:rPr lang="nl-NL"/>
              <a:t>Klik om titel te bewerken</a:t>
            </a:r>
            <a:endParaRPr lang="nl-BE"/>
          </a:p>
        </p:txBody>
      </p:sp>
      <p:sp>
        <p:nvSpPr>
          <p:cNvPr id="4" name="Vrije vorm: vorm 3">
            <a:extLst>
              <a:ext uri="{FF2B5EF4-FFF2-40B4-BE49-F238E27FC236}">
                <a16:creationId xmlns:a16="http://schemas.microsoft.com/office/drawing/2014/main" id="{12986CAC-D495-4EEB-AC78-D2DEE534BDEA}"/>
              </a:ext>
            </a:extLst>
          </p:cNvPr>
          <p:cNvSpPr/>
          <p:nvPr/>
        </p:nvSpPr>
        <p:spPr>
          <a:xfrm>
            <a:off x="5015548" y="0"/>
            <a:ext cx="7176452" cy="6858000"/>
          </a:xfrm>
          <a:custGeom>
            <a:avLst/>
            <a:gdLst>
              <a:gd name="connsiteX0" fmla="*/ 0 w 7176452"/>
              <a:gd name="connsiteY0" fmla="*/ 0 h 6858000"/>
              <a:gd name="connsiteX1" fmla="*/ 790575 w 7176452"/>
              <a:gd name="connsiteY1" fmla="*/ 3905885 h 6858000"/>
              <a:gd name="connsiteX2" fmla="*/ 2219008 w 7176452"/>
              <a:gd name="connsiteY2" fmla="*/ 6858000 h 6858000"/>
              <a:gd name="connsiteX3" fmla="*/ 7176453 w 7176452"/>
              <a:gd name="connsiteY3" fmla="*/ 6858000 h 6858000"/>
              <a:gd name="connsiteX4" fmla="*/ 7176453 w 7176452"/>
              <a:gd name="connsiteY4" fmla="*/ 0 h 6858000"/>
              <a:gd name="connsiteX5" fmla="*/ 0 w 717645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76452" h="6858000">
                <a:moveTo>
                  <a:pt x="0" y="0"/>
                </a:moveTo>
                <a:cubicBezTo>
                  <a:pt x="163195" y="1194118"/>
                  <a:pt x="452120" y="2534285"/>
                  <a:pt x="790575" y="3905885"/>
                </a:cubicBezTo>
                <a:cubicBezTo>
                  <a:pt x="1123633" y="5233035"/>
                  <a:pt x="1624013" y="6197918"/>
                  <a:pt x="2219008" y="6858000"/>
                </a:cubicBezTo>
                <a:lnTo>
                  <a:pt x="7176453" y="6858000"/>
                </a:lnTo>
                <a:lnTo>
                  <a:pt x="717645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3174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6" name="Tijdelijke aanduiding voor tekst 14">
            <a:extLst>
              <a:ext uri="{FF2B5EF4-FFF2-40B4-BE49-F238E27FC236}">
                <a16:creationId xmlns:a16="http://schemas.microsoft.com/office/drawing/2014/main" id="{77B4AE3B-1A66-4561-9149-CE6A3C8DF8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8013" y="609600"/>
            <a:ext cx="3685113" cy="4024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wrap="none" lIns="108000" tIns="18000" rIns="108000" bIns="18000" anchor="ctr" anchorCtr="0">
            <a:sp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topicelement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1A9C17B-C0FA-48D5-B991-F6B46C66E94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8013" y="2381250"/>
            <a:ext cx="3657600" cy="650884"/>
          </a:xfrm>
        </p:spPr>
        <p:txBody>
          <a:bodyPr>
            <a:spAutoFit/>
          </a:bodyPr>
          <a:lstStyle>
            <a:lvl1pPr>
              <a:defRPr sz="20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378010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pagina_pa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619000E-DF7D-4D8F-A5B2-1E07E10B685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22799" y="1522414"/>
            <a:ext cx="10059601" cy="4590386"/>
          </a:xfrm>
        </p:spPr>
        <p:txBody>
          <a:bodyPr/>
          <a:lstStyle>
            <a:lvl1pPr marL="0" indent="-3600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  <a:defRPr>
                <a:solidFill>
                  <a:schemeClr val="tx2"/>
                </a:solidFill>
              </a:defRPr>
            </a:lvl1pPr>
            <a:lvl2pPr marL="720000" indent="-1800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b="0">
                <a:solidFill>
                  <a:schemeClr val="tx2"/>
                </a:solidFill>
              </a:defRPr>
            </a:lvl2pPr>
          </a:lstStyle>
          <a:p>
            <a:pPr lvl="0"/>
            <a:r>
              <a:rPr lang="nl-NL"/>
              <a:t>Klikken om de tekst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716EA66-9B5E-46CA-98BD-46A08552C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IFIC-presentatie voor personeelsvergaderingen</a:t>
            </a:r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0F55F49-84DA-4EC5-9A21-57052BA1F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45F4-A723-4960-9E19-747FE5E1055D}" type="slidenum">
              <a:rPr lang="nl-BE" smtClean="0"/>
              <a:t>‹nr.›</a:t>
            </a:fld>
            <a:endParaRPr lang="nl-BE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5277C8C-CCDB-4A66-9F3F-DBC0A26576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64815" y="5898888"/>
            <a:ext cx="917585" cy="3384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3B0CA71-35F8-4B7F-8519-6DB56C29984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91830" y="0"/>
            <a:ext cx="3800170" cy="1558800"/>
          </a:xfrm>
          <a:prstGeom prst="rect">
            <a:avLst/>
          </a:prstGeom>
        </p:spPr>
      </p:pic>
      <p:sp>
        <p:nvSpPr>
          <p:cNvPr id="10" name="Tijdelijke aanduiding voor tekst 14">
            <a:extLst>
              <a:ext uri="{FF2B5EF4-FFF2-40B4-BE49-F238E27FC236}">
                <a16:creationId xmlns:a16="http://schemas.microsoft.com/office/drawing/2014/main" id="{EA0B6430-6072-49C4-8D57-B6D29D6E67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8013" y="609600"/>
            <a:ext cx="3685113" cy="4024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wrap="none" lIns="108000" tIns="18000" rIns="108000" bIns="18000" anchor="ctr" anchorCtr="0">
            <a:sp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topicelement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75180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_paar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D665C32E-07B0-4F00-8059-55D060CE3C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64815" y="5898888"/>
            <a:ext cx="917585" cy="338400"/>
          </a:xfrm>
          <a:prstGeom prst="rect">
            <a:avLst/>
          </a:prstGeom>
        </p:spPr>
      </p:pic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1FABDA9-4410-45DF-8045-99263EA4D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IFIC-presentatie voor personeelsvergaderingen</a:t>
            </a:r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EBF63BB-56CC-4106-BEA2-89D3C0760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45F4-A723-4960-9E19-747FE5E1055D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2201AB81-76F0-4209-A1BB-F290CDA584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8012" y="1285200"/>
            <a:ext cx="8229600" cy="638806"/>
          </a:xfrm>
        </p:spPr>
        <p:txBody>
          <a:bodyPr wrap="square" bIns="18000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titel hoofdstuk te bewerken</a:t>
            </a:r>
            <a:endParaRPr lang="nl-BE"/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4DE2EFF5-C08C-4587-827D-C7CBCA43BB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8012" y="1924319"/>
            <a:ext cx="8229600" cy="312330"/>
          </a:xfrm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ondertitel te bewerken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5EEE102-BEA5-4A1E-9EF9-F72DE66DBC6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" y="3967200"/>
            <a:ext cx="6648839" cy="2890800"/>
          </a:xfrm>
          <a:prstGeom prst="rect">
            <a:avLst/>
          </a:prstGeom>
        </p:spPr>
      </p:pic>
      <p:sp>
        <p:nvSpPr>
          <p:cNvPr id="10" name="Tijdelijke aanduiding voor tekst 14">
            <a:extLst>
              <a:ext uri="{FF2B5EF4-FFF2-40B4-BE49-F238E27FC236}">
                <a16:creationId xmlns:a16="http://schemas.microsoft.com/office/drawing/2014/main" id="{E89D02E7-F526-45AB-9CBE-BE7EFE645B5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8013" y="609600"/>
            <a:ext cx="3685113" cy="4024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wrap="none" lIns="108000" tIns="18000" rIns="108000" bIns="18000" anchor="ctr" anchorCtr="0">
            <a:sp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klikken om topicelement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325348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_foto_re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3">
            <a:extLst>
              <a:ext uri="{FF2B5EF4-FFF2-40B4-BE49-F238E27FC236}">
                <a16:creationId xmlns:a16="http://schemas.microsoft.com/office/drawing/2014/main" id="{6B63A96B-290F-4EA3-8F37-7535F62F5A8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07600" y="0"/>
            <a:ext cx="7484400" cy="68580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BE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665C32E-07B0-4F00-8059-55D060CE3C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64815" y="5898888"/>
            <a:ext cx="917585" cy="338400"/>
          </a:xfrm>
          <a:prstGeom prst="rect">
            <a:avLst/>
          </a:prstGeom>
        </p:spPr>
      </p:pic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1FABDA9-4410-45DF-8045-99263EA4D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IFIC-presentatie voor personeelsvergaderingen</a:t>
            </a:r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EBF63BB-56CC-4106-BEA2-89D3C0760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45F4-A723-4960-9E19-747FE5E1055D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2201AB81-76F0-4209-A1BB-F290CDA584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8012" y="1285200"/>
            <a:ext cx="3657600" cy="1095854"/>
          </a:xfrm>
        </p:spPr>
        <p:txBody>
          <a:bodyPr wrap="square" bIns="180000" anchor="t" anchorCtr="0"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hoofdstuk te bewerken</a:t>
            </a:r>
            <a:endParaRPr lang="nl-BE"/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4DE2EFF5-C08C-4587-827D-C7CBCA43BB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8012" y="2426163"/>
            <a:ext cx="3657600" cy="1260475"/>
          </a:xfrm>
        </p:spPr>
        <p:txBody>
          <a:bodyPr wrap="square">
            <a:no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ondertitel van het model te bewerken</a:t>
            </a:r>
          </a:p>
        </p:txBody>
      </p:sp>
      <p:sp>
        <p:nvSpPr>
          <p:cNvPr id="11" name="Tijdelijke aanduiding voor tekst 14">
            <a:extLst>
              <a:ext uri="{FF2B5EF4-FFF2-40B4-BE49-F238E27FC236}">
                <a16:creationId xmlns:a16="http://schemas.microsoft.com/office/drawing/2014/main" id="{DD463BA4-6F95-4D3A-B0A7-6464ADC9B38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8013" y="609600"/>
            <a:ext cx="3685113" cy="4024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wrap="none" lIns="108000" tIns="18000" rIns="108000" bIns="18000" anchor="ctr" anchorCtr="0">
            <a:sp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topicelement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48049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_pa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68F2365C-4AE8-4688-816C-4E26CACD94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16126" y="-374400"/>
            <a:ext cx="5975874" cy="1634400"/>
          </a:xfrm>
          <a:prstGeom prst="rect">
            <a:avLst/>
          </a:prstGeom>
        </p:spPr>
      </p:pic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DEF42C9-EDB0-4058-8EB8-4FB5C1BA5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IFIC-presentatie voor personeelsvergaderingen</a:t>
            </a:r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FF549E4-6ADC-41F6-AA62-8DAA878FE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45F4-A723-4960-9E19-747FE5E1055D}" type="slidenum">
              <a:rPr lang="nl-BE" smtClean="0"/>
              <a:t>‹nr.›</a:t>
            </a:fld>
            <a:endParaRPr lang="nl-BE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723FBB1-7278-4753-B3B9-222479C34D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664815" y="5898888"/>
            <a:ext cx="917585" cy="338400"/>
          </a:xfrm>
          <a:prstGeom prst="rect">
            <a:avLst/>
          </a:prstGeom>
        </p:spPr>
      </p:pic>
      <p:sp>
        <p:nvSpPr>
          <p:cNvPr id="8" name="Tijdelijke aanduiding voor tekst 14">
            <a:extLst>
              <a:ext uri="{FF2B5EF4-FFF2-40B4-BE49-F238E27FC236}">
                <a16:creationId xmlns:a16="http://schemas.microsoft.com/office/drawing/2014/main" id="{7223AB8F-ABC0-4E9B-83B9-75BFA859EB1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8013" y="609600"/>
            <a:ext cx="3685113" cy="4024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wrap="none" lIns="108000" tIns="18000" rIns="108000" bIns="18000" anchor="ctr" anchorCtr="0">
            <a:sp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topicelement te bewerken</a:t>
            </a:r>
            <a:endParaRPr lang="nl-BE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33F167A0-0B18-4527-8B5D-456305F97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2413" y="1346721"/>
            <a:ext cx="10056000" cy="514157"/>
          </a:xfrm>
        </p:spPr>
        <p:txBody>
          <a:bodyPr wrap="square" bIns="180000" anchor="t" anchorCtr="0">
            <a:spAutoFit/>
          </a:bodyPr>
          <a:lstStyle>
            <a:lvl1pPr>
              <a:defRPr sz="2400">
                <a:solidFill>
                  <a:schemeClr val="accent3"/>
                </a:solidFill>
              </a:defRPr>
            </a:lvl1pPr>
          </a:lstStyle>
          <a:p>
            <a:r>
              <a:rPr lang="nl-NL"/>
              <a:t>Klik om titel te bewerken</a:t>
            </a:r>
            <a:endParaRPr lang="nl-BE"/>
          </a:p>
        </p:txBody>
      </p:sp>
      <p:sp>
        <p:nvSpPr>
          <p:cNvPr id="12" name="Tijdelijke aanduiding voor tekst 12">
            <a:extLst>
              <a:ext uri="{FF2B5EF4-FFF2-40B4-BE49-F238E27FC236}">
                <a16:creationId xmlns:a16="http://schemas.microsoft.com/office/drawing/2014/main" id="{D7BF5DE8-9E3B-4A75-92C2-513B2FD144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6400" y="1877646"/>
            <a:ext cx="10056000" cy="3905316"/>
          </a:xfrm>
        </p:spPr>
        <p:txBody>
          <a:bodyPr wrap="square">
            <a:no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39740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+foto_re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56CEB699-ABA4-4DFE-9E4C-3A4457FC27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70011" y="5893291"/>
            <a:ext cx="3837989" cy="1000800"/>
          </a:xfrm>
          <a:prstGeom prst="rect">
            <a:avLst/>
          </a:prstGeom>
        </p:spPr>
      </p:pic>
      <p:sp>
        <p:nvSpPr>
          <p:cNvPr id="8" name="Tijdelijke aanduiding voor afbeelding 3">
            <a:extLst>
              <a:ext uri="{FF2B5EF4-FFF2-40B4-BE49-F238E27FC236}">
                <a16:creationId xmlns:a16="http://schemas.microsoft.com/office/drawing/2014/main" id="{6AC50874-7052-4FF3-8322-871EE1FCFAA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08000" y="0"/>
            <a:ext cx="5184000" cy="68580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DEF42C9-EDB0-4058-8EB8-4FB5C1BA5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IFIC-presentatie voor personeelsvergaderingen</a:t>
            </a:r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FF549E4-6ADC-41F6-AA62-8DAA878FE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45F4-A723-4960-9E19-747FE5E1055D}" type="slidenum">
              <a:rPr lang="nl-BE" smtClean="0"/>
              <a:t>‹nr.›</a:t>
            </a:fld>
            <a:endParaRPr lang="nl-BE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723FBB1-7278-4753-B3B9-222479C34D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664815" y="5898888"/>
            <a:ext cx="917585" cy="338400"/>
          </a:xfrm>
          <a:prstGeom prst="rect">
            <a:avLst/>
          </a:prstGeom>
        </p:spPr>
      </p:pic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1E50699F-E8C1-418A-AD28-4D243F65463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2413" y="1860556"/>
            <a:ext cx="5029200" cy="3899443"/>
          </a:xfrm>
        </p:spPr>
        <p:txBody>
          <a:bodyPr/>
          <a:lstStyle>
            <a:lvl1pPr>
              <a:lnSpc>
                <a:spcPct val="90000"/>
              </a:lnSpc>
              <a:spcAft>
                <a:spcPts val="1000"/>
              </a:spcAft>
              <a:defRPr>
                <a:solidFill>
                  <a:schemeClr val="accent1"/>
                </a:solidFill>
              </a:defRPr>
            </a:lvl1pPr>
            <a:lvl2pPr>
              <a:defRPr b="0"/>
            </a:lvl2pPr>
          </a:lstStyle>
          <a:p>
            <a:pPr lvl="1"/>
            <a:r>
              <a:rPr lang="nl-NL"/>
              <a:t>Klikken om de tekst van het model te bewerken</a:t>
            </a:r>
            <a:endParaRPr lang="nl-BE"/>
          </a:p>
        </p:txBody>
      </p:sp>
      <p:sp>
        <p:nvSpPr>
          <p:cNvPr id="10" name="Tijdelijke aanduiding voor tekst 14">
            <a:extLst>
              <a:ext uri="{FF2B5EF4-FFF2-40B4-BE49-F238E27FC236}">
                <a16:creationId xmlns:a16="http://schemas.microsoft.com/office/drawing/2014/main" id="{71B38DF5-8F9B-4F2F-86D2-6CC74323F2B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8013" y="609600"/>
            <a:ext cx="3685113" cy="4024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wrap="none" lIns="108000" tIns="18000" rIns="108000" bIns="18000" anchor="ctr" anchorCtr="0">
            <a:sp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topicelement te bewerken</a:t>
            </a:r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8E72CD9-FB5F-4877-8BB6-AC30A9F3E7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2414" y="1346400"/>
            <a:ext cx="5029200" cy="514157"/>
          </a:xfrm>
        </p:spPr>
        <p:txBody>
          <a:bodyPr bIns="180000" anchor="t" anchorCtr="0">
            <a:spAutoFit/>
          </a:bodyPr>
          <a:lstStyle>
            <a:lvl1pPr>
              <a:defRPr sz="2400">
                <a:solidFill>
                  <a:schemeClr val="accent3"/>
                </a:solidFill>
              </a:defRPr>
            </a:lvl1pPr>
          </a:lstStyle>
          <a:p>
            <a:r>
              <a:rPr lang="nl-NL"/>
              <a:t>Klik om titel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40305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B00DFCD9-49D2-431D-AEF0-460F81D6E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2" y="609600"/>
            <a:ext cx="10974387" cy="126047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1A1FF30-489D-4AB5-A88C-47E64B22F2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8012" y="2005012"/>
            <a:ext cx="10974387" cy="353054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1548903-E7B2-44D7-83DA-8D577D21B5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82399" y="6112800"/>
            <a:ext cx="1800000" cy="745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FB7997F-DC4C-46CA-A0B6-19A79948FD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0013" y="6112800"/>
            <a:ext cx="4271499" cy="745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108000" indent="-108000" algn="l"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</a:defRPr>
            </a:lvl1pPr>
          </a:lstStyle>
          <a:p>
            <a:r>
              <a:rPr lang="nl-NL"/>
              <a:t>IFIC-presentatie voor personeelsvergaderingen</a:t>
            </a:r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C2023A2-8C3F-4806-8080-901B5AF076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8013" y="6112800"/>
            <a:ext cx="252000" cy="745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DFEB45F4-A723-4960-9E19-747FE5E1055D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14208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700" r:id="rId2"/>
    <p:sldLayoutId id="2147483663" r:id="rId3"/>
    <p:sldLayoutId id="2147483711" r:id="rId4"/>
    <p:sldLayoutId id="2147483650" r:id="rId5"/>
    <p:sldLayoutId id="2147483670" r:id="rId6"/>
    <p:sldLayoutId id="2147483672" r:id="rId7"/>
    <p:sldLayoutId id="2147483675" r:id="rId8"/>
    <p:sldLayoutId id="2147483706" r:id="rId9"/>
    <p:sldLayoutId id="2147483680" r:id="rId10"/>
    <p:sldLayoutId id="2147483697" r:id="rId11"/>
    <p:sldLayoutId id="2147483679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None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tabLst>
          <a:tab pos="8158163" algn="l"/>
        </a:tabLst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" userDrawn="1">
          <p15:clr>
            <a:srgbClr val="F26B43"/>
          </p15:clr>
        </p15:guide>
        <p15:guide id="2" pos="7296" userDrawn="1">
          <p15:clr>
            <a:srgbClr val="F26B43"/>
          </p15:clr>
        </p15:guide>
        <p15:guide id="3" orient="horz" pos="384" userDrawn="1">
          <p15:clr>
            <a:srgbClr val="F26B43"/>
          </p15:clr>
        </p15:guide>
        <p15:guide id="4" orient="horz" pos="3929" userDrawn="1">
          <p15:clr>
            <a:srgbClr val="F26B43"/>
          </p15:clr>
        </p15:guide>
        <p15:guide id="5" orient="horz" pos="95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vsg.be/kennisitem/vvsg/ific?query=ific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vsg.be/kennisitem/vvsg/ific?query=ific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vsg.be/kennisitem/vvsg/ific?query=ific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beslissingenvlaamseregering.vlaanderen.be/document-view/61B8450B364ED90009000CA8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hyperlink" Target="https://www.vvsg.be/kennisitem/vvsg/ific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0B47DB-FC7C-48F5-9D5E-588E77DEF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9813" y="4855924"/>
            <a:ext cx="8002585" cy="1062444"/>
          </a:xfrm>
        </p:spPr>
        <p:txBody>
          <a:bodyPr/>
          <a:lstStyle/>
          <a:p>
            <a:r>
              <a:rPr lang="nl-NL" dirty="0"/>
              <a:t>10 januari 2022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65E470A-6F3B-4C46-BD3C-15CBB53575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79813" y="3860255"/>
            <a:ext cx="8002587" cy="1073948"/>
          </a:xfrm>
        </p:spPr>
        <p:txBody>
          <a:bodyPr/>
          <a:lstStyle/>
          <a:p>
            <a:r>
              <a:rPr lang="nl-NL" dirty="0"/>
              <a:t>IFIC in de thuiszorg: IFIC Forum</a:t>
            </a:r>
          </a:p>
          <a:p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28399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Grafiek 12">
            <a:extLst>
              <a:ext uri="{FF2B5EF4-FFF2-40B4-BE49-F238E27FC236}">
                <a16:creationId xmlns:a16="http://schemas.microsoft.com/office/drawing/2014/main" id="{B4356BCF-7FDD-4E95-B870-7342C6FEE1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3097404"/>
              </p:ext>
            </p:extLst>
          </p:nvPr>
        </p:nvGraphicFramePr>
        <p:xfrm>
          <a:off x="1106001" y="1963475"/>
          <a:ext cx="10056000" cy="3905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C0E6E068-30BF-490C-B3DC-1201D614F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IFIC-presentatie voor personeelsvergaderingen</a:t>
            </a:r>
            <a:endParaRPr lang="nl-BE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54DDD510-BAD0-444F-B619-8078A911D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45F4-A723-4960-9E19-747FE5E1055D}" type="slidenum">
              <a:rPr lang="nl-BE" smtClean="0"/>
              <a:t>10</a:t>
            </a:fld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19CD212-27AA-423B-8CEE-5D57216DA9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8013" y="609600"/>
            <a:ext cx="1595111" cy="402400"/>
          </a:xfrm>
        </p:spPr>
        <p:txBody>
          <a:bodyPr/>
          <a:lstStyle/>
          <a:p>
            <a:r>
              <a:rPr lang="nl-NL"/>
              <a:t>Verzorgenden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0A9928C4-630E-4709-ABFD-191380B1A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1346721"/>
            <a:ext cx="10056000" cy="514157"/>
          </a:xfrm>
        </p:spPr>
        <p:txBody>
          <a:bodyPr/>
          <a:lstStyle/>
          <a:p>
            <a:r>
              <a:rPr lang="nl-BE">
                <a:solidFill>
                  <a:schemeClr val="accent3"/>
                </a:solidFill>
              </a:rPr>
              <a:t>Nieuwe loonschalen voor verzorgenden (gezinszorg)</a:t>
            </a:r>
            <a:endParaRPr lang="nl-NL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BE7CCA2B-0BDC-4BDE-99A2-8594258B0F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60000" lvl="3" indent="0">
              <a:buNone/>
              <a:defRPr/>
            </a:pPr>
            <a:endParaRPr kumimoji="0" lang="nl-NL" sz="2000" b="0" i="0" u="none" strike="noStrike" kern="1200" cap="none" spc="0" normalizeH="0" baseline="0" noProof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60000" lvl="3" indent="0">
              <a:buNone/>
              <a:defRPr/>
            </a:pPr>
            <a:endParaRPr lang="nl-NL">
              <a:solidFill>
                <a:srgbClr val="53565A"/>
              </a:solidFill>
              <a:latin typeface="Arial"/>
            </a:endParaRPr>
          </a:p>
          <a:p>
            <a:pPr marL="360000" lvl="3" indent="0">
              <a:buNone/>
              <a:defRPr/>
            </a:pPr>
            <a:endParaRPr kumimoji="0" lang="nl-NL" sz="2000" b="0" i="0" u="none" strike="noStrike" kern="1200" cap="none" spc="0" normalizeH="0" baseline="0" noProof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60000" lvl="3" indent="0">
              <a:buNone/>
              <a:defRPr/>
            </a:pPr>
            <a:endParaRPr lang="nl-NL">
              <a:solidFill>
                <a:srgbClr val="53565A"/>
              </a:solidFill>
              <a:latin typeface="Arial"/>
            </a:endParaRPr>
          </a:p>
          <a:p>
            <a:pPr marL="360000" lvl="3" indent="0">
              <a:buNone/>
              <a:defRPr/>
            </a:pPr>
            <a:endParaRPr kumimoji="0" lang="nl-NL" sz="2000" b="0" i="0" u="none" strike="noStrike" kern="1200" cap="none" spc="0" normalizeH="0" baseline="0" noProof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60000" lvl="3" indent="0">
              <a:buNone/>
              <a:defRPr/>
            </a:pPr>
            <a:endParaRPr lang="nl-NL">
              <a:solidFill>
                <a:srgbClr val="53565A"/>
              </a:solidFill>
              <a:latin typeface="Arial"/>
            </a:endParaRPr>
          </a:p>
          <a:p>
            <a:pPr marL="360000" lvl="3" indent="0">
              <a:buNone/>
              <a:defRPr/>
            </a:pPr>
            <a:endParaRPr kumimoji="0" lang="nl-NL" sz="2000" b="0" i="0" u="none" strike="noStrike" kern="1200" cap="none" spc="0" normalizeH="0" baseline="0" noProof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60000" lvl="3" indent="0">
              <a:buNone/>
              <a:defRPr/>
            </a:pPr>
            <a:endParaRPr lang="nl-NL">
              <a:solidFill>
                <a:srgbClr val="53565A"/>
              </a:solidFill>
              <a:latin typeface="Arial"/>
            </a:endParaRPr>
          </a:p>
          <a:p>
            <a:pPr marL="360000" lvl="3" indent="0">
              <a:buNone/>
              <a:defRPr/>
            </a:pPr>
            <a:endParaRPr kumimoji="0" lang="nl-NL" sz="2000" b="0" i="0" u="none" strike="noStrike" kern="1200" cap="none" spc="0" normalizeH="0" baseline="0" noProof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60000" lvl="3" indent="0">
              <a:buNone/>
              <a:defRPr/>
            </a:pPr>
            <a:endParaRPr lang="nl-NL">
              <a:solidFill>
                <a:srgbClr val="53565A"/>
              </a:solidFill>
              <a:latin typeface="Arial"/>
            </a:endParaRPr>
          </a:p>
          <a:p>
            <a:pPr marL="360000" lvl="3" indent="0">
              <a:buNone/>
              <a:defRPr/>
            </a:pPr>
            <a:endParaRPr kumimoji="0" lang="nl-NL" sz="2000" b="0" i="0" u="none" strike="noStrike" kern="1200" cap="none" spc="0" normalizeH="0" baseline="0" noProof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60000" lvl="3" indent="0">
              <a:buNone/>
              <a:defRPr/>
            </a:pPr>
            <a:endParaRPr lang="nl-NL">
              <a:solidFill>
                <a:srgbClr val="53565A"/>
              </a:solidFill>
              <a:latin typeface="Arial"/>
            </a:endParaRPr>
          </a:p>
          <a:p>
            <a:pPr marL="360000" lvl="3" indent="0">
              <a:buNone/>
              <a:defRPr/>
            </a:pPr>
            <a:endParaRPr kumimoji="0" lang="nl-NL" sz="2000" b="0" i="0" u="none" strike="noStrike" kern="1200" cap="none" spc="0" normalizeH="0" baseline="0" noProof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6000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8158163" algn="l"/>
              </a:tabLst>
              <a:defRPr/>
            </a:pPr>
            <a:endParaRPr kumimoji="0" lang="nl-BE" sz="2000" b="0" i="0" u="none" strike="noStrike" kern="1200" cap="none" spc="0" normalizeH="0" baseline="0" noProof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60000" lvl="3" indent="0">
              <a:buNone/>
              <a:defRPr/>
            </a:pPr>
            <a:endParaRPr lang="nl-NL"/>
          </a:p>
        </p:txBody>
      </p:sp>
      <p:sp>
        <p:nvSpPr>
          <p:cNvPr id="8" name="Linkeraccolade 7">
            <a:extLst>
              <a:ext uri="{FF2B5EF4-FFF2-40B4-BE49-F238E27FC236}">
                <a16:creationId xmlns:a16="http://schemas.microsoft.com/office/drawing/2014/main" id="{3C51D276-45A1-4018-A74E-A1A1C7C1A2AA}"/>
              </a:ext>
            </a:extLst>
          </p:cNvPr>
          <p:cNvSpPr/>
          <p:nvPr/>
        </p:nvSpPr>
        <p:spPr>
          <a:xfrm rot="16200000">
            <a:off x="4859481" y="1867756"/>
            <a:ext cx="510721" cy="4238161"/>
          </a:xfrm>
          <a:prstGeom prst="leftBrac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3BB72377-3940-4EA0-911F-FDDDD6B2E869}"/>
              </a:ext>
            </a:extLst>
          </p:cNvPr>
          <p:cNvSpPr txBox="1"/>
          <p:nvPr/>
        </p:nvSpPr>
        <p:spPr>
          <a:xfrm>
            <a:off x="3308646" y="4366249"/>
            <a:ext cx="321199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/>
              <a:t>Nieuw barema: gebaseerd op IFIC categorie 11</a:t>
            </a:r>
            <a:endParaRPr lang="nl-BE"/>
          </a:p>
        </p:txBody>
      </p:sp>
      <p:sp>
        <p:nvSpPr>
          <p:cNvPr id="10" name="Linkeraccolade 9">
            <a:extLst>
              <a:ext uri="{FF2B5EF4-FFF2-40B4-BE49-F238E27FC236}">
                <a16:creationId xmlns:a16="http://schemas.microsoft.com/office/drawing/2014/main" id="{0A549AA6-4237-4EDF-8C15-F037E471A9E9}"/>
              </a:ext>
            </a:extLst>
          </p:cNvPr>
          <p:cNvSpPr/>
          <p:nvPr/>
        </p:nvSpPr>
        <p:spPr>
          <a:xfrm rot="16200000">
            <a:off x="8767513" y="2853599"/>
            <a:ext cx="510721" cy="2297746"/>
          </a:xfrm>
          <a:prstGeom prst="leftBrac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EFF33673-E9CC-4122-8958-F9CB8C1BBD1C}"/>
              </a:ext>
            </a:extLst>
          </p:cNvPr>
          <p:cNvSpPr txBox="1"/>
          <p:nvPr/>
        </p:nvSpPr>
        <p:spPr>
          <a:xfrm>
            <a:off x="7874000" y="4384018"/>
            <a:ext cx="321199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/>
              <a:t>Zelfde als oud barema C2</a:t>
            </a:r>
          </a:p>
          <a:p>
            <a:pPr algn="ctr"/>
            <a:endParaRPr lang="nl-BE"/>
          </a:p>
        </p:txBody>
      </p: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5C33381C-4077-4009-A1CD-F0933E9FA9C4}"/>
              </a:ext>
            </a:extLst>
          </p:cNvPr>
          <p:cNvCxnSpPr/>
          <p:nvPr/>
        </p:nvCxnSpPr>
        <p:spPr>
          <a:xfrm>
            <a:off x="7743175" y="1790350"/>
            <a:ext cx="0" cy="3913522"/>
          </a:xfrm>
          <a:prstGeom prst="line">
            <a:avLst/>
          </a:prstGeom>
          <a:ln w="762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6577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C0E6E068-30BF-490C-B3DC-1201D614F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IFIC-presentatie voor personeelsvergaderingen</a:t>
            </a:r>
            <a:endParaRPr lang="nl-BE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54DDD510-BAD0-444F-B619-8078A911D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45F4-A723-4960-9E19-747FE5E1055D}" type="slidenum">
              <a:rPr lang="nl-BE" smtClean="0"/>
              <a:t>11</a:t>
            </a:fld>
            <a:endParaRPr lang="nl-BE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BE7CCA2B-0BDC-4BDE-99A2-8594258B0F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60000" lvl="3" indent="0">
              <a:buNone/>
              <a:defRPr/>
            </a:pPr>
            <a:endParaRPr kumimoji="0" lang="nl-NL" sz="2000" b="0" i="0" u="none" strike="noStrike" kern="1200" cap="none" spc="0" normalizeH="0" baseline="0" noProof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60000" lvl="3" indent="0">
              <a:buNone/>
              <a:defRPr/>
            </a:pPr>
            <a:endParaRPr lang="nl-NL">
              <a:solidFill>
                <a:srgbClr val="53565A"/>
              </a:solidFill>
              <a:latin typeface="Arial"/>
            </a:endParaRPr>
          </a:p>
          <a:p>
            <a:pPr marL="360000" lvl="3" indent="0">
              <a:buNone/>
              <a:defRPr/>
            </a:pPr>
            <a:endParaRPr kumimoji="0" lang="nl-NL" sz="2000" b="0" i="0" u="none" strike="noStrike" kern="1200" cap="none" spc="0" normalizeH="0" baseline="0" noProof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60000" lvl="3" indent="0">
              <a:buNone/>
              <a:defRPr/>
            </a:pPr>
            <a:endParaRPr lang="nl-NL">
              <a:solidFill>
                <a:srgbClr val="53565A"/>
              </a:solidFill>
              <a:latin typeface="Arial"/>
            </a:endParaRPr>
          </a:p>
          <a:p>
            <a:pPr marL="360000" lvl="3" indent="0">
              <a:buNone/>
              <a:defRPr/>
            </a:pPr>
            <a:endParaRPr kumimoji="0" lang="nl-NL" sz="2000" b="0" i="0" u="none" strike="noStrike" kern="1200" cap="none" spc="0" normalizeH="0" baseline="0" noProof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60000" lvl="3" indent="0">
              <a:buNone/>
              <a:defRPr/>
            </a:pPr>
            <a:endParaRPr lang="nl-NL">
              <a:solidFill>
                <a:srgbClr val="53565A"/>
              </a:solidFill>
              <a:latin typeface="Arial"/>
            </a:endParaRPr>
          </a:p>
          <a:p>
            <a:pPr marL="360000" lvl="3" indent="0">
              <a:buNone/>
              <a:defRPr/>
            </a:pPr>
            <a:endParaRPr kumimoji="0" lang="nl-NL" sz="2000" b="0" i="0" u="none" strike="noStrike" kern="1200" cap="none" spc="0" normalizeH="0" baseline="0" noProof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60000" lvl="3" indent="0">
              <a:buNone/>
              <a:defRPr/>
            </a:pPr>
            <a:endParaRPr lang="nl-NL">
              <a:solidFill>
                <a:srgbClr val="53565A"/>
              </a:solidFill>
              <a:latin typeface="Arial"/>
            </a:endParaRPr>
          </a:p>
          <a:p>
            <a:pPr marL="360000" lvl="3" indent="0">
              <a:buNone/>
              <a:defRPr/>
            </a:pPr>
            <a:endParaRPr kumimoji="0" lang="nl-NL" sz="2000" b="0" i="0" u="none" strike="noStrike" kern="1200" cap="none" spc="0" normalizeH="0" baseline="0" noProof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60000" lvl="3" indent="0">
              <a:buNone/>
              <a:defRPr/>
            </a:pPr>
            <a:endParaRPr lang="nl-NL">
              <a:solidFill>
                <a:srgbClr val="53565A"/>
              </a:solidFill>
              <a:latin typeface="Arial"/>
            </a:endParaRPr>
          </a:p>
          <a:p>
            <a:pPr marL="360000" lvl="3" indent="0">
              <a:buNone/>
              <a:defRPr/>
            </a:pPr>
            <a:endParaRPr kumimoji="0" lang="nl-NL" sz="2000" b="0" i="0" u="none" strike="noStrike" kern="1200" cap="none" spc="0" normalizeH="0" baseline="0" noProof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60000" lvl="3" indent="0">
              <a:buNone/>
              <a:defRPr/>
            </a:pPr>
            <a:endParaRPr lang="nl-NL">
              <a:solidFill>
                <a:srgbClr val="53565A"/>
              </a:solidFill>
              <a:latin typeface="Arial"/>
            </a:endParaRPr>
          </a:p>
          <a:p>
            <a:pPr marL="360000" lvl="3" indent="0">
              <a:buNone/>
              <a:defRPr/>
            </a:pPr>
            <a:endParaRPr kumimoji="0" lang="nl-NL" sz="2000" b="0" i="0" u="none" strike="noStrike" kern="1200" cap="none" spc="0" normalizeH="0" baseline="0" noProof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6000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8158163" algn="l"/>
              </a:tabLst>
              <a:defRPr/>
            </a:pPr>
            <a:endParaRPr kumimoji="0" lang="nl-BE" sz="2000" b="0" i="0" u="none" strike="noStrike" kern="1200" cap="none" spc="0" normalizeH="0" baseline="0" noProof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60000" lvl="3" indent="0">
              <a:buNone/>
              <a:defRPr/>
            </a:pPr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C120D668-3381-4755-815D-BC4ABFEFC6FF}"/>
              </a:ext>
            </a:extLst>
          </p:cNvPr>
          <p:cNvSpPr txBox="1"/>
          <p:nvPr/>
        </p:nvSpPr>
        <p:spPr>
          <a:xfrm>
            <a:off x="7655987" y="1536174"/>
            <a:ext cx="35458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nl-NL" sz="1600" dirty="0"/>
          </a:p>
          <a:p>
            <a:r>
              <a:rPr lang="nl-NL" sz="1600" dirty="0"/>
              <a:t>Maak zelf de vergelijking! Excel op </a:t>
            </a:r>
            <a:r>
              <a:rPr lang="nl-NL" sz="1600" dirty="0">
                <a:hlinkClick r:id="rId3"/>
              </a:rPr>
              <a:t>de IFIC-pagina</a:t>
            </a:r>
            <a:endParaRPr lang="nl-NL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Tot en met 18 jaar =&gt; verhoging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Hier komt bij de laagste lonen nog een haard- of standplaatstoelage bovenop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Dit is het jaarsalaris aan indexcijfer 1,7758 (oktober 2021)</a:t>
            </a:r>
            <a:endParaRPr lang="nl-BE" sz="1600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494E203-7F18-49E2-840E-4B554661AD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555" y="217211"/>
            <a:ext cx="6930887" cy="572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354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C0E6E068-30BF-490C-B3DC-1201D614F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IFIC-presentatie voor personeelsvergaderingen</a:t>
            </a:r>
            <a:endParaRPr lang="nl-BE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54DDD510-BAD0-444F-B619-8078A911D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45F4-A723-4960-9E19-747FE5E1055D}" type="slidenum">
              <a:rPr lang="nl-BE" smtClean="0"/>
              <a:t>12</a:t>
            </a:fld>
            <a:endParaRPr lang="nl-BE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BE7CCA2B-0BDC-4BDE-99A2-8594258B0F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60000" lvl="3" indent="0">
              <a:buNone/>
              <a:defRPr/>
            </a:pPr>
            <a:endParaRPr kumimoji="0" lang="nl-NL" sz="2000" b="0" i="0" u="none" strike="noStrike" kern="1200" cap="none" spc="0" normalizeH="0" baseline="0" noProof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60000" lvl="3" indent="0">
              <a:buNone/>
              <a:defRPr/>
            </a:pPr>
            <a:endParaRPr lang="nl-NL">
              <a:solidFill>
                <a:srgbClr val="53565A"/>
              </a:solidFill>
              <a:latin typeface="Arial"/>
            </a:endParaRPr>
          </a:p>
          <a:p>
            <a:pPr marL="360000" lvl="3" indent="0">
              <a:buNone/>
              <a:defRPr/>
            </a:pPr>
            <a:endParaRPr kumimoji="0" lang="nl-NL" sz="2000" b="0" i="0" u="none" strike="noStrike" kern="1200" cap="none" spc="0" normalizeH="0" baseline="0" noProof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60000" lvl="3" indent="0">
              <a:buNone/>
              <a:defRPr/>
            </a:pPr>
            <a:endParaRPr lang="nl-NL">
              <a:solidFill>
                <a:srgbClr val="53565A"/>
              </a:solidFill>
              <a:latin typeface="Arial"/>
            </a:endParaRPr>
          </a:p>
          <a:p>
            <a:pPr marL="360000" lvl="3" indent="0">
              <a:buNone/>
              <a:defRPr/>
            </a:pPr>
            <a:endParaRPr kumimoji="0" lang="nl-NL" sz="2000" b="0" i="0" u="none" strike="noStrike" kern="1200" cap="none" spc="0" normalizeH="0" baseline="0" noProof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60000" lvl="3" indent="0">
              <a:buNone/>
              <a:defRPr/>
            </a:pPr>
            <a:endParaRPr lang="nl-NL">
              <a:solidFill>
                <a:srgbClr val="53565A"/>
              </a:solidFill>
              <a:latin typeface="Arial"/>
            </a:endParaRPr>
          </a:p>
          <a:p>
            <a:pPr marL="360000" lvl="3" indent="0">
              <a:buNone/>
              <a:defRPr/>
            </a:pPr>
            <a:endParaRPr kumimoji="0" lang="nl-NL" sz="2000" b="0" i="0" u="none" strike="noStrike" kern="1200" cap="none" spc="0" normalizeH="0" baseline="0" noProof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60000" lvl="3" indent="0">
              <a:buNone/>
              <a:defRPr/>
            </a:pPr>
            <a:endParaRPr lang="nl-NL">
              <a:solidFill>
                <a:srgbClr val="53565A"/>
              </a:solidFill>
              <a:latin typeface="Arial"/>
            </a:endParaRPr>
          </a:p>
          <a:p>
            <a:pPr marL="360000" lvl="3" indent="0">
              <a:buNone/>
              <a:defRPr/>
            </a:pPr>
            <a:endParaRPr kumimoji="0" lang="nl-NL" sz="2000" b="0" i="0" u="none" strike="noStrike" kern="1200" cap="none" spc="0" normalizeH="0" baseline="0" noProof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60000" lvl="3" indent="0">
              <a:buNone/>
              <a:defRPr/>
            </a:pPr>
            <a:endParaRPr lang="nl-NL">
              <a:solidFill>
                <a:srgbClr val="53565A"/>
              </a:solidFill>
              <a:latin typeface="Arial"/>
            </a:endParaRPr>
          </a:p>
          <a:p>
            <a:pPr marL="360000" lvl="3" indent="0">
              <a:buNone/>
              <a:defRPr/>
            </a:pPr>
            <a:endParaRPr kumimoji="0" lang="nl-NL" sz="2000" b="0" i="0" u="none" strike="noStrike" kern="1200" cap="none" spc="0" normalizeH="0" baseline="0" noProof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60000" lvl="3" indent="0">
              <a:buNone/>
              <a:defRPr/>
            </a:pPr>
            <a:endParaRPr lang="nl-NL">
              <a:solidFill>
                <a:srgbClr val="53565A"/>
              </a:solidFill>
              <a:latin typeface="Arial"/>
            </a:endParaRPr>
          </a:p>
          <a:p>
            <a:pPr marL="360000" lvl="3" indent="0">
              <a:buNone/>
              <a:defRPr/>
            </a:pPr>
            <a:endParaRPr kumimoji="0" lang="nl-NL" sz="2000" b="0" i="0" u="none" strike="noStrike" kern="1200" cap="none" spc="0" normalizeH="0" baseline="0" noProof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6000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8158163" algn="l"/>
              </a:tabLst>
              <a:defRPr/>
            </a:pPr>
            <a:endParaRPr kumimoji="0" lang="nl-BE" sz="2000" b="0" i="0" u="none" strike="noStrike" kern="1200" cap="none" spc="0" normalizeH="0" baseline="0" noProof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60000" lvl="3" indent="0">
              <a:buNone/>
              <a:defRPr/>
            </a:pPr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C120D668-3381-4755-815D-BC4ABFEFC6FF}"/>
              </a:ext>
            </a:extLst>
          </p:cNvPr>
          <p:cNvSpPr txBox="1"/>
          <p:nvPr/>
        </p:nvSpPr>
        <p:spPr>
          <a:xfrm>
            <a:off x="7655987" y="1536174"/>
            <a:ext cx="35458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nl-NL" sz="1600" dirty="0"/>
          </a:p>
          <a:p>
            <a:r>
              <a:rPr lang="nl-NL" sz="1600" dirty="0"/>
              <a:t>Maak zelf de vergelijking! Excel op </a:t>
            </a:r>
            <a:r>
              <a:rPr lang="nl-NL" sz="1600" dirty="0">
                <a:hlinkClick r:id="rId3"/>
              </a:rPr>
              <a:t>de IFIC-pagina</a:t>
            </a:r>
            <a:endParaRPr lang="nl-NL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Vanaf 19 jaar =&gt; hetzelfde als C2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Verloning op D-niveau: nieuwe barema is een verhoging in elk anciënniteitsjaar</a:t>
            </a:r>
          </a:p>
          <a:p>
            <a:endParaRPr lang="nl-NL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Dit is </a:t>
            </a:r>
            <a:r>
              <a:rPr lang="nl-NL" sz="1600"/>
              <a:t>het jaarsalaris </a:t>
            </a:r>
            <a:r>
              <a:rPr lang="nl-NL" sz="1600" dirty="0"/>
              <a:t>aan indexcijfer 1,7758 (oktober 2021)</a:t>
            </a:r>
            <a:endParaRPr lang="nl-BE" sz="16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0D457496-F7AA-4C63-9BB4-03B31AC7CF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750" y="892175"/>
            <a:ext cx="6597720" cy="489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042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C0E6E068-30BF-490C-B3DC-1201D614F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IFIC-presentatie voor personeelsvergaderingen</a:t>
            </a:r>
            <a:endParaRPr lang="nl-BE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54DDD510-BAD0-444F-B619-8078A911D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45F4-A723-4960-9E19-747FE5E1055D}" type="slidenum">
              <a:rPr lang="nl-BE" smtClean="0"/>
              <a:t>13</a:t>
            </a:fld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19CD212-27AA-423B-8CEE-5D57216DA9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8013" y="609600"/>
            <a:ext cx="1225460" cy="402400"/>
          </a:xfrm>
        </p:spPr>
        <p:txBody>
          <a:bodyPr/>
          <a:lstStyle/>
          <a:p>
            <a:r>
              <a:rPr lang="nl-NL" dirty="0"/>
              <a:t>Thuiszorg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0A9928C4-630E-4709-ABFD-191380B1A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1346721"/>
            <a:ext cx="10056000" cy="514157"/>
          </a:xfrm>
        </p:spPr>
        <p:txBody>
          <a:bodyPr/>
          <a:lstStyle/>
          <a:p>
            <a:r>
              <a:rPr lang="nl-BE">
                <a:solidFill>
                  <a:schemeClr val="accent3"/>
                </a:solidFill>
              </a:rPr>
              <a:t>Stappenplan</a:t>
            </a:r>
            <a:endParaRPr lang="nl-NL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BE7CCA2B-0BDC-4BDE-99A2-8594258B0F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3"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Het betreft een nieuw barema voor sommige functies, maar 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nog geen officiële IFIC-loonschaal</a:t>
            </a:r>
          </a:p>
          <a:p>
            <a:pPr lvl="4"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Geen nieuwe functiewijzing zoals in ouderenzorg</a:t>
            </a:r>
          </a:p>
          <a:p>
            <a:pPr lvl="4">
              <a:defRPr/>
            </a:pPr>
            <a:r>
              <a:rPr lang="nl-NL" sz="1800" dirty="0">
                <a:solidFill>
                  <a:srgbClr val="53565A"/>
                </a:solidFill>
                <a:latin typeface="Arial"/>
              </a:rPr>
              <a:t>Geen </a:t>
            </a:r>
            <a:r>
              <a:rPr lang="nl-NL" sz="1800" dirty="0" err="1">
                <a:solidFill>
                  <a:srgbClr val="53565A"/>
                </a:solidFill>
                <a:latin typeface="Arial"/>
              </a:rPr>
              <a:t>beroepsmogelijkheden</a:t>
            </a:r>
            <a:r>
              <a:rPr lang="nl-NL" sz="1800" dirty="0" err="1">
                <a:cs typeface="Times New Roman" panose="02020603050405020304" pitchFamily="18" charset="0"/>
              </a:rPr>
              <a:t>r</a:t>
            </a:r>
            <a:endParaRPr lang="nl-NL" sz="1800" dirty="0">
              <a:cs typeface="Times New Roman" panose="02020603050405020304" pitchFamily="18" charset="0"/>
            </a:endParaRPr>
          </a:p>
          <a:p>
            <a:pPr lvl="4">
              <a:defRPr/>
            </a:pPr>
            <a:r>
              <a:rPr lang="nl-NL" sz="1800" dirty="0">
                <a:cs typeface="Times New Roman" panose="02020603050405020304" pitchFamily="18" charset="0"/>
              </a:rPr>
              <a:t> p</a:t>
            </a:r>
          </a:p>
          <a:p>
            <a:pPr lvl="3">
              <a:defRPr/>
            </a:pPr>
            <a:r>
              <a:rPr lang="nl-NL" sz="1800" b="1" dirty="0">
                <a:solidFill>
                  <a:srgbClr val="53565A"/>
                </a:solidFill>
                <a:latin typeface="Arial"/>
              </a:rPr>
              <a:t>Huidige</a:t>
            </a:r>
            <a:r>
              <a:rPr lang="nl-NL" sz="1800" dirty="0">
                <a:solidFill>
                  <a:srgbClr val="53565A"/>
                </a:solidFill>
                <a:latin typeface="Arial"/>
              </a:rPr>
              <a:t> personeelsleden die van de voorafnames kunnen genieten ontvangen loon volgens het nieuwe barema 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</a:p>
          <a:p>
            <a:pPr lvl="4">
              <a:defRPr/>
            </a:pPr>
            <a:r>
              <a:rPr lang="nl-NL" sz="1800" dirty="0">
                <a:solidFill>
                  <a:srgbClr val="53565A"/>
                </a:solidFill>
                <a:latin typeface="Arial"/>
              </a:rPr>
              <a:t>Uitbetaling ten vroegste op 1 januari 2022</a:t>
            </a:r>
          </a:p>
          <a:p>
            <a:pPr lvl="4">
              <a:defRPr/>
            </a:pPr>
            <a:r>
              <a:rPr lang="nl-NL" sz="1800" dirty="0">
                <a:solidFill>
                  <a:srgbClr val="53565A"/>
                </a:solidFill>
                <a:latin typeface="Arial"/>
              </a:rPr>
              <a:t>Uitbetaling laatste op hetzelfde moment als het personeel van de ouderenzorg </a:t>
            </a:r>
          </a:p>
          <a:p>
            <a:pPr lvl="4">
              <a:defRPr/>
            </a:pPr>
            <a:r>
              <a:rPr lang="nl-NL" sz="1800" dirty="0">
                <a:solidFill>
                  <a:srgbClr val="53565A"/>
                </a:solidFill>
                <a:latin typeface="Arial"/>
              </a:rPr>
              <a:t>Steeds met terugwerkende kracht naar 01/07/2021</a:t>
            </a:r>
          </a:p>
          <a:p>
            <a:pPr marL="36000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8158163" algn="l"/>
              </a:tabLst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lvl="3"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Nieuwe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personeelsleden in dienst vanaf 1 januari 2022 die van de voorafnames kunnen genieten, ontvangen het nieuwe barema</a:t>
            </a:r>
          </a:p>
          <a:p>
            <a:pPr lvl="3">
              <a:defRPr/>
            </a:pP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6000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8158163" algn="l"/>
              </a:tabLst>
              <a:defRPr/>
            </a:pP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60000" lvl="3" indent="0">
              <a:buNone/>
              <a:defRPr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71167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jdelijke aanduiding voor afbeelding 9" descr="Afbeelding met gras, buiten, boom, park&#10;&#10;Automatisch gegenereerde beschrijving">
            <a:extLst>
              <a:ext uri="{FF2B5EF4-FFF2-40B4-BE49-F238E27FC236}">
                <a16:creationId xmlns:a16="http://schemas.microsoft.com/office/drawing/2014/main" id="{034E428D-A8F4-4DA3-9969-CF0C5BD1846B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9" r="24799"/>
          <a:stretch/>
        </p:blipFill>
        <p:spPr/>
      </p:pic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A36BF85-7E5F-4855-BA84-84B74E232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IFIC-presentatie voor personeelsvergaderingen</a:t>
            </a:r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737FEA1-61F1-42C3-BE16-B3A6B9D70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45F4-A723-4960-9E19-747FE5E1055D}" type="slidenum">
              <a:rPr lang="nl-BE" smtClean="0"/>
              <a:t>14</a:t>
            </a:fld>
            <a:endParaRPr lang="nl-BE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48B49B0A-A336-4B61-A4DE-596A771D37A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522413" y="2192955"/>
            <a:ext cx="5029200" cy="3567044"/>
          </a:xfrm>
        </p:spPr>
        <p:txBody>
          <a:bodyPr/>
          <a:lstStyle/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US" err="1"/>
              <a:t>Nog</a:t>
            </a:r>
            <a:r>
              <a:rPr lang="en-US"/>
              <a:t> </a:t>
            </a:r>
            <a:r>
              <a:rPr lang="en-US" err="1"/>
              <a:t>géén</a:t>
            </a:r>
            <a:r>
              <a:rPr lang="en-US"/>
              <a:t> </a:t>
            </a:r>
            <a:r>
              <a:rPr lang="en-US" err="1"/>
              <a:t>uitrol</a:t>
            </a:r>
            <a:r>
              <a:rPr lang="en-US"/>
              <a:t> IFIC!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US" err="1"/>
              <a:t>Wél</a:t>
            </a:r>
            <a:r>
              <a:rPr lang="en-US"/>
              <a:t> al </a:t>
            </a:r>
            <a:r>
              <a:rPr lang="en-US" err="1"/>
              <a:t>voorafnames</a:t>
            </a:r>
            <a:r>
              <a:rPr lang="en-US"/>
              <a:t> </a:t>
            </a:r>
            <a:endParaRPr lang="nl-BE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CBA063D4-1E2F-4BA8-9801-CFDBB1E002E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8013" y="609600"/>
            <a:ext cx="447486" cy="402400"/>
          </a:xfrm>
          <a:solidFill>
            <a:schemeClr val="accent3"/>
          </a:solidFill>
        </p:spPr>
        <p:txBody>
          <a:bodyPr/>
          <a:lstStyle/>
          <a:p>
            <a:r>
              <a:rPr lang="nl-BE"/>
              <a:t>3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47E70CA-1459-4873-B4BB-3DE973C53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1346400"/>
            <a:ext cx="5029200" cy="846555"/>
          </a:xfrm>
        </p:spPr>
        <p:txBody>
          <a:bodyPr/>
          <a:lstStyle/>
          <a:p>
            <a:r>
              <a:rPr lang="nl-BE">
                <a:solidFill>
                  <a:schemeClr val="accent3"/>
                </a:solidFill>
              </a:rPr>
              <a:t>Voorafnames IFIC voor logistiek medewerkers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CB3D098-BD76-4B29-81EA-B5224539C4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664815" y="5898888"/>
            <a:ext cx="917585" cy="3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54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C0E6E068-30BF-490C-B3DC-1201D614F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IFIC-presentatie voor personeelsvergaderingen</a:t>
            </a:r>
            <a:endParaRPr lang="nl-BE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54DDD510-BAD0-444F-B619-8078A911D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45F4-A723-4960-9E19-747FE5E1055D}" type="slidenum">
              <a:rPr lang="nl-BE" smtClean="0"/>
              <a:t>15</a:t>
            </a:fld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19CD212-27AA-423B-8CEE-5D57216DA9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8013" y="609600"/>
            <a:ext cx="2426773" cy="402400"/>
          </a:xfrm>
        </p:spPr>
        <p:txBody>
          <a:bodyPr/>
          <a:lstStyle/>
          <a:p>
            <a:r>
              <a:rPr lang="nl-NL"/>
              <a:t>Logistiek medewerkers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0A9928C4-630E-4709-ABFD-191380B1A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1346721"/>
            <a:ext cx="10056000" cy="514157"/>
          </a:xfrm>
        </p:spPr>
        <p:txBody>
          <a:bodyPr/>
          <a:lstStyle/>
          <a:p>
            <a:r>
              <a:rPr lang="nl-BE">
                <a:solidFill>
                  <a:schemeClr val="accent3"/>
                </a:solidFill>
              </a:rPr>
              <a:t>Nieuwe loonschalen voor logistiek medewerkers (aanvullende thuiszorg)</a:t>
            </a:r>
            <a:endParaRPr lang="nl-NL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BE7CCA2B-0BDC-4BDE-99A2-8594258B0F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3">
              <a:tabLst>
                <a:tab pos="457200" algn="l"/>
              </a:tabLst>
              <a:defRPr/>
            </a:pPr>
            <a:r>
              <a:rPr lang="nl-BE" dirty="0">
                <a:solidFill>
                  <a:srgbClr val="53565A"/>
                </a:solidFill>
                <a:latin typeface="Arial"/>
              </a:rPr>
              <a:t>Nieuw barema logistiek medewerkers, gebaseerd op IFIC-loonschaal categorie 4</a:t>
            </a:r>
          </a:p>
          <a:p>
            <a:pPr lvl="3">
              <a:tabLst>
                <a:tab pos="457200" algn="l"/>
              </a:tabLst>
              <a:defRPr/>
            </a:pPr>
            <a:r>
              <a:rPr lang="nl-BE" dirty="0">
                <a:solidFill>
                  <a:srgbClr val="53565A"/>
                </a:solidFill>
                <a:latin typeface="Arial"/>
              </a:rPr>
              <a:t>Logistiek medewerkers die al in dienst zijn, krijgen de keuze:</a:t>
            </a:r>
          </a:p>
          <a:p>
            <a:pPr lvl="3">
              <a:tabLst>
                <a:tab pos="457200" algn="l"/>
              </a:tabLst>
              <a:defRPr/>
            </a:pPr>
            <a:endParaRPr lang="nl-BE" dirty="0">
              <a:solidFill>
                <a:srgbClr val="53565A"/>
              </a:solidFill>
              <a:latin typeface="Arial"/>
            </a:endParaRPr>
          </a:p>
          <a:p>
            <a:pPr lvl="4">
              <a:tabLst>
                <a:tab pos="457200" algn="l"/>
              </a:tabLst>
              <a:defRPr/>
            </a:pPr>
            <a:r>
              <a:rPr lang="nl-BE" dirty="0">
                <a:solidFill>
                  <a:srgbClr val="53565A"/>
                </a:solidFill>
                <a:latin typeface="Arial"/>
              </a:rPr>
              <a:t>Voor logistiek medewerkers op de </a:t>
            </a:r>
            <a:r>
              <a:rPr lang="nl-BE" b="1" dirty="0">
                <a:solidFill>
                  <a:srgbClr val="53565A"/>
                </a:solidFill>
                <a:latin typeface="Arial"/>
              </a:rPr>
              <a:t>E-schaal</a:t>
            </a:r>
            <a:r>
              <a:rPr lang="nl-BE" dirty="0">
                <a:solidFill>
                  <a:srgbClr val="53565A"/>
                </a:solidFill>
                <a:latin typeface="Arial"/>
              </a:rPr>
              <a:t>: het nieuwe barema is vanaf 0 jaar anciënniteit tot op het einde van de loopbaan voordeliger</a:t>
            </a:r>
          </a:p>
          <a:p>
            <a:pPr lvl="4">
              <a:tabLst>
                <a:tab pos="457200" algn="l"/>
              </a:tabLst>
              <a:defRPr/>
            </a:pPr>
            <a:r>
              <a:rPr lang="nl-BE" dirty="0">
                <a:solidFill>
                  <a:srgbClr val="53565A"/>
                </a:solidFill>
                <a:latin typeface="Arial"/>
              </a:rPr>
              <a:t>Voor logistiek medewerkers op </a:t>
            </a:r>
            <a:r>
              <a:rPr lang="nl-BE" b="1" dirty="0">
                <a:solidFill>
                  <a:srgbClr val="53565A"/>
                </a:solidFill>
                <a:latin typeface="Arial"/>
              </a:rPr>
              <a:t>de D-schaal</a:t>
            </a:r>
            <a:r>
              <a:rPr lang="nl-BE" dirty="0">
                <a:solidFill>
                  <a:srgbClr val="53565A"/>
                </a:solidFill>
                <a:latin typeface="Arial"/>
              </a:rPr>
              <a:t>: het nieuwe barema is enkel bij 0 jaar anciënniteit tot en met 3 jaar anciënniteit voordeliger, maar bij hogere anciënniteit nadelig =&gt; deze medewerkers kunnen beter in het oude barema blijven</a:t>
            </a:r>
          </a:p>
          <a:p>
            <a:pPr marL="360000" lvl="3" indent="0">
              <a:buNone/>
              <a:defRPr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93015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C0E6E068-30BF-490C-B3DC-1201D614F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IFIC-presentatie voor personeelsvergaderingen</a:t>
            </a:r>
            <a:endParaRPr lang="nl-BE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54DDD510-BAD0-444F-B619-8078A911D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45F4-A723-4960-9E19-747FE5E1055D}" type="slidenum">
              <a:rPr lang="nl-BE" smtClean="0"/>
              <a:t>16</a:t>
            </a:fld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19CD212-27AA-423B-8CEE-5D57216DA9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8013" y="609600"/>
            <a:ext cx="2426773" cy="402400"/>
          </a:xfrm>
        </p:spPr>
        <p:txBody>
          <a:bodyPr/>
          <a:lstStyle/>
          <a:p>
            <a:r>
              <a:rPr lang="nl-NL"/>
              <a:t>Logistiek medewerkers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0A9928C4-630E-4709-ABFD-191380B1A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1346721"/>
            <a:ext cx="10056000" cy="514157"/>
          </a:xfrm>
        </p:spPr>
        <p:txBody>
          <a:bodyPr/>
          <a:lstStyle/>
          <a:p>
            <a:r>
              <a:rPr lang="nl-BE">
                <a:solidFill>
                  <a:schemeClr val="accent3"/>
                </a:solidFill>
              </a:rPr>
              <a:t>Nieuwe loonschalen voor logistiek medewerkers (aanvullende thuiszorg)</a:t>
            </a:r>
            <a:endParaRPr lang="nl-NL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BE7CCA2B-0BDC-4BDE-99A2-8594258B0F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3">
              <a:tabLst>
                <a:tab pos="457200" algn="l"/>
              </a:tabLst>
              <a:defRPr/>
            </a:pPr>
            <a:endParaRPr lang="nl-BE" sz="2400" dirty="0">
              <a:solidFill>
                <a:srgbClr val="53565A"/>
              </a:solidFill>
              <a:latin typeface="Arial"/>
            </a:endParaRPr>
          </a:p>
          <a:p>
            <a:pPr lvl="3">
              <a:tabLst>
                <a:tab pos="457200" algn="l"/>
              </a:tabLst>
              <a:defRPr/>
            </a:pPr>
            <a:r>
              <a:rPr lang="nl-BE" sz="2400" dirty="0">
                <a:solidFill>
                  <a:srgbClr val="53565A"/>
                </a:solidFill>
                <a:latin typeface="Arial"/>
              </a:rPr>
              <a:t>Voor huidige personeelsleden: met terugwerkende kracht tot 1 juli 2021</a:t>
            </a:r>
          </a:p>
          <a:p>
            <a:pPr lvl="3">
              <a:tabLst>
                <a:tab pos="457200" algn="l"/>
              </a:tabLst>
              <a:defRPr/>
            </a:pPr>
            <a:r>
              <a:rPr lang="nl-BE" sz="2400" dirty="0">
                <a:solidFill>
                  <a:srgbClr val="53565A"/>
                </a:solidFill>
                <a:latin typeface="Arial"/>
              </a:rPr>
              <a:t>Voor nieuwe personeelsleden: vanaf datum indiensttreding</a:t>
            </a:r>
          </a:p>
          <a:p>
            <a:pPr lvl="3">
              <a:tabLst>
                <a:tab pos="457200" algn="l"/>
              </a:tabLst>
              <a:defRPr/>
            </a:pPr>
            <a:endParaRPr lang="nl-BE" sz="2400" i="1" dirty="0">
              <a:solidFill>
                <a:srgbClr val="53565A"/>
              </a:solidFill>
              <a:latin typeface="Arial"/>
            </a:endParaRPr>
          </a:p>
          <a:p>
            <a:pPr lvl="3">
              <a:tabLst>
                <a:tab pos="457200" algn="l"/>
              </a:tabLst>
              <a:defRPr/>
            </a:pPr>
            <a:r>
              <a:rPr lang="nl-BE" sz="2400" dirty="0">
                <a:solidFill>
                  <a:srgbClr val="53565A"/>
                </a:solidFill>
                <a:latin typeface="Arial"/>
              </a:rPr>
              <a:t>ALLE personeelsleden kregen al een verhoging van de </a:t>
            </a:r>
            <a:r>
              <a:rPr lang="nl-BE" sz="2400" dirty="0" err="1">
                <a:solidFill>
                  <a:srgbClr val="53565A"/>
                </a:solidFill>
                <a:latin typeface="Arial"/>
              </a:rPr>
              <a:t>eindejaarstoelage</a:t>
            </a:r>
            <a:r>
              <a:rPr lang="nl-BE" sz="2400" dirty="0">
                <a:solidFill>
                  <a:srgbClr val="53565A"/>
                </a:solidFill>
                <a:latin typeface="Arial"/>
              </a:rPr>
              <a:t> met 1,1% van het jaarsalaris (de verhoging blijft in 2021, 2022 en volgende jaren). </a:t>
            </a:r>
          </a:p>
          <a:p>
            <a:pPr marL="36000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8158163" algn="l"/>
              </a:tabLst>
              <a:defRPr/>
            </a:pP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60000" lvl="3" indent="0">
              <a:buNone/>
              <a:defRPr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92627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C0E6E068-30BF-490C-B3DC-1201D614F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IFIC-presentatie voor personeelsvergaderingen</a:t>
            </a:r>
            <a:endParaRPr lang="nl-BE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54DDD510-BAD0-444F-B619-8078A911D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45F4-A723-4960-9E19-747FE5E1055D}" type="slidenum">
              <a:rPr lang="nl-BE" smtClean="0"/>
              <a:t>17</a:t>
            </a:fld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19CD212-27AA-423B-8CEE-5D57216DA9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8013" y="609600"/>
            <a:ext cx="2426773" cy="402400"/>
          </a:xfrm>
        </p:spPr>
        <p:txBody>
          <a:bodyPr/>
          <a:lstStyle/>
          <a:p>
            <a:r>
              <a:rPr lang="nl-NL"/>
              <a:t>Logistiek medewerkers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0A9928C4-630E-4709-ABFD-191380B1A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1346721"/>
            <a:ext cx="10056000" cy="514157"/>
          </a:xfrm>
        </p:spPr>
        <p:txBody>
          <a:bodyPr/>
          <a:lstStyle/>
          <a:p>
            <a:r>
              <a:rPr lang="nl-BE">
                <a:solidFill>
                  <a:schemeClr val="accent3"/>
                </a:solidFill>
              </a:rPr>
              <a:t>Nieuwe loonschalen voor logistiek medewerkers (aanvullende thuiszorg)</a:t>
            </a:r>
            <a:endParaRPr lang="nl-NL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BE7CCA2B-0BDC-4BDE-99A2-8594258B0F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2413" y="2612162"/>
            <a:ext cx="10056000" cy="3905316"/>
          </a:xfrm>
        </p:spPr>
        <p:txBody>
          <a:bodyPr/>
          <a:lstStyle/>
          <a:p>
            <a:pPr marL="360000" lvl="3" indent="0">
              <a:buNone/>
              <a:tabLst>
                <a:tab pos="457200" algn="l"/>
              </a:tabLst>
              <a:defRPr/>
            </a:pPr>
            <a:r>
              <a:rPr lang="nl-BE" dirty="0">
                <a:solidFill>
                  <a:srgbClr val="53565A"/>
                </a:solidFill>
                <a:latin typeface="Arial"/>
              </a:rPr>
              <a:t>Welke logistiek medewerkers?</a:t>
            </a:r>
          </a:p>
          <a:p>
            <a:pPr lvl="3">
              <a:tabLst>
                <a:tab pos="457200" algn="l"/>
              </a:tabLst>
              <a:defRPr/>
            </a:pPr>
            <a:endParaRPr lang="nl-BE" dirty="0">
              <a:solidFill>
                <a:srgbClr val="53565A"/>
              </a:solidFill>
              <a:latin typeface="Arial"/>
            </a:endParaRPr>
          </a:p>
          <a:p>
            <a:pPr lvl="4">
              <a:tabLst>
                <a:tab pos="457200" algn="l"/>
              </a:tabLst>
              <a:defRPr/>
            </a:pPr>
            <a:r>
              <a:rPr lang="nl-BE" dirty="0">
                <a:solidFill>
                  <a:srgbClr val="53565A"/>
                </a:solidFill>
                <a:latin typeface="Arial"/>
              </a:rPr>
              <a:t>Logistiek medewerkers in een erkende dienst aanvullende thuiszorg (of logistieke hulp)</a:t>
            </a:r>
          </a:p>
          <a:p>
            <a:pPr lvl="4">
              <a:tabLst>
                <a:tab pos="457200" algn="l"/>
              </a:tabLst>
              <a:defRPr/>
            </a:pPr>
            <a:r>
              <a:rPr lang="nl-NL" dirty="0">
                <a:solidFill>
                  <a:srgbClr val="53565A"/>
                </a:solidFill>
                <a:latin typeface="Arial"/>
              </a:rPr>
              <a:t>Wel </a:t>
            </a:r>
            <a:r>
              <a:rPr lang="nl-NL" dirty="0" err="1">
                <a:solidFill>
                  <a:srgbClr val="53565A"/>
                </a:solidFill>
                <a:latin typeface="Arial"/>
              </a:rPr>
              <a:t>doelgroepmedewerkers</a:t>
            </a:r>
            <a:r>
              <a:rPr lang="nl-NL" dirty="0">
                <a:solidFill>
                  <a:srgbClr val="53565A"/>
                </a:solidFill>
                <a:latin typeface="Arial"/>
              </a:rPr>
              <a:t>, medewerkers karweidienst, oppasdienst…</a:t>
            </a:r>
          </a:p>
          <a:p>
            <a:pPr lvl="4">
              <a:tabLst>
                <a:tab pos="457200" algn="l"/>
              </a:tabLst>
              <a:defRPr/>
            </a:pPr>
            <a:endParaRPr lang="nl-BE" dirty="0">
              <a:solidFill>
                <a:srgbClr val="53565A"/>
              </a:solidFill>
              <a:latin typeface="Arial"/>
            </a:endParaRPr>
          </a:p>
          <a:p>
            <a:pPr lvl="4">
              <a:tabLst>
                <a:tab pos="457200" algn="l"/>
              </a:tabLst>
              <a:defRPr/>
            </a:pPr>
            <a:r>
              <a:rPr lang="nl-BE" b="1" u="sng" dirty="0">
                <a:solidFill>
                  <a:srgbClr val="53565A"/>
                </a:solidFill>
                <a:latin typeface="Arial"/>
              </a:rPr>
              <a:t>Niet</a:t>
            </a:r>
            <a:r>
              <a:rPr lang="nl-BE" dirty="0">
                <a:solidFill>
                  <a:srgbClr val="53565A"/>
                </a:solidFill>
                <a:latin typeface="Arial"/>
              </a:rPr>
              <a:t> medewerkers dienstencheques en maaltijdbedeling</a:t>
            </a:r>
          </a:p>
          <a:p>
            <a:pPr lvl="4">
              <a:tabLst>
                <a:tab pos="457200" algn="l"/>
              </a:tabLst>
              <a:defRPr/>
            </a:pPr>
            <a:r>
              <a:rPr lang="nl-BE" b="1" u="sng" dirty="0">
                <a:solidFill>
                  <a:srgbClr val="53565A"/>
                </a:solidFill>
                <a:latin typeface="Arial"/>
              </a:rPr>
              <a:t>Niet</a:t>
            </a:r>
            <a:r>
              <a:rPr lang="nl-BE" dirty="0">
                <a:solidFill>
                  <a:srgbClr val="53565A"/>
                </a:solidFill>
                <a:latin typeface="Arial"/>
              </a:rPr>
              <a:t> logistiek medewerkers verbonden aan het LDC (of andere diensten binnen het lokaal bestuur)</a:t>
            </a:r>
          </a:p>
          <a:p>
            <a:pPr lvl="4">
              <a:tabLst>
                <a:tab pos="457200" algn="l"/>
              </a:tabLst>
              <a:defRPr/>
            </a:pPr>
            <a:endParaRPr lang="nl-BE" dirty="0">
              <a:solidFill>
                <a:srgbClr val="53565A"/>
              </a:solidFill>
              <a:latin typeface="Arial"/>
            </a:endParaRPr>
          </a:p>
          <a:p>
            <a:pPr marL="36000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8158163" algn="l"/>
              </a:tabLst>
              <a:defRPr/>
            </a:pP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60000" lvl="3" indent="0">
              <a:buNone/>
              <a:defRPr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122712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Grafiek 12">
            <a:extLst>
              <a:ext uri="{FF2B5EF4-FFF2-40B4-BE49-F238E27FC236}">
                <a16:creationId xmlns:a16="http://schemas.microsoft.com/office/drawing/2014/main" id="{C9C7043A-C76F-402C-93BA-122FB51359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946150"/>
              </p:ext>
            </p:extLst>
          </p:nvPr>
        </p:nvGraphicFramePr>
        <p:xfrm>
          <a:off x="3328827" y="2195599"/>
          <a:ext cx="6996701" cy="405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C0E6E068-30BF-490C-B3DC-1201D614F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IFIC-presentatie voor personeelsvergaderingen</a:t>
            </a:r>
            <a:endParaRPr lang="nl-BE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54DDD510-BAD0-444F-B619-8078A911D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45F4-A723-4960-9E19-747FE5E1055D}" type="slidenum">
              <a:rPr lang="nl-BE" smtClean="0"/>
              <a:t>18</a:t>
            </a:fld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19CD212-27AA-423B-8CEE-5D57216DA9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8013" y="609600"/>
            <a:ext cx="2426773" cy="402400"/>
          </a:xfrm>
        </p:spPr>
        <p:txBody>
          <a:bodyPr/>
          <a:lstStyle/>
          <a:p>
            <a:r>
              <a:rPr lang="nl-NL"/>
              <a:t>Logistiek medewerkers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0A9928C4-630E-4709-ABFD-191380B1A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1346721"/>
            <a:ext cx="10056000" cy="514157"/>
          </a:xfrm>
        </p:spPr>
        <p:txBody>
          <a:bodyPr/>
          <a:lstStyle/>
          <a:p>
            <a:r>
              <a:rPr lang="nl-BE">
                <a:solidFill>
                  <a:schemeClr val="accent3"/>
                </a:solidFill>
              </a:rPr>
              <a:t>Nieuwe loonschalen voor logistiek medewerkers (aanvullende thuiszorg)</a:t>
            </a:r>
            <a:endParaRPr lang="nl-NL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BE7CCA2B-0BDC-4BDE-99A2-8594258B0F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60000" lvl="3" indent="0">
              <a:buNone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60000" lvl="3" indent="0">
              <a:buNone/>
              <a:defRPr/>
            </a:pPr>
            <a:endParaRPr lang="nl-NL" dirty="0">
              <a:solidFill>
                <a:srgbClr val="53565A"/>
              </a:solidFill>
              <a:latin typeface="Arial"/>
            </a:endParaRPr>
          </a:p>
          <a:p>
            <a:pPr marL="360000" lvl="3" indent="0">
              <a:buNone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60000" lvl="3" indent="0">
              <a:buNone/>
              <a:defRPr/>
            </a:pPr>
            <a:endParaRPr lang="nl-NL" dirty="0">
              <a:solidFill>
                <a:srgbClr val="53565A"/>
              </a:solidFill>
              <a:latin typeface="Arial"/>
            </a:endParaRPr>
          </a:p>
          <a:p>
            <a:pPr marL="360000" lvl="3" indent="0">
              <a:buNone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60000" lvl="3" indent="0">
              <a:buNone/>
              <a:defRPr/>
            </a:pPr>
            <a:endParaRPr lang="nl-NL" dirty="0">
              <a:solidFill>
                <a:srgbClr val="53565A"/>
              </a:solidFill>
              <a:latin typeface="Arial"/>
            </a:endParaRPr>
          </a:p>
          <a:p>
            <a:pPr marL="360000" lvl="3" indent="0">
              <a:buNone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60000" lvl="3" indent="0">
              <a:buNone/>
              <a:defRPr/>
            </a:pPr>
            <a:endParaRPr lang="nl-NL" dirty="0">
              <a:solidFill>
                <a:srgbClr val="53565A"/>
              </a:solidFill>
              <a:latin typeface="Arial"/>
            </a:endParaRPr>
          </a:p>
          <a:p>
            <a:pPr marL="360000" lvl="3" indent="0">
              <a:buNone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60000" lvl="3" indent="0">
              <a:buNone/>
              <a:defRPr/>
            </a:pPr>
            <a:endParaRPr lang="nl-NL" dirty="0">
              <a:solidFill>
                <a:srgbClr val="53565A"/>
              </a:solidFill>
              <a:latin typeface="Arial"/>
            </a:endParaRPr>
          </a:p>
          <a:p>
            <a:pPr marL="360000" lvl="3" indent="0">
              <a:buNone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60000" lvl="3" indent="0">
              <a:buNone/>
              <a:defRPr/>
            </a:pPr>
            <a:endParaRPr lang="nl-NL" dirty="0">
              <a:solidFill>
                <a:srgbClr val="53565A"/>
              </a:solidFill>
              <a:latin typeface="Arial"/>
            </a:endParaRPr>
          </a:p>
          <a:p>
            <a:pPr marL="360000" lvl="3" indent="0">
              <a:buNone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6000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8158163" algn="l"/>
              </a:tabLst>
              <a:defRPr/>
            </a:pP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60000" lvl="3" indent="0">
              <a:buNone/>
              <a:defRPr/>
            </a:pPr>
            <a:endParaRPr lang="nl-NL" dirty="0"/>
          </a:p>
        </p:txBody>
      </p:sp>
      <p:sp>
        <p:nvSpPr>
          <p:cNvPr id="10" name="Linkeraccolade 9">
            <a:extLst>
              <a:ext uri="{FF2B5EF4-FFF2-40B4-BE49-F238E27FC236}">
                <a16:creationId xmlns:a16="http://schemas.microsoft.com/office/drawing/2014/main" id="{0A549AA6-4237-4EDF-8C15-F037E471A9E9}"/>
              </a:ext>
            </a:extLst>
          </p:cNvPr>
          <p:cNvSpPr/>
          <p:nvPr/>
        </p:nvSpPr>
        <p:spPr>
          <a:xfrm rot="16200000">
            <a:off x="6384199" y="1132272"/>
            <a:ext cx="510721" cy="5740400"/>
          </a:xfrm>
          <a:prstGeom prst="leftBrace">
            <a:avLst/>
          </a:prstGeom>
          <a:noFill/>
          <a:ln w="762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EFF33673-E9CC-4122-8958-F9CB8C1BBD1C}"/>
              </a:ext>
            </a:extLst>
          </p:cNvPr>
          <p:cNvSpPr txBox="1"/>
          <p:nvPr/>
        </p:nvSpPr>
        <p:spPr>
          <a:xfrm>
            <a:off x="5131512" y="4587671"/>
            <a:ext cx="321199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/>
              <a:t>Gebaseerd op IFIC categorie 4 </a:t>
            </a:r>
          </a:p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809724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C0E6E068-30BF-490C-B3DC-1201D614F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IFIC-presentatie voor personeelsvergaderingen</a:t>
            </a:r>
            <a:endParaRPr lang="nl-BE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54DDD510-BAD0-444F-B619-8078A911D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45F4-A723-4960-9E19-747FE5E1055D}" type="slidenum">
              <a:rPr lang="nl-BE" smtClean="0"/>
              <a:t>19</a:t>
            </a:fld>
            <a:endParaRPr lang="nl-BE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BE7CCA2B-0BDC-4BDE-99A2-8594258B0F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60000" lvl="3" indent="0">
              <a:buNone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60000" lvl="3" indent="0">
              <a:buNone/>
              <a:defRPr/>
            </a:pPr>
            <a:endParaRPr lang="nl-NL" dirty="0">
              <a:solidFill>
                <a:srgbClr val="53565A"/>
              </a:solidFill>
              <a:latin typeface="Arial"/>
            </a:endParaRPr>
          </a:p>
          <a:p>
            <a:pPr marL="360000" lvl="3" indent="0">
              <a:buNone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60000" lvl="3" indent="0">
              <a:buNone/>
              <a:defRPr/>
            </a:pPr>
            <a:endParaRPr lang="nl-NL" dirty="0">
              <a:solidFill>
                <a:srgbClr val="53565A"/>
              </a:solidFill>
              <a:latin typeface="Arial"/>
            </a:endParaRPr>
          </a:p>
          <a:p>
            <a:pPr marL="360000" lvl="3" indent="0">
              <a:buNone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60000" lvl="3" indent="0">
              <a:buNone/>
              <a:defRPr/>
            </a:pPr>
            <a:endParaRPr lang="nl-NL" dirty="0"/>
          </a:p>
          <a:p>
            <a:pPr marL="360000" lvl="3" indent="0">
              <a:buNone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60000" lvl="3" indent="0">
              <a:buNone/>
              <a:defRPr/>
            </a:pPr>
            <a:endParaRPr lang="nl-NL" dirty="0">
              <a:solidFill>
                <a:srgbClr val="53565A"/>
              </a:solidFill>
              <a:latin typeface="Arial"/>
            </a:endParaRPr>
          </a:p>
          <a:p>
            <a:pPr marL="360000" lvl="3" indent="0">
              <a:buNone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60000" lvl="3" indent="0">
              <a:buNone/>
              <a:defRPr/>
            </a:pPr>
            <a:endParaRPr lang="nl-NL" dirty="0">
              <a:solidFill>
                <a:srgbClr val="53565A"/>
              </a:solidFill>
              <a:latin typeface="Arial"/>
            </a:endParaRPr>
          </a:p>
          <a:p>
            <a:pPr marL="360000" lvl="3" indent="0">
              <a:buNone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60000" lvl="3" indent="0">
              <a:buNone/>
              <a:defRPr/>
            </a:pPr>
            <a:endParaRPr lang="nl-NL" dirty="0">
              <a:solidFill>
                <a:srgbClr val="53565A"/>
              </a:solidFill>
              <a:latin typeface="Arial"/>
            </a:endParaRPr>
          </a:p>
          <a:p>
            <a:pPr marL="360000" lvl="3" indent="0">
              <a:buNone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6000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8158163" algn="l"/>
              </a:tabLst>
              <a:defRPr/>
            </a:pP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60000" lvl="3" indent="0">
              <a:buNone/>
              <a:defRPr/>
            </a:pPr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C120D668-3381-4755-815D-BC4ABFEFC6FF}"/>
              </a:ext>
            </a:extLst>
          </p:cNvPr>
          <p:cNvSpPr txBox="1"/>
          <p:nvPr/>
        </p:nvSpPr>
        <p:spPr>
          <a:xfrm>
            <a:off x="7655987" y="1536174"/>
            <a:ext cx="354586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nl-NL" sz="1600" dirty="0"/>
          </a:p>
          <a:p>
            <a:r>
              <a:rPr lang="nl-NL" sz="1600" dirty="0"/>
              <a:t>Maak zelf de vergelijking! Excel op </a:t>
            </a:r>
            <a:r>
              <a:rPr lang="nl-NL" sz="1600" dirty="0">
                <a:hlinkClick r:id="rId3"/>
              </a:rPr>
              <a:t>de IFIC-pagina</a:t>
            </a:r>
            <a:endParaRPr lang="nl-NL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In vergelijking met E-schaal =&gt; voordeliger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600" dirty="0"/>
          </a:p>
          <a:p>
            <a:endParaRPr lang="nl-NL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Hier komt bij de laagste lonen nog een haard- of standplaatstoelage bovenop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Dit is het maandloon aan indexcijfer 1,7758 (oktober 2021)</a:t>
            </a:r>
            <a:endParaRPr lang="nl-BE" sz="16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3DF59B09-87C1-42C4-87D1-AEEAF21BD28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190" b="25563"/>
          <a:stretch/>
        </p:blipFill>
        <p:spPr>
          <a:xfrm>
            <a:off x="799777" y="126703"/>
            <a:ext cx="5852422" cy="660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049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4CB07113-22BE-4888-9C14-F011F4908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Wat is IFIC?</a:t>
            </a:r>
          </a:p>
          <a:p>
            <a:r>
              <a:rPr lang="nl-NL" dirty="0"/>
              <a:t>Voorafnames op IFIC: verzorgenden</a:t>
            </a:r>
          </a:p>
          <a:p>
            <a:r>
              <a:rPr lang="nl-NL" dirty="0"/>
              <a:t>Voorafnames op IFIC: logistiek medewerkers</a:t>
            </a:r>
          </a:p>
          <a:p>
            <a:r>
              <a:rPr lang="nl-NL" dirty="0"/>
              <a:t>Subsidiëring</a:t>
            </a:r>
          </a:p>
          <a:p>
            <a:r>
              <a:rPr lang="nl-NL" dirty="0"/>
              <a:t>Meer info</a:t>
            </a:r>
          </a:p>
          <a:p>
            <a:r>
              <a:rPr lang="nl-NL" dirty="0"/>
              <a:t>Vragen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2976796-123B-4CEF-8796-A1794D7EC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Uitrol IFIC en voorafnames IFIC - VVSG-webinar 2 december 2021</a:t>
            </a:r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869D23A-4EA5-48B5-AD78-B5691C4F2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45F4-A723-4960-9E19-747FE5E1055D}" type="slidenum">
              <a:rPr lang="nl-BE" smtClean="0"/>
              <a:t>2</a:t>
            </a:fld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9225B46-CF8F-4F1B-A81B-75AFF7473E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8013" y="609600"/>
            <a:ext cx="944718" cy="402400"/>
          </a:xfrm>
        </p:spPr>
        <p:txBody>
          <a:bodyPr/>
          <a:lstStyle/>
          <a:p>
            <a:r>
              <a:rPr lang="en-US" err="1"/>
              <a:t>inhoud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762470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jdelijke aanduiding voor afbeelding 9" descr="Afbeelding met gras, buiten, boom, park&#10;&#10;Automatisch gegenereerde beschrijving">
            <a:extLst>
              <a:ext uri="{FF2B5EF4-FFF2-40B4-BE49-F238E27FC236}">
                <a16:creationId xmlns:a16="http://schemas.microsoft.com/office/drawing/2014/main" id="{034E428D-A8F4-4DA3-9969-CF0C5BD1846B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9" r="24799"/>
          <a:stretch/>
        </p:blipFill>
        <p:spPr/>
      </p:pic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A36BF85-7E5F-4855-BA84-84B74E232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IFIC-presentatie voor personeelsvergaderingen</a:t>
            </a:r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737FEA1-61F1-42C3-BE16-B3A6B9D70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45F4-A723-4960-9E19-747FE5E1055D}" type="slidenum">
              <a:rPr lang="nl-BE" smtClean="0"/>
              <a:t>20</a:t>
            </a:fld>
            <a:endParaRPr lang="nl-BE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CBA063D4-1E2F-4BA8-9801-CFDBB1E002E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8013" y="609600"/>
            <a:ext cx="447486" cy="402400"/>
          </a:xfrm>
          <a:solidFill>
            <a:schemeClr val="accent3"/>
          </a:solidFill>
        </p:spPr>
        <p:txBody>
          <a:bodyPr/>
          <a:lstStyle/>
          <a:p>
            <a:r>
              <a:rPr lang="nl-BE" dirty="0"/>
              <a:t>4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47E70CA-1459-4873-B4BB-3DE973C53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1346400"/>
            <a:ext cx="5029200" cy="514157"/>
          </a:xfrm>
        </p:spPr>
        <p:txBody>
          <a:bodyPr/>
          <a:lstStyle/>
          <a:p>
            <a:r>
              <a:rPr lang="nl-BE" dirty="0">
                <a:solidFill>
                  <a:schemeClr val="accent3"/>
                </a:solidFill>
              </a:rPr>
              <a:t>Subsidiëring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CB3D098-BD76-4B29-81EA-B5224539C4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664815" y="5898888"/>
            <a:ext cx="917585" cy="3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7214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C0E6E068-30BF-490C-B3DC-1201D614F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IFIC-presentatie voor personeelsvergaderingen</a:t>
            </a:r>
            <a:endParaRPr lang="nl-BE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54DDD510-BAD0-444F-B619-8078A911D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45F4-A723-4960-9E19-747FE5E1055D}" type="slidenum">
              <a:rPr lang="nl-BE" smtClean="0"/>
              <a:t>21</a:t>
            </a:fld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19CD212-27AA-423B-8CEE-5D57216DA9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8013" y="609600"/>
            <a:ext cx="1460349" cy="402400"/>
          </a:xfrm>
        </p:spPr>
        <p:txBody>
          <a:bodyPr/>
          <a:lstStyle/>
          <a:p>
            <a:r>
              <a:rPr lang="nl-NL" dirty="0"/>
              <a:t>Subsidiëring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0A9928C4-630E-4709-ABFD-191380B1A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1346721"/>
            <a:ext cx="10056000" cy="514157"/>
          </a:xfrm>
        </p:spPr>
        <p:txBody>
          <a:bodyPr/>
          <a:lstStyle/>
          <a:p>
            <a:r>
              <a:rPr lang="nl-BE" dirty="0">
                <a:solidFill>
                  <a:schemeClr val="accent3"/>
                </a:solidFill>
              </a:rPr>
              <a:t>Welke subsidies worden hiervoor gegeven?</a:t>
            </a:r>
            <a:endParaRPr lang="nl-NL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BE7CCA2B-0BDC-4BDE-99A2-8594258B0F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8000" y="2034181"/>
            <a:ext cx="10056000" cy="3905316"/>
          </a:xfrm>
        </p:spPr>
        <p:txBody>
          <a:bodyPr/>
          <a:lstStyle/>
          <a:p>
            <a:pPr marL="720000" lvl="4" indent="0">
              <a:buNone/>
              <a:tabLst>
                <a:tab pos="457200" algn="l"/>
              </a:tabLst>
              <a:defRPr/>
            </a:pPr>
            <a:r>
              <a:rPr lang="nl-BE" dirty="0">
                <a:solidFill>
                  <a:srgbClr val="53565A"/>
                </a:solidFill>
                <a:latin typeface="Arial"/>
                <a:hlinkClick r:id="rId3"/>
              </a:rPr>
              <a:t>BVR uitvoering maatregelen VIA6</a:t>
            </a:r>
            <a:r>
              <a:rPr lang="nl-BE" dirty="0">
                <a:solidFill>
                  <a:srgbClr val="53565A"/>
                </a:solidFill>
                <a:latin typeface="Arial"/>
              </a:rPr>
              <a:t> principieel goedgekeurd op 17/12</a:t>
            </a:r>
          </a:p>
          <a:p>
            <a:pPr marL="720000" lvl="4" indent="0">
              <a:buNone/>
              <a:tabLst>
                <a:tab pos="457200" algn="l"/>
              </a:tabLst>
              <a:defRPr/>
            </a:pPr>
            <a:endParaRPr lang="nl-BE" dirty="0">
              <a:solidFill>
                <a:srgbClr val="53565A"/>
              </a:solidFill>
              <a:latin typeface="Arial"/>
            </a:endParaRPr>
          </a:p>
          <a:p>
            <a:pPr marL="720000" lvl="4" indent="0">
              <a:buNone/>
              <a:tabLst>
                <a:tab pos="457200" algn="l"/>
              </a:tabLst>
              <a:defRPr/>
            </a:pPr>
            <a:endParaRPr lang="nl-BE" dirty="0">
              <a:solidFill>
                <a:srgbClr val="53565A"/>
              </a:solidFill>
              <a:latin typeface="Arial"/>
            </a:endParaRPr>
          </a:p>
          <a:p>
            <a:pPr marL="36000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8158163" algn="l"/>
              </a:tabLst>
              <a:defRPr/>
            </a:pP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60000" lvl="3" indent="0">
              <a:buNone/>
              <a:defRPr/>
            </a:pPr>
            <a:endParaRPr lang="nl-NL" dirty="0"/>
          </a:p>
        </p:txBody>
      </p:sp>
      <p:graphicFrame>
        <p:nvGraphicFramePr>
          <p:cNvPr id="7" name="Tabel 7">
            <a:extLst>
              <a:ext uri="{FF2B5EF4-FFF2-40B4-BE49-F238E27FC236}">
                <a16:creationId xmlns:a16="http://schemas.microsoft.com/office/drawing/2014/main" id="{540F7D9F-4427-4F84-AE26-E4B7268E34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79727"/>
              </p:ext>
            </p:extLst>
          </p:nvPr>
        </p:nvGraphicFramePr>
        <p:xfrm>
          <a:off x="1522413" y="3105677"/>
          <a:ext cx="8593137" cy="24829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64379">
                  <a:extLst>
                    <a:ext uri="{9D8B030D-6E8A-4147-A177-3AD203B41FA5}">
                      <a16:colId xmlns:a16="http://schemas.microsoft.com/office/drawing/2014/main" val="1981618659"/>
                    </a:ext>
                  </a:extLst>
                </a:gridCol>
                <a:gridCol w="2864379">
                  <a:extLst>
                    <a:ext uri="{9D8B030D-6E8A-4147-A177-3AD203B41FA5}">
                      <a16:colId xmlns:a16="http://schemas.microsoft.com/office/drawing/2014/main" val="3351309717"/>
                    </a:ext>
                  </a:extLst>
                </a:gridCol>
                <a:gridCol w="2864379">
                  <a:extLst>
                    <a:ext uri="{9D8B030D-6E8A-4147-A177-3AD203B41FA5}">
                      <a16:colId xmlns:a16="http://schemas.microsoft.com/office/drawing/2014/main" val="1924500054"/>
                    </a:ext>
                  </a:extLst>
                </a:gridCol>
              </a:tblGrid>
              <a:tr h="601400">
                <a:tc>
                  <a:txBody>
                    <a:bodyPr/>
                    <a:lstStyle/>
                    <a:p>
                      <a:r>
                        <a:rPr lang="nl-NL" dirty="0"/>
                        <a:t>Dienst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Uitbetaling door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Verdeling op basis van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01319"/>
                  </a:ext>
                </a:extLst>
              </a:tr>
              <a:tr h="601400">
                <a:tc>
                  <a:txBody>
                    <a:bodyPr/>
                    <a:lstStyle/>
                    <a:p>
                      <a:r>
                        <a:rPr lang="nl-NL" dirty="0"/>
                        <a:t>Gezinszorg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Agentschap Zorg &amp; Gezondheid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Urencontingent 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938391"/>
                  </a:ext>
                </a:extLst>
              </a:tr>
              <a:tr h="601400">
                <a:tc>
                  <a:txBody>
                    <a:bodyPr/>
                    <a:lstStyle/>
                    <a:p>
                      <a:r>
                        <a:rPr lang="nl-NL" dirty="0"/>
                        <a:t>Aanvullende thuiszorg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Agentschap Zorg &amp; Gezondheid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DMFA-aangifte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3996185"/>
                  </a:ext>
                </a:extLst>
              </a:tr>
              <a:tr h="601400">
                <a:tc>
                  <a:txBody>
                    <a:bodyPr/>
                    <a:lstStyle/>
                    <a:p>
                      <a:r>
                        <a:rPr lang="nl-NL"/>
                        <a:t>Diensten logistieke </a:t>
                      </a:r>
                      <a:r>
                        <a:rPr lang="nl-NL" dirty="0"/>
                        <a:t>hulp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GSD-V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DMFA-aangifte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11574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15393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jdelijke aanduiding voor afbeelding 9" descr="Afbeelding met gras, buiten, boom, park&#10;&#10;Automatisch gegenereerde beschrijving">
            <a:extLst>
              <a:ext uri="{FF2B5EF4-FFF2-40B4-BE49-F238E27FC236}">
                <a16:creationId xmlns:a16="http://schemas.microsoft.com/office/drawing/2014/main" id="{034E428D-A8F4-4DA3-9969-CF0C5BD1846B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9" r="24799"/>
          <a:stretch/>
        </p:blipFill>
        <p:spPr/>
      </p:pic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A36BF85-7E5F-4855-BA84-84B74E232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IFIC-presentatie voor personeelsvergaderingen</a:t>
            </a:r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737FEA1-61F1-42C3-BE16-B3A6B9D70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45F4-A723-4960-9E19-747FE5E1055D}" type="slidenum">
              <a:rPr lang="nl-BE" smtClean="0"/>
              <a:t>22</a:t>
            </a:fld>
            <a:endParaRPr lang="nl-BE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48B49B0A-A336-4B61-A4DE-596A771D37A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64607" y="1860556"/>
            <a:ext cx="5184000" cy="4252243"/>
          </a:xfrm>
        </p:spPr>
        <p:txBody>
          <a:bodyPr>
            <a:normAutofit lnSpcReduction="10000"/>
          </a:bodyPr>
          <a:lstStyle/>
          <a:p>
            <a:pPr marL="342900" lvl="2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BE" dirty="0">
                <a:hlinkClick r:id="rId4"/>
              </a:rPr>
              <a:t>Dossier: IFIC (vvsg.be)</a:t>
            </a:r>
            <a:endParaRPr lang="nl-BE" dirty="0"/>
          </a:p>
          <a:p>
            <a:pPr marL="342900" lvl="2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nl-BE" dirty="0">
              <a:solidFill>
                <a:schemeClr val="accent3"/>
              </a:solidFill>
            </a:endParaRPr>
          </a:p>
          <a:p>
            <a:pPr marL="342900" lvl="2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nl-BE" dirty="0">
              <a:solidFill>
                <a:schemeClr val="accent3"/>
              </a:solidFill>
            </a:endParaRPr>
          </a:p>
          <a:p>
            <a:pPr marL="342900" lvl="2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tx1"/>
                </a:solidFill>
              </a:rPr>
              <a:t>Excel om de barema’s te vergelijken</a:t>
            </a:r>
          </a:p>
          <a:p>
            <a:pPr marL="342900" lvl="2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BE" dirty="0" err="1">
                <a:solidFill>
                  <a:schemeClr val="tx1"/>
                </a:solidFill>
              </a:rPr>
              <a:t>Powerpoint</a:t>
            </a:r>
            <a:r>
              <a:rPr lang="nl-BE" dirty="0">
                <a:solidFill>
                  <a:schemeClr val="tx1"/>
                </a:solidFill>
              </a:rPr>
              <a:t> thuiszorg</a:t>
            </a:r>
          </a:p>
          <a:p>
            <a:pPr marL="342900" lvl="2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tx1"/>
                </a:solidFill>
              </a:rPr>
              <a:t>Filmpje voor personeelsleden</a:t>
            </a:r>
          </a:p>
          <a:p>
            <a:pPr marL="342900" lvl="2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tx1"/>
                </a:solidFill>
              </a:rPr>
              <a:t>FAQ</a:t>
            </a:r>
          </a:p>
          <a:p>
            <a:pPr marL="342900" lvl="2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nl-BE" dirty="0">
              <a:solidFill>
                <a:schemeClr val="tx1"/>
              </a:solidFill>
            </a:endParaRPr>
          </a:p>
          <a:p>
            <a:pPr marL="342900" lvl="2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nl-BE" dirty="0">
              <a:solidFill>
                <a:schemeClr val="tx1"/>
              </a:solidFill>
            </a:endParaRPr>
          </a:p>
          <a:p>
            <a:pPr marL="342900" lvl="2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nl-BE" dirty="0">
              <a:solidFill>
                <a:schemeClr val="tx1"/>
              </a:solidFill>
            </a:endParaRPr>
          </a:p>
          <a:p>
            <a:pPr lvl="2">
              <a:spcAft>
                <a:spcPts val="0"/>
              </a:spcAft>
            </a:pPr>
            <a:r>
              <a:rPr lang="nl-BE" dirty="0">
                <a:solidFill>
                  <a:schemeClr val="tx1"/>
                </a:solidFill>
              </a:rPr>
              <a:t>Vragen?</a:t>
            </a:r>
          </a:p>
          <a:p>
            <a:pPr lvl="2">
              <a:spcAft>
                <a:spcPts val="0"/>
              </a:spcAft>
            </a:pPr>
            <a:r>
              <a:rPr lang="nl-BE" dirty="0">
                <a:solidFill>
                  <a:schemeClr val="tx1"/>
                </a:solidFill>
              </a:rPr>
              <a:t>Info@vvsg.be</a:t>
            </a:r>
          </a:p>
          <a:p>
            <a:pPr lvl="2">
              <a:spcAft>
                <a:spcPts val="0"/>
              </a:spcAft>
            </a:pPr>
            <a:r>
              <a:rPr lang="nl-BE" dirty="0">
                <a:solidFill>
                  <a:schemeClr val="tx1"/>
                </a:solidFill>
              </a:rPr>
              <a:t>Kennisgroep Personeelsbeleid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CBA063D4-1E2F-4BA8-9801-CFDBB1E002E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8013" y="609600"/>
            <a:ext cx="447486" cy="402400"/>
          </a:xfrm>
          <a:solidFill>
            <a:schemeClr val="accent3"/>
          </a:solidFill>
        </p:spPr>
        <p:txBody>
          <a:bodyPr/>
          <a:lstStyle/>
          <a:p>
            <a:r>
              <a:rPr lang="nl-BE" dirty="0"/>
              <a:t>5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47E70CA-1459-4873-B4BB-3DE973C53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1346400"/>
            <a:ext cx="5029200" cy="514157"/>
          </a:xfrm>
        </p:spPr>
        <p:txBody>
          <a:bodyPr/>
          <a:lstStyle/>
          <a:p>
            <a:r>
              <a:rPr lang="nl-BE">
                <a:solidFill>
                  <a:schemeClr val="accent3"/>
                </a:solidFill>
              </a:rPr>
              <a:t>Meer info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CB3D098-BD76-4B29-81EA-B5224539C4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664815" y="5898888"/>
            <a:ext cx="917585" cy="3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47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jdelijke aanduiding voor afbeelding 9" descr="Afbeelding met gras, buiten, boom, park&#10;&#10;Automatisch gegenereerde beschrijving">
            <a:extLst>
              <a:ext uri="{FF2B5EF4-FFF2-40B4-BE49-F238E27FC236}">
                <a16:creationId xmlns:a16="http://schemas.microsoft.com/office/drawing/2014/main" id="{034E428D-A8F4-4DA3-9969-CF0C5BD1846B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9" r="24799"/>
          <a:stretch/>
        </p:blipFill>
        <p:spPr/>
      </p:pic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A36BF85-7E5F-4855-BA84-84B74E232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IFIC-presentatie voor personeelsvergaderingen</a:t>
            </a:r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737FEA1-61F1-42C3-BE16-B3A6B9D70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45F4-A723-4960-9E19-747FE5E1055D}" type="slidenum">
              <a:rPr lang="nl-BE" smtClean="0"/>
              <a:t>3</a:t>
            </a:fld>
            <a:endParaRPr lang="nl-BE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CBA063D4-1E2F-4BA8-9801-CFDBB1E002E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8013" y="609600"/>
            <a:ext cx="447486" cy="402400"/>
          </a:xfrm>
          <a:solidFill>
            <a:schemeClr val="accent3"/>
          </a:solidFill>
        </p:spPr>
        <p:txBody>
          <a:bodyPr/>
          <a:lstStyle/>
          <a:p>
            <a:r>
              <a:rPr lang="nl-BE"/>
              <a:t>1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47E70CA-1459-4873-B4BB-3DE973C53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1346400"/>
            <a:ext cx="5029200" cy="514157"/>
          </a:xfrm>
        </p:spPr>
        <p:txBody>
          <a:bodyPr/>
          <a:lstStyle/>
          <a:p>
            <a:r>
              <a:rPr lang="nl-BE">
                <a:solidFill>
                  <a:schemeClr val="accent3"/>
                </a:solidFill>
              </a:rPr>
              <a:t>Wat is IFIC?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CB3D098-BD76-4B29-81EA-B5224539C4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664815" y="5898888"/>
            <a:ext cx="917585" cy="3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846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C0E6E068-30BF-490C-B3DC-1201D614F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IFIC-presentatie voor personeelsvergaderingen</a:t>
            </a:r>
            <a:endParaRPr lang="nl-BE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54DDD510-BAD0-444F-B619-8078A911D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45F4-A723-4960-9E19-747FE5E1055D}" type="slidenum">
              <a:rPr lang="nl-BE" smtClean="0"/>
              <a:t>4</a:t>
            </a:fld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19CD212-27AA-423B-8CEE-5D57216DA9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8013" y="609600"/>
            <a:ext cx="1492674" cy="402400"/>
          </a:xfrm>
        </p:spPr>
        <p:txBody>
          <a:bodyPr/>
          <a:lstStyle/>
          <a:p>
            <a:r>
              <a:rPr lang="nl-NL"/>
              <a:t>Wat is IFIC?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0A9928C4-630E-4709-ABFD-191380B1A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>
                <a:solidFill>
                  <a:schemeClr val="accent3"/>
                </a:solidFill>
              </a:rPr>
              <a:t>Een nieuwe functieclassificatie</a:t>
            </a:r>
            <a:endParaRPr lang="nl-NL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BE7CCA2B-0BDC-4BDE-99A2-8594258B0F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3">
              <a:defRPr/>
            </a:pPr>
            <a:endParaRPr lang="nl-BE">
              <a:solidFill>
                <a:srgbClr val="53565A"/>
              </a:solidFill>
              <a:latin typeface="Arial"/>
            </a:endParaRPr>
          </a:p>
          <a:p>
            <a:pPr lvl="3">
              <a:defRPr/>
            </a:pPr>
            <a:r>
              <a:rPr lang="nl-BE">
                <a:solidFill>
                  <a:srgbClr val="53565A"/>
                </a:solidFill>
                <a:latin typeface="Arial"/>
              </a:rPr>
              <a:t>Functies worden beschreven: wat moet je doen en wat moet je kennen en kunnen?</a:t>
            </a:r>
          </a:p>
          <a:p>
            <a:pPr marL="360000" lvl="3" indent="0">
              <a:buNone/>
              <a:defRPr/>
            </a:pPr>
            <a:endParaRPr lang="nl-BE">
              <a:solidFill>
                <a:srgbClr val="53565A"/>
              </a:solidFill>
              <a:latin typeface="Arial"/>
            </a:endParaRPr>
          </a:p>
          <a:p>
            <a:pPr lvl="3">
              <a:defRPr/>
            </a:pPr>
            <a:r>
              <a:rPr lang="nl-BE">
                <a:solidFill>
                  <a:srgbClr val="53565A"/>
                </a:solidFill>
                <a:latin typeface="Arial"/>
              </a:rPr>
              <a:t>Functies worden ingedeeld in categorieën</a:t>
            </a:r>
          </a:p>
          <a:p>
            <a:pPr marL="540000" marR="0" lvl="3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8158163" algn="l"/>
              </a:tabLst>
              <a:defRPr/>
            </a:pPr>
            <a:endParaRPr lang="nl-BE">
              <a:solidFill>
                <a:srgbClr val="53565A"/>
              </a:solidFill>
              <a:latin typeface="Arial"/>
            </a:endParaRPr>
          </a:p>
          <a:p>
            <a:pPr marL="540000" marR="0" lvl="3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8158163" algn="l"/>
              </a:tabLst>
              <a:defRPr/>
            </a:pPr>
            <a:r>
              <a:rPr lang="nl-BE">
                <a:solidFill>
                  <a:srgbClr val="53565A"/>
                </a:solidFill>
                <a:latin typeface="Arial"/>
              </a:rPr>
              <a:t>Elke functie krijgt een loonschaal </a:t>
            </a:r>
          </a:p>
          <a:p>
            <a:pPr marL="720000" lvl="4" indent="0">
              <a:buNone/>
              <a:tabLst>
                <a:tab pos="8158163" algn="l"/>
              </a:tabLst>
              <a:defRPr/>
            </a:pPr>
            <a:endParaRPr lang="nl-BE">
              <a:solidFill>
                <a:srgbClr val="53565A"/>
              </a:solidFill>
              <a:latin typeface="Arial"/>
            </a:endParaRPr>
          </a:p>
          <a:p>
            <a:pPr lvl="3">
              <a:defRPr/>
            </a:pPr>
            <a:r>
              <a:rPr lang="nl-NL">
                <a:solidFill>
                  <a:srgbClr val="53565A"/>
                </a:solidFill>
                <a:latin typeface="Arial"/>
              </a:rPr>
              <a:t>Nadruk ligt op wat je moet kunnen en je verantwoordelijkheid, minder op diploma en jaren dienst</a:t>
            </a:r>
          </a:p>
          <a:p>
            <a:pPr lvl="3">
              <a:buFont typeface="Courier New" panose="02070309020205020404" pitchFamily="49" charset="0"/>
              <a:buChar char="o"/>
              <a:defRPr/>
            </a:pPr>
            <a:endParaRPr lang="nl-BE">
              <a:solidFill>
                <a:srgbClr val="53565A"/>
              </a:solidFill>
              <a:latin typeface="Arial"/>
            </a:endParaRPr>
          </a:p>
          <a:p>
            <a:pPr marL="540000" marR="0" lvl="3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8158163" algn="l"/>
              </a:tabLst>
              <a:defRPr/>
            </a:pPr>
            <a:endParaRPr lang="nl-BE">
              <a:solidFill>
                <a:srgbClr val="53565A"/>
              </a:solidFill>
              <a:latin typeface="Arial"/>
            </a:endParaRPr>
          </a:p>
          <a:p>
            <a:pPr marL="36000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8158163" algn="l"/>
              </a:tabLst>
              <a:defRPr/>
            </a:pPr>
            <a:endParaRPr lang="nl-BE">
              <a:solidFill>
                <a:srgbClr val="53565A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4443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C0E6E068-30BF-490C-B3DC-1201D614F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IFIC-presentatie voor personeelsvergaderingen</a:t>
            </a:r>
            <a:endParaRPr lang="nl-BE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54DDD510-BAD0-444F-B619-8078A911D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45F4-A723-4960-9E19-747FE5E1055D}" type="slidenum">
              <a:rPr lang="nl-BE" smtClean="0"/>
              <a:t>5</a:t>
            </a:fld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19CD212-27AA-423B-8CEE-5D57216DA9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8013" y="609600"/>
            <a:ext cx="1457282" cy="402400"/>
          </a:xfrm>
        </p:spPr>
        <p:txBody>
          <a:bodyPr/>
          <a:lstStyle/>
          <a:p>
            <a:r>
              <a:rPr lang="nl-NL"/>
              <a:t>Wat is IFIC?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0A9928C4-630E-4709-ABFD-191380B1A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1346721"/>
            <a:ext cx="10056000" cy="514157"/>
          </a:xfrm>
        </p:spPr>
        <p:txBody>
          <a:bodyPr/>
          <a:lstStyle/>
          <a:p>
            <a:r>
              <a:rPr lang="nl-BE">
                <a:solidFill>
                  <a:schemeClr val="accent3"/>
                </a:solidFill>
              </a:rPr>
              <a:t>Voor het personeel van de zorgvoorzieningen</a:t>
            </a:r>
            <a:endParaRPr lang="nl-NL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BE7CCA2B-0BDC-4BDE-99A2-8594258B0F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6000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8158163" algn="l"/>
              </a:tabLst>
              <a:defRPr/>
            </a:pPr>
            <a:endParaRPr kumimoji="0" lang="nl-BE" sz="2000" b="0" i="0" u="none" strike="noStrike" kern="1200" cap="none" spc="0" normalizeH="0" baseline="0" noProof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540000" marR="0" lvl="3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8158163" algn="l"/>
              </a:tabLst>
              <a:defRPr/>
            </a:pPr>
            <a:r>
              <a:rPr kumimoji="0" lang="nl-BE" sz="2000" b="0" i="0" u="none" strike="noStrike" kern="1200" cap="none" spc="0" normalizeH="0" baseline="0" noProof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Publieke zorgvoorzieningen (van gemeenten / </a:t>
            </a:r>
            <a:r>
              <a:rPr kumimoji="0" lang="nl-BE" sz="2000" b="0" i="0" u="none" strike="noStrike" kern="1200" cap="none" spc="0" normalizeH="0" baseline="0" noProof="0" err="1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OCMW’s</a:t>
            </a:r>
            <a:r>
              <a:rPr kumimoji="0" lang="nl-BE" sz="2000" b="0" i="0" u="none" strike="noStrike" kern="1200" cap="none" spc="0" normalizeH="0" baseline="0" noProof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/ OCMW-verenigingen / zorgbedrijven / intercommunales) en private zorgvoorzieningen (vzw’s,…)</a:t>
            </a:r>
          </a:p>
          <a:p>
            <a:pPr marL="36000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8158163" algn="l"/>
              </a:tabLst>
              <a:defRPr/>
            </a:pPr>
            <a:endParaRPr kumimoji="0" lang="nl-BE" sz="2000" b="0" i="0" u="none" strike="noStrike" kern="1200" cap="none" spc="0" normalizeH="0" baseline="0" noProof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lvl="3">
              <a:defRPr/>
            </a:pPr>
            <a:r>
              <a:rPr lang="nl-BE">
                <a:solidFill>
                  <a:srgbClr val="53565A"/>
                </a:solidFill>
                <a:latin typeface="Arial"/>
              </a:rPr>
              <a:t>Voor alle sectoren (ouderenzorg, thuiszorg, kinderopvang)</a:t>
            </a:r>
          </a:p>
          <a:p>
            <a:pPr marL="540000" marR="0" lvl="3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8158163" algn="l"/>
              </a:tabLst>
              <a:defRPr/>
            </a:pPr>
            <a:endParaRPr lang="nl-BE">
              <a:solidFill>
                <a:srgbClr val="53565A"/>
              </a:solidFill>
              <a:latin typeface="Arial"/>
            </a:endParaRPr>
          </a:p>
          <a:p>
            <a:pPr lvl="3">
              <a:defRPr/>
            </a:pPr>
            <a:r>
              <a:rPr lang="nl-NL">
                <a:solidFill>
                  <a:srgbClr val="53565A"/>
                </a:solidFill>
                <a:latin typeface="Arial"/>
              </a:rPr>
              <a:t>V</a:t>
            </a:r>
            <a:r>
              <a:rPr kumimoji="0" lang="nl-NL" sz="2000" i="0" u="none" strike="noStrike" kern="1200" cap="none" spc="0" normalizeH="0" baseline="0" noProof="0" err="1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anaf</a:t>
            </a:r>
            <a:r>
              <a:rPr kumimoji="0" lang="nl-NL" sz="2000" i="0" u="none" strike="noStrike" kern="1200" cap="none" spc="0" normalizeH="0" baseline="0" noProof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2023 </a:t>
            </a:r>
            <a:r>
              <a:rPr lang="nl-NL">
                <a:solidFill>
                  <a:srgbClr val="53565A"/>
                </a:solidFill>
                <a:latin typeface="Arial"/>
              </a:rPr>
              <a:t>nemen we verdere stappen richting IFIC in de thuiszorg</a:t>
            </a:r>
            <a:endParaRPr kumimoji="0" lang="nl-NL" b="0" i="0" u="none" strike="noStrike" kern="1200" cap="none" spc="0" normalizeH="0" baseline="0" noProof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60000" lvl="3" indent="0">
              <a:buNone/>
              <a:defRPr/>
            </a:pPr>
            <a:endParaRPr kumimoji="0" lang="nl-BE" sz="2000" b="0" i="0" u="none" strike="noStrike" kern="1200" cap="none" spc="0" normalizeH="0" baseline="0" noProof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6454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C0E6E068-30BF-490C-B3DC-1201D614F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IFIC-presentatie voor personeelsvergaderingen</a:t>
            </a:r>
            <a:endParaRPr lang="nl-BE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54DDD510-BAD0-444F-B619-8078A911D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45F4-A723-4960-9E19-747FE5E1055D}" type="slidenum">
              <a:rPr lang="nl-BE" smtClean="0"/>
              <a:t>6</a:t>
            </a:fld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19CD212-27AA-423B-8CEE-5D57216DA9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8013" y="609600"/>
            <a:ext cx="1457282" cy="402400"/>
          </a:xfrm>
        </p:spPr>
        <p:txBody>
          <a:bodyPr/>
          <a:lstStyle/>
          <a:p>
            <a:r>
              <a:rPr lang="nl-NL"/>
              <a:t>Wat is IFIC?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0A9928C4-630E-4709-ABFD-191380B1A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1346721"/>
            <a:ext cx="10056000" cy="514157"/>
          </a:xfrm>
        </p:spPr>
        <p:txBody>
          <a:bodyPr/>
          <a:lstStyle/>
          <a:p>
            <a:r>
              <a:rPr lang="nl-BE">
                <a:solidFill>
                  <a:schemeClr val="accent3"/>
                </a:solidFill>
              </a:rPr>
              <a:t>In stappen</a:t>
            </a:r>
            <a:endParaRPr lang="nl-NL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BE7CCA2B-0BDC-4BDE-99A2-8594258B0F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6000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8158163" algn="l"/>
              </a:tabLst>
              <a:defRPr/>
            </a:pP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540000" marR="0" lvl="3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8158163" algn="l"/>
              </a:tabLst>
              <a:defRPr/>
            </a:pPr>
            <a:r>
              <a:rPr kumimoji="0" lang="nl-BE" sz="20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Eerst voor de ouderenzorg (2022)</a:t>
            </a:r>
          </a:p>
          <a:p>
            <a:pPr marL="36000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8158163" algn="l"/>
              </a:tabLst>
              <a:defRPr/>
            </a:pP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lvl="3">
              <a:defRPr/>
            </a:pPr>
            <a:r>
              <a:rPr lang="nl-BE" dirty="0">
                <a:solidFill>
                  <a:srgbClr val="53565A"/>
                </a:solidFill>
                <a:latin typeface="Arial"/>
              </a:rPr>
              <a:t>Voorafname voor thuiszorg in 2021: een eerste opstap (verzorgenden en logistiek medewerkers)</a:t>
            </a:r>
          </a:p>
          <a:p>
            <a:pPr lvl="3">
              <a:defRPr/>
            </a:pPr>
            <a:endParaRPr lang="nl-BE" dirty="0">
              <a:solidFill>
                <a:srgbClr val="53565A"/>
              </a:solidFill>
              <a:latin typeface="Arial"/>
            </a:endParaRPr>
          </a:p>
          <a:p>
            <a:pPr lvl="3">
              <a:defRPr/>
            </a:pPr>
            <a:r>
              <a:rPr lang="nl-BE" dirty="0">
                <a:solidFill>
                  <a:srgbClr val="53565A"/>
                </a:solidFill>
                <a:latin typeface="Arial"/>
              </a:rPr>
              <a:t>Verdere uitrol IFIC in de thuiszorg in 2023 bekijken</a:t>
            </a:r>
          </a:p>
          <a:p>
            <a:pPr marL="36000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8158163" algn="l"/>
              </a:tabLst>
              <a:defRPr/>
            </a:pPr>
            <a:endParaRPr lang="nl-BE" dirty="0">
              <a:solidFill>
                <a:srgbClr val="53565A"/>
              </a:solidFill>
              <a:latin typeface="Arial"/>
            </a:endParaRPr>
          </a:p>
          <a:p>
            <a:pPr marL="540000" marR="0" lvl="3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8158163" algn="l"/>
              </a:tabLst>
              <a:defRPr/>
            </a:pP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90763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jdelijke aanduiding voor afbeelding 9" descr="Afbeelding met gras, buiten, boom, park&#10;&#10;Automatisch gegenereerde beschrijving">
            <a:extLst>
              <a:ext uri="{FF2B5EF4-FFF2-40B4-BE49-F238E27FC236}">
                <a16:creationId xmlns:a16="http://schemas.microsoft.com/office/drawing/2014/main" id="{034E428D-A8F4-4DA3-9969-CF0C5BD1846B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9" r="24799"/>
          <a:stretch/>
        </p:blipFill>
        <p:spPr/>
      </p:pic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A36BF85-7E5F-4855-BA84-84B74E232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IFIC-presentatie voor personeelsvergaderingen</a:t>
            </a:r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737FEA1-61F1-42C3-BE16-B3A6B9D70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45F4-A723-4960-9E19-747FE5E1055D}" type="slidenum">
              <a:rPr lang="nl-BE" smtClean="0"/>
              <a:t>7</a:t>
            </a:fld>
            <a:endParaRPr lang="nl-BE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48B49B0A-A336-4B61-A4DE-596A771D37A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522413" y="2192955"/>
            <a:ext cx="5029200" cy="3567044"/>
          </a:xfrm>
        </p:spPr>
        <p:txBody>
          <a:bodyPr/>
          <a:lstStyle/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US" err="1"/>
              <a:t>Nog</a:t>
            </a:r>
            <a:r>
              <a:rPr lang="en-US"/>
              <a:t> </a:t>
            </a:r>
            <a:r>
              <a:rPr lang="en-US" err="1"/>
              <a:t>géén</a:t>
            </a:r>
            <a:r>
              <a:rPr lang="en-US"/>
              <a:t> </a:t>
            </a:r>
            <a:r>
              <a:rPr lang="en-US" err="1"/>
              <a:t>uitrol</a:t>
            </a:r>
            <a:r>
              <a:rPr lang="en-US"/>
              <a:t> IFIC!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US" err="1"/>
              <a:t>Wél</a:t>
            </a:r>
            <a:r>
              <a:rPr lang="en-US"/>
              <a:t> al </a:t>
            </a:r>
            <a:r>
              <a:rPr lang="en-US" err="1"/>
              <a:t>voorafnames</a:t>
            </a:r>
            <a:r>
              <a:rPr lang="en-US"/>
              <a:t> </a:t>
            </a:r>
            <a:endParaRPr lang="nl-BE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CBA063D4-1E2F-4BA8-9801-CFDBB1E002E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8013" y="609600"/>
            <a:ext cx="447486" cy="402400"/>
          </a:xfrm>
          <a:solidFill>
            <a:schemeClr val="accent3"/>
          </a:solidFill>
        </p:spPr>
        <p:txBody>
          <a:bodyPr/>
          <a:lstStyle/>
          <a:p>
            <a:r>
              <a:rPr lang="nl-BE"/>
              <a:t>2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47E70CA-1459-4873-B4BB-3DE973C53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1346400"/>
            <a:ext cx="5029200" cy="846555"/>
          </a:xfrm>
        </p:spPr>
        <p:txBody>
          <a:bodyPr/>
          <a:lstStyle/>
          <a:p>
            <a:r>
              <a:rPr lang="nl-BE">
                <a:solidFill>
                  <a:schemeClr val="accent3"/>
                </a:solidFill>
              </a:rPr>
              <a:t>Voorafnames IFIC voor verzorgenden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CB3D098-BD76-4B29-81EA-B5224539C4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664815" y="5898888"/>
            <a:ext cx="917585" cy="3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668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C0E6E068-30BF-490C-B3DC-1201D614F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IFIC-presentatie voor personeelsvergaderingen</a:t>
            </a:r>
            <a:endParaRPr lang="nl-BE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54DDD510-BAD0-444F-B619-8078A911D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45F4-A723-4960-9E19-747FE5E1055D}" type="slidenum">
              <a:rPr lang="nl-BE" smtClean="0"/>
              <a:t>8</a:t>
            </a:fld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19CD212-27AA-423B-8CEE-5D57216DA9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8013" y="609600"/>
            <a:ext cx="2463745" cy="402400"/>
          </a:xfrm>
        </p:spPr>
        <p:txBody>
          <a:bodyPr/>
          <a:lstStyle/>
          <a:p>
            <a:r>
              <a:rPr lang="nl-NL" dirty="0"/>
              <a:t>Gevolgen voorafname?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0A9928C4-630E-4709-ABFD-191380B1A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1346721"/>
            <a:ext cx="10056000" cy="514157"/>
          </a:xfrm>
        </p:spPr>
        <p:txBody>
          <a:bodyPr/>
          <a:lstStyle/>
          <a:p>
            <a:r>
              <a:rPr lang="nl-BE" dirty="0">
                <a:solidFill>
                  <a:schemeClr val="accent3"/>
                </a:solidFill>
              </a:rPr>
              <a:t>Personeelslid kiest</a:t>
            </a:r>
            <a:endParaRPr lang="nl-NL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BE7CCA2B-0BDC-4BDE-99A2-8594258B0F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6000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8158163" algn="l"/>
              </a:tabLst>
              <a:defRPr/>
            </a:pP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6000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8158163" algn="l"/>
              </a:tabLst>
              <a:defRPr/>
            </a:pPr>
            <a:r>
              <a:rPr lang="nl-BE" b="1" dirty="0">
                <a:solidFill>
                  <a:srgbClr val="53565A"/>
                </a:solidFill>
                <a:latin typeface="Arial"/>
              </a:rPr>
              <a:t>Voorafnames 2021:</a:t>
            </a:r>
          </a:p>
          <a:p>
            <a:pPr lvl="3">
              <a:defRPr/>
            </a:pPr>
            <a:r>
              <a:rPr kumimoji="0" lang="nl-BE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Verzorgenden =&gt; eenvoudige keuze: zeker voordeliger</a:t>
            </a:r>
          </a:p>
          <a:p>
            <a:pPr lvl="3">
              <a:defRPr/>
            </a:pPr>
            <a:r>
              <a:rPr lang="nl-BE" dirty="0">
                <a:solidFill>
                  <a:srgbClr val="53565A"/>
                </a:solidFill>
                <a:latin typeface="Arial"/>
              </a:rPr>
              <a:t>Logistiek medewerkers (die al in dienst zijn) krijgen de keuze.</a:t>
            </a:r>
          </a:p>
          <a:p>
            <a:pPr lvl="4">
              <a:buFont typeface="Courier New" panose="02070309020205020404" pitchFamily="49" charset="0"/>
              <a:buChar char="o"/>
              <a:tabLst>
                <a:tab pos="8158163" algn="l"/>
              </a:tabLst>
              <a:defRPr/>
            </a:pPr>
            <a:r>
              <a:rPr lang="nl-BE" dirty="0">
                <a:solidFill>
                  <a:srgbClr val="53565A"/>
                </a:solidFill>
                <a:latin typeface="Arial"/>
              </a:rPr>
              <a:t>Nieuw barema is voordeliger</a:t>
            </a:r>
            <a:r>
              <a:rPr kumimoji="0" lang="nl-BE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voor wie momenteel op E-niveau werkt</a:t>
            </a:r>
          </a:p>
          <a:p>
            <a:pPr lvl="5">
              <a:buFont typeface="Courier New" panose="02070309020205020404" pitchFamily="49" charset="0"/>
              <a:buChar char="o"/>
              <a:tabLst>
                <a:tab pos="8158163" algn="l"/>
              </a:tabLst>
              <a:defRPr/>
            </a:pPr>
            <a:endParaRPr lang="nl-BE" dirty="0">
              <a:solidFill>
                <a:srgbClr val="53565A"/>
              </a:solidFill>
              <a:latin typeface="Arial"/>
            </a:endParaRPr>
          </a:p>
          <a:p>
            <a:pPr marL="360000" lvl="3" indent="0">
              <a:buNone/>
              <a:defRPr/>
            </a:pPr>
            <a:r>
              <a:rPr lang="nl-BE" b="1" dirty="0">
                <a:solidFill>
                  <a:srgbClr val="53565A"/>
                </a:solidFill>
                <a:latin typeface="Arial"/>
              </a:rPr>
              <a:t>Verdere stappen richting IFIC</a:t>
            </a:r>
            <a:r>
              <a:rPr kumimoji="0" lang="nl-BE" b="1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  <a:endParaRPr kumimoji="0" lang="nl-BE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540000" marR="0" lvl="3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8158163" algn="l"/>
              </a:tabLst>
              <a:defRPr/>
            </a:pPr>
            <a:r>
              <a:rPr kumimoji="0" lang="nl-BE" sz="20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Bestuur wijst functies toe</a:t>
            </a:r>
          </a:p>
          <a:p>
            <a:pPr lvl="3">
              <a:defRPr/>
            </a:pPr>
            <a:r>
              <a:rPr lang="nl-BE" dirty="0">
                <a:solidFill>
                  <a:srgbClr val="53565A"/>
                </a:solidFill>
                <a:latin typeface="Arial"/>
              </a:rPr>
              <a:t>Wie nu al in dienst is kiest tussen de IFIC-loonschaal of het behoud van de loonschaal zoals gebruikt 2022</a:t>
            </a:r>
          </a:p>
          <a:p>
            <a:pPr marL="540000" marR="0" lvl="3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8158163" algn="l"/>
              </a:tabLst>
              <a:defRPr/>
            </a:pPr>
            <a:r>
              <a:rPr lang="nl-BE" dirty="0">
                <a:solidFill>
                  <a:srgbClr val="53565A"/>
                </a:solidFill>
                <a:latin typeface="Arial"/>
              </a:rPr>
              <a:t>Nieuwe personeelsleden krijgen automatisch de IFIC-loonschaal</a:t>
            </a:r>
          </a:p>
          <a:p>
            <a:pPr lvl="3">
              <a:defRPr/>
            </a:pPr>
            <a:endParaRPr lang="nl-BE" dirty="0">
              <a:solidFill>
                <a:srgbClr val="53565A"/>
              </a:solidFill>
              <a:latin typeface="Arial"/>
            </a:endParaRPr>
          </a:p>
          <a:p>
            <a:pPr marL="540000" marR="0" lvl="3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8158163" algn="l"/>
              </a:tabLst>
              <a:defRPr/>
            </a:pPr>
            <a:endParaRPr lang="nl-BE" dirty="0">
              <a:solidFill>
                <a:srgbClr val="53565A"/>
              </a:solidFill>
              <a:latin typeface="Arial"/>
            </a:endParaRPr>
          </a:p>
          <a:p>
            <a:pPr marL="36000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8158163" algn="l"/>
              </a:tabLst>
              <a:defRPr/>
            </a:pPr>
            <a:endParaRPr lang="nl-BE" dirty="0">
              <a:solidFill>
                <a:srgbClr val="53565A"/>
              </a:solidFill>
              <a:latin typeface="Arial"/>
            </a:endParaRPr>
          </a:p>
          <a:p>
            <a:pPr marL="540000" marR="0" lvl="3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8158163" algn="l"/>
              </a:tabLst>
              <a:defRPr/>
            </a:pP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64313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C0E6E068-30BF-490C-B3DC-1201D614F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IFIC-presentatie voor personeelsvergaderingen</a:t>
            </a:r>
            <a:endParaRPr lang="nl-BE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54DDD510-BAD0-444F-B619-8078A911D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45F4-A723-4960-9E19-747FE5E1055D}" type="slidenum">
              <a:rPr lang="nl-BE" smtClean="0"/>
              <a:t>9</a:t>
            </a:fld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19CD212-27AA-423B-8CEE-5D57216DA9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8013" y="609600"/>
            <a:ext cx="1595111" cy="402400"/>
          </a:xfrm>
        </p:spPr>
        <p:txBody>
          <a:bodyPr/>
          <a:lstStyle/>
          <a:p>
            <a:r>
              <a:rPr lang="nl-NL"/>
              <a:t>Verzorgenden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0A9928C4-630E-4709-ABFD-191380B1A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1346721"/>
            <a:ext cx="10056000" cy="514157"/>
          </a:xfrm>
        </p:spPr>
        <p:txBody>
          <a:bodyPr/>
          <a:lstStyle/>
          <a:p>
            <a:r>
              <a:rPr lang="nl-BE">
                <a:solidFill>
                  <a:schemeClr val="accent3"/>
                </a:solidFill>
              </a:rPr>
              <a:t>Nieuwe loonschalen voor verzorgenden (gezinszorg)</a:t>
            </a:r>
            <a:endParaRPr lang="nl-NL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BE7CCA2B-0BDC-4BDE-99A2-8594258B0F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4">
              <a:tabLst>
                <a:tab pos="457200" algn="l"/>
              </a:tabLst>
              <a:defRPr/>
            </a:pPr>
            <a:endParaRPr lang="nl-BE" sz="2000" dirty="0">
              <a:solidFill>
                <a:srgbClr val="53565A"/>
              </a:solidFill>
              <a:latin typeface="Arial"/>
            </a:endParaRPr>
          </a:p>
          <a:p>
            <a:pPr lvl="3">
              <a:tabLst>
                <a:tab pos="457200" algn="l"/>
              </a:tabLst>
              <a:defRPr/>
            </a:pPr>
            <a:r>
              <a:rPr lang="nl-BE" dirty="0">
                <a:solidFill>
                  <a:srgbClr val="53565A"/>
                </a:solidFill>
                <a:latin typeface="Arial"/>
              </a:rPr>
              <a:t>Verzorgenden (C- en D-niveau) ontvangen nieuw barema:</a:t>
            </a:r>
          </a:p>
          <a:p>
            <a:pPr lvl="4">
              <a:tabLst>
                <a:tab pos="457200" algn="l"/>
              </a:tabLst>
              <a:defRPr/>
            </a:pPr>
            <a:r>
              <a:rPr lang="nl-BE" dirty="0">
                <a:solidFill>
                  <a:srgbClr val="53565A"/>
                </a:solidFill>
                <a:latin typeface="Arial"/>
              </a:rPr>
              <a:t>Van 0 tot en met 18 jaar anciënniteit: IFIC-loonschaal categorie 11 </a:t>
            </a:r>
          </a:p>
          <a:p>
            <a:pPr lvl="4">
              <a:tabLst>
                <a:tab pos="457200" algn="l"/>
              </a:tabLst>
              <a:defRPr/>
            </a:pPr>
            <a:r>
              <a:rPr lang="nl-BE" dirty="0">
                <a:solidFill>
                  <a:srgbClr val="53565A"/>
                </a:solidFill>
                <a:latin typeface="Arial"/>
              </a:rPr>
              <a:t>Vanaf 19 jaar anciënniteit: blijft verloning zoals op de C2-schaal</a:t>
            </a:r>
          </a:p>
          <a:p>
            <a:pPr marL="671400" lvl="4" indent="0">
              <a:buNone/>
              <a:tabLst>
                <a:tab pos="457200" algn="l"/>
              </a:tabLst>
              <a:defRPr/>
            </a:pPr>
            <a:endParaRPr lang="nl-BE" i="1" dirty="0">
              <a:solidFill>
                <a:srgbClr val="53565A"/>
              </a:solidFill>
              <a:latin typeface="Arial"/>
            </a:endParaRPr>
          </a:p>
          <a:p>
            <a:pPr lvl="3">
              <a:tabLst>
                <a:tab pos="457200" algn="l"/>
              </a:tabLst>
              <a:defRPr/>
            </a:pPr>
            <a:r>
              <a:rPr lang="nl-BE" dirty="0">
                <a:solidFill>
                  <a:srgbClr val="53565A"/>
                </a:solidFill>
                <a:latin typeface="Arial"/>
              </a:rPr>
              <a:t>Voor huidige personeelsleden: met terugwerkende kracht tot 1 juli 2021</a:t>
            </a:r>
          </a:p>
          <a:p>
            <a:pPr lvl="3">
              <a:tabLst>
                <a:tab pos="457200" algn="l"/>
              </a:tabLst>
              <a:defRPr/>
            </a:pPr>
            <a:r>
              <a:rPr lang="nl-BE" dirty="0">
                <a:solidFill>
                  <a:srgbClr val="53565A"/>
                </a:solidFill>
                <a:latin typeface="Arial"/>
              </a:rPr>
              <a:t>Voor nieuwe personeelsleden: vanaf datum indiensttreding</a:t>
            </a:r>
          </a:p>
          <a:p>
            <a:pPr marL="360000" lvl="3" indent="0">
              <a:buNone/>
              <a:tabLst>
                <a:tab pos="457200" algn="l"/>
              </a:tabLst>
              <a:defRPr/>
            </a:pPr>
            <a:endParaRPr lang="nl-BE" i="1" dirty="0">
              <a:solidFill>
                <a:srgbClr val="53565A"/>
              </a:solidFill>
              <a:latin typeface="Arial"/>
            </a:endParaRPr>
          </a:p>
          <a:p>
            <a:pPr lvl="3">
              <a:tabLst>
                <a:tab pos="457200" algn="l"/>
              </a:tabLst>
              <a:defRPr/>
            </a:pPr>
            <a:r>
              <a:rPr lang="nl-BE" dirty="0">
                <a:solidFill>
                  <a:srgbClr val="53565A"/>
                </a:solidFill>
                <a:latin typeface="Arial"/>
              </a:rPr>
              <a:t>ALLE personeelsleden kregen al een verhoging van de </a:t>
            </a:r>
            <a:r>
              <a:rPr lang="nl-BE" dirty="0" err="1">
                <a:solidFill>
                  <a:srgbClr val="53565A"/>
                </a:solidFill>
                <a:latin typeface="Arial"/>
              </a:rPr>
              <a:t>eindejaarstoelage</a:t>
            </a:r>
            <a:r>
              <a:rPr lang="nl-BE" dirty="0">
                <a:solidFill>
                  <a:srgbClr val="53565A"/>
                </a:solidFill>
                <a:latin typeface="Arial"/>
              </a:rPr>
              <a:t> met 1,1% van het jaarsalaris (de verhoging blijft in 2021, 2022 en volgende jaren). </a:t>
            </a:r>
          </a:p>
          <a:p>
            <a:pPr marL="720000" lvl="4" indent="0">
              <a:buNone/>
              <a:tabLst>
                <a:tab pos="457200" algn="l"/>
              </a:tabLst>
              <a:defRPr/>
            </a:pPr>
            <a:endParaRPr lang="nl-BE" sz="2000" i="1" dirty="0">
              <a:solidFill>
                <a:srgbClr val="53565A"/>
              </a:solidFill>
              <a:latin typeface="Arial"/>
            </a:endParaRPr>
          </a:p>
          <a:p>
            <a:pPr marL="36000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8158163" algn="l"/>
              </a:tabLst>
              <a:defRPr/>
            </a:pP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60000" lvl="3" indent="0">
              <a:buNone/>
              <a:defRPr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9457948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VVSG">
      <a:dk1>
        <a:sysClr val="windowText" lastClr="000000"/>
      </a:dk1>
      <a:lt1>
        <a:sysClr val="window" lastClr="FFFFFF"/>
      </a:lt1>
      <a:dk2>
        <a:srgbClr val="53565A"/>
      </a:dk2>
      <a:lt2>
        <a:srgbClr val="97999B"/>
      </a:lt2>
      <a:accent1>
        <a:srgbClr val="43B02A"/>
      </a:accent1>
      <a:accent2>
        <a:srgbClr val="E03C31"/>
      </a:accent2>
      <a:accent3>
        <a:srgbClr val="702082"/>
      </a:accent3>
      <a:accent4>
        <a:srgbClr val="C6007E"/>
      </a:accent4>
      <a:accent5>
        <a:srgbClr val="53565A"/>
      </a:accent5>
      <a:accent6>
        <a:srgbClr val="97999B"/>
      </a:accent6>
      <a:hlink>
        <a:srgbClr val="000000"/>
      </a:hlink>
      <a:folHlink>
        <a:srgbClr val="000000"/>
      </a:folHlink>
    </a:clrScheme>
    <a:fontScheme name="VVS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VSG_Powerpoint_sjabloon_paars" id="{DA18C6DE-451A-464B-BA2C-E0219FCEEA86}" vid="{7C8DE595-8B76-48B0-8775-558E413F7801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D6A51736AE5B46A2AFF1E690BFD89B" ma:contentTypeVersion="2" ma:contentTypeDescription="Create a new document." ma:contentTypeScope="" ma:versionID="3e4eee94a5ab7d8363f922b2d986420c">
  <xsd:schema xmlns:xsd="http://www.w3.org/2001/XMLSchema" xmlns:xs="http://www.w3.org/2001/XMLSchema" xmlns:p="http://schemas.microsoft.com/office/2006/metadata/properties" xmlns:ns2="2ef6d477-3a54-4468-ba12-6af5deb93a86" targetNamespace="http://schemas.microsoft.com/office/2006/metadata/properties" ma:root="true" ma:fieldsID="f7ce0ebf5a34d8f6cfc49275f4b4b1bb" ns2:_="">
    <xsd:import namespace="2ef6d477-3a54-4468-ba12-6af5deb93a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f6d477-3a54-4468-ba12-6af5deb93a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561B162-BEEF-4102-A55C-AD0F7205E3AF}">
  <ds:schemaRefs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www.w3.org/XML/1998/namespace"/>
    <ds:schemaRef ds:uri="2ef6d477-3a54-4468-ba12-6af5deb93a86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B18FBA9-F87D-4E7F-972E-A069F4DB2A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f6d477-3a54-4468-ba12-6af5deb93a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29E5068-E794-4C56-BA8E-8EF42C27257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PPT_paars_sjabloon</Template>
  <TotalTime>1</TotalTime>
  <Words>1057</Words>
  <Application>Microsoft Office PowerPoint</Application>
  <PresentationFormat>Breedbeeld</PresentationFormat>
  <Paragraphs>315</Paragraphs>
  <Slides>22</Slides>
  <Notes>18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6" baseType="lpstr">
      <vt:lpstr>Arial</vt:lpstr>
      <vt:lpstr>Calibri</vt:lpstr>
      <vt:lpstr>Courier New</vt:lpstr>
      <vt:lpstr>Kantoorthema</vt:lpstr>
      <vt:lpstr>10 januari 2022</vt:lpstr>
      <vt:lpstr>PowerPoint-presentatie</vt:lpstr>
      <vt:lpstr>Wat is IFIC?</vt:lpstr>
      <vt:lpstr>Een nieuwe functieclassificatie</vt:lpstr>
      <vt:lpstr>Voor het personeel van de zorgvoorzieningen</vt:lpstr>
      <vt:lpstr>In stappen</vt:lpstr>
      <vt:lpstr>Voorafnames IFIC voor verzorgenden</vt:lpstr>
      <vt:lpstr>Personeelslid kiest</vt:lpstr>
      <vt:lpstr>Nieuwe loonschalen voor verzorgenden (gezinszorg)</vt:lpstr>
      <vt:lpstr>Nieuwe loonschalen voor verzorgenden (gezinszorg)</vt:lpstr>
      <vt:lpstr>PowerPoint-presentatie</vt:lpstr>
      <vt:lpstr>PowerPoint-presentatie</vt:lpstr>
      <vt:lpstr>Stappenplan</vt:lpstr>
      <vt:lpstr>Voorafnames IFIC voor logistiek medewerkers</vt:lpstr>
      <vt:lpstr>Nieuwe loonschalen voor logistiek medewerkers (aanvullende thuiszorg)</vt:lpstr>
      <vt:lpstr>Nieuwe loonschalen voor logistiek medewerkers (aanvullende thuiszorg)</vt:lpstr>
      <vt:lpstr>Nieuwe loonschalen voor logistiek medewerkers (aanvullende thuiszorg)</vt:lpstr>
      <vt:lpstr>Nieuwe loonschalen voor logistiek medewerkers (aanvullende thuiszorg)</vt:lpstr>
      <vt:lpstr>PowerPoint-presentatie</vt:lpstr>
      <vt:lpstr>Subsidiëring</vt:lpstr>
      <vt:lpstr>Welke subsidies worden hiervoor gegeven?</vt:lpstr>
      <vt:lpstr>Meer info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Richtlijnen voor dit sjabloon</dc:title>
  <dc:creator>Van Schuylenbergh Piet</dc:creator>
  <cp:lastModifiedBy>Pajazitaj Kujtime</cp:lastModifiedBy>
  <cp:revision>14</cp:revision>
  <dcterms:created xsi:type="dcterms:W3CDTF">2021-11-22T16:06:41Z</dcterms:created>
  <dcterms:modified xsi:type="dcterms:W3CDTF">2022-01-13T11:26:57Z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0x0101003BD6A51736AE5B46A2AFF1E690BFD89B</vt:lpwstr>
  </property>
</Properties>
</file>