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5"/>
  </p:notesMasterIdLst>
  <p:sldIdLst>
    <p:sldId id="360" r:id="rId2"/>
    <p:sldId id="293" r:id="rId3"/>
    <p:sldId id="362" r:id="rId4"/>
    <p:sldId id="361" r:id="rId5"/>
    <p:sldId id="366" r:id="rId6"/>
    <p:sldId id="363" r:id="rId7"/>
    <p:sldId id="364" r:id="rId8"/>
    <p:sldId id="365" r:id="rId9"/>
    <p:sldId id="368" r:id="rId10"/>
    <p:sldId id="367" r:id="rId11"/>
    <p:sldId id="370" r:id="rId12"/>
    <p:sldId id="369" r:id="rId13"/>
    <p:sldId id="371" r:id="rId14"/>
  </p:sldIdLst>
  <p:sldSz cx="9144000" cy="6858000" type="screen4x3"/>
  <p:notesSz cx="6742113" cy="987266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06" autoAdjust="0"/>
  </p:normalViewPr>
  <p:slideViewPr>
    <p:cSldViewPr>
      <p:cViewPr varScale="1">
        <p:scale>
          <a:sx n="109" d="100"/>
          <a:sy n="109" d="100"/>
        </p:scale>
        <p:origin x="3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3633"/>
          </a:xfrm>
          <a:prstGeom prst="rect">
            <a:avLst/>
          </a:prstGeom>
        </p:spPr>
        <p:txBody>
          <a:bodyPr vert="horz" lIns="94514" tIns="47257" rIns="94514" bIns="47257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0" y="1"/>
            <a:ext cx="2921582" cy="493633"/>
          </a:xfrm>
          <a:prstGeom prst="rect">
            <a:avLst/>
          </a:prstGeom>
        </p:spPr>
        <p:txBody>
          <a:bodyPr vert="horz" lIns="94514" tIns="47257" rIns="94514" bIns="47257" rtlCol="0"/>
          <a:lstStyle>
            <a:lvl1pPr algn="r">
              <a:defRPr sz="1200"/>
            </a:lvl1pPr>
          </a:lstStyle>
          <a:p>
            <a:fld id="{03678E69-8F92-496A-9E24-4D75AE8562D3}" type="datetimeFigureOut">
              <a:rPr lang="nl-BE" smtClean="0"/>
              <a:pPr/>
              <a:t>16/05/2021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14" tIns="47257" rIns="94514" bIns="47257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9"/>
          </a:xfrm>
          <a:prstGeom prst="rect">
            <a:avLst/>
          </a:prstGeom>
        </p:spPr>
        <p:txBody>
          <a:bodyPr vert="horz" lIns="94514" tIns="47257" rIns="94514" bIns="47257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3633"/>
          </a:xfrm>
          <a:prstGeom prst="rect">
            <a:avLst/>
          </a:prstGeom>
        </p:spPr>
        <p:txBody>
          <a:bodyPr vert="horz" lIns="94514" tIns="47257" rIns="94514" bIns="47257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0" y="9377318"/>
            <a:ext cx="2921582" cy="493633"/>
          </a:xfrm>
          <a:prstGeom prst="rect">
            <a:avLst/>
          </a:prstGeom>
        </p:spPr>
        <p:txBody>
          <a:bodyPr vert="horz" lIns="94514" tIns="47257" rIns="94514" bIns="47257" rtlCol="0" anchor="b"/>
          <a:lstStyle>
            <a:lvl1pPr algn="r">
              <a:defRPr sz="1200"/>
            </a:lvl1pPr>
          </a:lstStyle>
          <a:p>
            <a:fld id="{1F69A611-CA8E-4D0B-91AD-D1D9D0A2747D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874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Wie? SKP? Participatie deel hiervan </a:t>
            </a:r>
            <a:endParaRPr lang="nl-BE" baseline="0" dirty="0" smtClean="0"/>
          </a:p>
          <a:p>
            <a:r>
              <a:rPr lang="nl-BE" baseline="0" dirty="0" smtClean="0"/>
              <a:t>Van fragmentatie naar meer structuur in de organisatie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9A611-CA8E-4D0B-91AD-D1D9D0A2747D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2330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Structuurplan Deinze gedateerd </a:t>
            </a:r>
          </a:p>
          <a:p>
            <a:r>
              <a:rPr lang="nl-BE" dirty="0" smtClean="0"/>
              <a:t>Structuurplan Nevele recent</a:t>
            </a:r>
          </a:p>
          <a:p>
            <a:r>
              <a:rPr lang="nl-BE" dirty="0" smtClean="0"/>
              <a:t>Fusie = nood aan één ruimtelijke visie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Nieuwe ruimtelijke uitdagingen voor bestaande en toekomstige ruimte</a:t>
            </a:r>
          </a:p>
          <a:p>
            <a:pPr lvl="2"/>
            <a:r>
              <a:rPr lang="nl-BE" sz="2400" dirty="0" smtClean="0"/>
              <a:t>Bijkomend ruimtebeslag afbouwen</a:t>
            </a:r>
          </a:p>
          <a:p>
            <a:pPr lvl="2"/>
            <a:r>
              <a:rPr lang="nl-BE" sz="2400" dirty="0" smtClean="0"/>
              <a:t>Klimaatbestendigheid</a:t>
            </a:r>
          </a:p>
          <a:p>
            <a:pPr lvl="2"/>
            <a:r>
              <a:rPr lang="nl-BE" sz="2400" dirty="0" smtClean="0"/>
              <a:t>Energieslimheid</a:t>
            </a:r>
          </a:p>
          <a:p>
            <a:pPr lvl="2"/>
            <a:r>
              <a:rPr lang="nl-BE" sz="2400" dirty="0" err="1" smtClean="0"/>
              <a:t>Leefkwaliteit</a:t>
            </a:r>
            <a:endParaRPr lang="nl-BE" sz="2400" dirty="0" smtClean="0"/>
          </a:p>
          <a:p>
            <a:pPr lvl="2"/>
            <a:r>
              <a:rPr lang="nl-BE" sz="2400" dirty="0" smtClean="0"/>
              <a:t>Groen/blauwe netwerken</a:t>
            </a:r>
          </a:p>
          <a:p>
            <a:pPr lvl="2"/>
            <a:r>
              <a:rPr lang="nl-BE" sz="2400" dirty="0" smtClean="0"/>
              <a:t>Ontharding</a:t>
            </a:r>
            <a:endParaRPr lang="nl-BE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9A611-CA8E-4D0B-91AD-D1D9D0A2747D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1518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3200" dirty="0" smtClean="0"/>
              <a:t>Bestaat uit :</a:t>
            </a:r>
          </a:p>
          <a:p>
            <a:endParaRPr lang="nl-BE" sz="3200" dirty="0" smtClean="0"/>
          </a:p>
          <a:p>
            <a:pPr lvl="2"/>
            <a:r>
              <a:rPr lang="nl-BE" sz="3200" dirty="0" smtClean="0"/>
              <a:t> Strategische visie</a:t>
            </a:r>
          </a:p>
          <a:p>
            <a:pPr lvl="2"/>
            <a:endParaRPr lang="nl-BE" sz="3200" dirty="0" smtClean="0"/>
          </a:p>
          <a:p>
            <a:pPr lvl="2"/>
            <a:r>
              <a:rPr lang="nl-BE" sz="3200" dirty="0" smtClean="0"/>
              <a:t> Beleidskaders</a:t>
            </a:r>
          </a:p>
          <a:p>
            <a:pPr lvl="2"/>
            <a:endParaRPr lang="nl-BE" sz="3200" dirty="0" smtClean="0"/>
          </a:p>
          <a:p>
            <a:pPr lvl="2"/>
            <a:r>
              <a:rPr lang="nl-BE" sz="3200" dirty="0" smtClean="0"/>
              <a:t> Acties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9A611-CA8E-4D0B-91AD-D1D9D0A2747D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4409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Open planproces = inwoners, adviesraden, gemeenteraadsleden, belanghebbende actoren en andere overheden betrokken</a:t>
            </a:r>
          </a:p>
          <a:p>
            <a:r>
              <a:rPr lang="nl-BE" dirty="0" smtClean="0"/>
              <a:t>Samenstellen planteam</a:t>
            </a:r>
          </a:p>
          <a:p>
            <a:r>
              <a:rPr lang="nl-BE" dirty="0" smtClean="0"/>
              <a:t>Formele processtappen</a:t>
            </a:r>
          </a:p>
          <a:p>
            <a:r>
              <a:rPr lang="nl-BE" dirty="0" smtClean="0"/>
              <a:t>Terugkoppeling bewoners, bestuur en betrokken actoren</a:t>
            </a:r>
          </a:p>
          <a:p>
            <a:r>
              <a:rPr lang="nl-BE" dirty="0" smtClean="0"/>
              <a:t>Kwaliteitsbewaking</a:t>
            </a:r>
          </a:p>
          <a:p>
            <a:r>
              <a:rPr lang="nl-BE" dirty="0" smtClean="0"/>
              <a:t>Bestek</a:t>
            </a:r>
            <a:r>
              <a:rPr lang="nl-BE" baseline="0" dirty="0" smtClean="0"/>
              <a:t> en onderzoeksbureau 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9A611-CA8E-4D0B-91AD-D1D9D0A2747D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835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Toen kwam corona</a:t>
            </a:r>
            <a:r>
              <a:rPr lang="nl-BE" baseline="0" dirty="0" smtClean="0"/>
              <a:t> – plan om met </a:t>
            </a:r>
            <a:r>
              <a:rPr lang="nl-BE" baseline="0" dirty="0" err="1" smtClean="0"/>
              <a:t>kids</a:t>
            </a:r>
            <a:r>
              <a:rPr lang="nl-BE" baseline="0" dirty="0" smtClean="0"/>
              <a:t> en jongeren te werken viel in het water…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9A611-CA8E-4D0B-91AD-D1D9D0A2747D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7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12F25EE-60D0-4B59-BE45-50E4DA290BBA}" type="datetimeFigureOut">
              <a:rPr lang="nl-BE" smtClean="0"/>
              <a:pPr/>
              <a:t>16/05/2021</a:t>
            </a:fld>
            <a:endParaRPr lang="nl-BE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70DDCE-F6D2-4428-97C5-B2E90A06449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25EE-60D0-4B59-BE45-50E4DA290BBA}" type="datetimeFigureOut">
              <a:rPr lang="nl-BE" smtClean="0"/>
              <a:pPr/>
              <a:t>16/05/2021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DDCE-F6D2-4428-97C5-B2E90A06449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12F25EE-60D0-4B59-BE45-50E4DA290BBA}" type="datetimeFigureOut">
              <a:rPr lang="nl-BE" smtClean="0"/>
              <a:pPr/>
              <a:t>16/05/2021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7" name="Rechthoe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E70DDCE-F6D2-4428-97C5-B2E90A06449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nl-NL" dirty="0" smtClean="0"/>
              <a:t>Klik om de stijl te bewerken</a:t>
            </a:r>
            <a:endParaRPr kumimoji="0"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25EE-60D0-4B59-BE45-50E4DA290BBA}" type="datetimeFigureOut">
              <a:rPr lang="nl-BE" smtClean="0"/>
              <a:pPr/>
              <a:t>16/05/2021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70DDCE-F6D2-4428-97C5-B2E90A064494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800"/>
            </a:lvl1pPr>
            <a:lvl2pPr>
              <a:buSzPct val="60000"/>
              <a:buFont typeface="Wingdings" pitchFamily="2" charset="2"/>
              <a:buChar char=""/>
              <a:defRPr/>
            </a:lvl2pPr>
          </a:lstStyle>
          <a:p>
            <a:pPr lvl="0" eaLnBrk="1" latinLnBrk="0" hangingPunct="1"/>
            <a:r>
              <a:rPr lang="nl-NL" dirty="0" smtClean="0"/>
              <a:t>Klik om de modelstijlen te bewerken</a:t>
            </a:r>
          </a:p>
          <a:p>
            <a:pPr lvl="1" eaLnBrk="1" latinLnBrk="0" hangingPunct="1"/>
            <a:r>
              <a:rPr lang="nl-NL" dirty="0" smtClean="0"/>
              <a:t>Tweede niveau</a:t>
            </a:r>
          </a:p>
          <a:p>
            <a:pPr lvl="2" eaLnBrk="1" latinLnBrk="0" hangingPunct="1"/>
            <a:r>
              <a:rPr lang="nl-NL" dirty="0" smtClean="0"/>
              <a:t>Derde niveau</a:t>
            </a:r>
          </a:p>
          <a:p>
            <a:pPr lvl="3" eaLnBrk="1" latinLnBrk="0" hangingPunct="1"/>
            <a:r>
              <a:rPr lang="nl-NL" dirty="0" smtClean="0"/>
              <a:t>Vierde niveau</a:t>
            </a:r>
          </a:p>
          <a:p>
            <a:pPr lvl="4" eaLnBrk="1" latinLnBrk="0" hangingPunct="1"/>
            <a:r>
              <a:rPr lang="nl-NL" dirty="0" smtClean="0"/>
              <a:t>Vijfde niveau</a:t>
            </a:r>
            <a:endParaRPr kumimoji="0" lang="en-US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6045678"/>
            <a:ext cx="1188000" cy="6243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Rechthoe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25EE-60D0-4B59-BE45-50E4DA290BBA}" type="datetimeFigureOut">
              <a:rPr lang="nl-BE" smtClean="0"/>
              <a:pPr/>
              <a:t>16/05/2021</a:t>
            </a:fld>
            <a:endParaRPr lang="nl-BE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E70DDCE-F6D2-4428-97C5-B2E90A064494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12F25EE-60D0-4B59-BE45-50E4DA290BBA}" type="datetimeFigureOut">
              <a:rPr lang="nl-BE" smtClean="0"/>
              <a:pPr/>
              <a:t>16/05/2021</a:t>
            </a:fld>
            <a:endParaRPr lang="nl-BE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E70DDCE-F6D2-4428-97C5-B2E90A064494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12F25EE-60D0-4B59-BE45-50E4DA290BBA}" type="datetimeFigureOut">
              <a:rPr lang="nl-BE" smtClean="0"/>
              <a:pPr/>
              <a:t>16/05/2021</a:t>
            </a:fld>
            <a:endParaRPr lang="nl-BE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E70DDCE-F6D2-4428-97C5-B2E90A064494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BE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25EE-60D0-4B59-BE45-50E4DA290BBA}" type="datetimeFigureOut">
              <a:rPr lang="nl-BE" smtClean="0"/>
              <a:pPr/>
              <a:t>16/05/2021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70DDCE-F6D2-4428-97C5-B2E90A06449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25EE-60D0-4B59-BE45-50E4DA290BBA}" type="datetimeFigureOut">
              <a:rPr lang="nl-BE" smtClean="0"/>
              <a:pPr/>
              <a:t>16/05/2021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70DDCE-F6D2-4428-97C5-B2E90A06449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F25EE-60D0-4B59-BE45-50E4DA290BBA}" type="datetimeFigureOut">
              <a:rPr lang="nl-BE" smtClean="0"/>
              <a:pPr/>
              <a:t>16/05/2021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70DDCE-F6D2-4428-97C5-B2E90A064494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Rechthoe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12F25EE-60D0-4B59-BE45-50E4DA290BBA}" type="datetimeFigureOut">
              <a:rPr lang="nl-BE" smtClean="0"/>
              <a:pPr/>
              <a:t>16/05/2021</a:t>
            </a:fld>
            <a:endParaRPr lang="nl-BE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E70DDCE-F6D2-4428-97C5-B2E90A064494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dirty="0" smtClean="0"/>
              <a:t>Klik om de stijl te bewerken</a:t>
            </a:r>
            <a:endParaRPr kumimoji="0" lang="en-US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dirty="0" smtClean="0"/>
              <a:t>Klik om de modelstijlen te bewerken</a:t>
            </a:r>
          </a:p>
          <a:p>
            <a:pPr lvl="1" eaLnBrk="1" latinLnBrk="0" hangingPunct="1"/>
            <a:r>
              <a:rPr kumimoji="0" lang="nl-NL" dirty="0" smtClean="0"/>
              <a:t>Tweede niveau</a:t>
            </a:r>
          </a:p>
          <a:p>
            <a:pPr lvl="2" eaLnBrk="1" latinLnBrk="0" hangingPunct="1"/>
            <a:r>
              <a:rPr kumimoji="0" lang="nl-NL" dirty="0" smtClean="0"/>
              <a:t>Derde niveau</a:t>
            </a:r>
          </a:p>
          <a:p>
            <a:pPr lvl="3" eaLnBrk="1" latinLnBrk="0" hangingPunct="1"/>
            <a:r>
              <a:rPr kumimoji="0" lang="nl-NL" dirty="0" smtClean="0"/>
              <a:t>Vierde niveau</a:t>
            </a:r>
          </a:p>
          <a:p>
            <a:pPr lvl="4" eaLnBrk="1" latinLnBrk="0" hangingPunct="1"/>
            <a:r>
              <a:rPr kumimoji="0" lang="nl-NL" dirty="0" smtClean="0"/>
              <a:t>Vijfde niveau</a:t>
            </a:r>
            <a:endParaRPr kumimoji="0" lang="en-US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2F25EE-60D0-4B59-BE45-50E4DA290BBA}" type="datetimeFigureOut">
              <a:rPr lang="nl-BE" smtClean="0"/>
              <a:pPr/>
              <a:t>16/05/2021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Rechthoe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E70DDCE-F6D2-4428-97C5-B2E90A064494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6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deinze.be/file/download/17824/9619464261E6FE63FC48F2CB6A78F28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5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Kinderen en jongeren </a:t>
            </a:r>
            <a:r>
              <a:rPr lang="nl-BE" sz="1800" dirty="0" smtClean="0"/>
              <a:t>(november 2020 - 1 mei 2021) </a:t>
            </a:r>
            <a:endParaRPr lang="nl-BE" sz="1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37" y="1628800"/>
            <a:ext cx="3535022" cy="5015365"/>
          </a:xfrm>
        </p:spPr>
      </p:pic>
    </p:spTree>
    <p:extLst>
      <p:ext uri="{BB962C8B-B14F-4D97-AF65-F5344CB8AC3E}">
        <p14:creationId xmlns:p14="http://schemas.microsoft.com/office/powerpoint/2010/main" val="245136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103 ideeën </a:t>
            </a:r>
            <a:endParaRPr lang="nl-BE" dirty="0"/>
          </a:p>
        </p:txBody>
      </p:sp>
      <p:pic>
        <p:nvPicPr>
          <p:cNvPr id="4" name="Tijdelijke aanduiding voor inhoud 3" descr="Schermopname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628800"/>
            <a:ext cx="8153400" cy="4297877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2987824" y="5445224"/>
            <a:ext cx="79208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34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65899"/>
            <a:ext cx="6296079" cy="3075232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3" y="1665899"/>
            <a:ext cx="2311519" cy="133991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3" y="3106058"/>
            <a:ext cx="2311519" cy="1635073"/>
          </a:xfrm>
          <a:prstGeom prst="rect">
            <a:avLst/>
          </a:prstGeom>
        </p:spPr>
      </p:pic>
      <p:pic>
        <p:nvPicPr>
          <p:cNvPr id="1026" name="D41E2E76-25B1-4A28-8DD1-5FAB830AE342" descr="D41E2E76-25B1-4A28-8DD1-5FAB830AE3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2" y="4869159"/>
            <a:ext cx="2311519" cy="173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15"/>
          <a:stretch/>
        </p:blipFill>
        <p:spPr>
          <a:xfrm>
            <a:off x="2699792" y="4869159"/>
            <a:ext cx="2450863" cy="173363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4"/>
          <a:stretch/>
        </p:blipFill>
        <p:spPr>
          <a:xfrm>
            <a:off x="5216036" y="4869159"/>
            <a:ext cx="2334893" cy="1656185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nl-BE" dirty="0" smtClean="0"/>
              <a:t>Boordevol creativiteit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0345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877887"/>
            <a:ext cx="9217024" cy="9217024"/>
          </a:xfrm>
        </p:spPr>
      </p:pic>
    </p:spTree>
    <p:extLst>
      <p:ext uri="{BB962C8B-B14F-4D97-AF65-F5344CB8AC3E}">
        <p14:creationId xmlns:p14="http://schemas.microsoft.com/office/powerpoint/2010/main" val="154910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528931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2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09" y="0"/>
            <a:ext cx="9156509" cy="6867382"/>
          </a:xfrm>
        </p:spPr>
      </p:pic>
    </p:spTree>
    <p:extLst>
      <p:ext uri="{BB962C8B-B14F-4D97-AF65-F5344CB8AC3E}">
        <p14:creationId xmlns:p14="http://schemas.microsoft.com/office/powerpoint/2010/main" val="19784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Diverse actoren 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730966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8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</a:t>
            </a:r>
            <a:r>
              <a:rPr lang="nl-BE" dirty="0" smtClean="0"/>
              <a:t>rocestiming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BE" sz="2100" dirty="0" smtClean="0">
                <a:solidFill>
                  <a:schemeClr val="bg1">
                    <a:lumMod val="75000"/>
                  </a:schemeClr>
                </a:solidFill>
              </a:rPr>
              <a:t>November 2019 beslissing GR opmaak beleidsplan ruimte </a:t>
            </a:r>
          </a:p>
          <a:p>
            <a:r>
              <a:rPr lang="nl-BE" sz="2100" dirty="0" smtClean="0">
                <a:solidFill>
                  <a:schemeClr val="bg1">
                    <a:lumMod val="75000"/>
                  </a:schemeClr>
                </a:solidFill>
              </a:rPr>
              <a:t>December </a:t>
            </a:r>
            <a:r>
              <a:rPr lang="nl-BE" sz="2100" dirty="0" smtClean="0">
                <a:solidFill>
                  <a:schemeClr val="bg1">
                    <a:lumMod val="75000"/>
                  </a:schemeClr>
                </a:solidFill>
              </a:rPr>
              <a:t>2019 - </a:t>
            </a:r>
            <a:r>
              <a:rPr lang="nl-BE" sz="2100" dirty="0" smtClean="0">
                <a:solidFill>
                  <a:schemeClr val="bg1">
                    <a:lumMod val="75000"/>
                  </a:schemeClr>
                </a:solidFill>
              </a:rPr>
              <a:t>april 2020 aanstelling studiebureau</a:t>
            </a:r>
          </a:p>
          <a:p>
            <a:r>
              <a:rPr lang="nl-BE" sz="2100" dirty="0" smtClean="0">
                <a:solidFill>
                  <a:schemeClr val="bg1">
                    <a:lumMod val="75000"/>
                  </a:schemeClr>
                </a:solidFill>
              </a:rPr>
              <a:t>Mei 2020 - september 2020 opmaak conceptnota</a:t>
            </a:r>
          </a:p>
          <a:p>
            <a:r>
              <a:rPr lang="nl-BE" sz="2100" dirty="0" smtClean="0">
                <a:solidFill>
                  <a:schemeClr val="bg1">
                    <a:lumMod val="75000"/>
                  </a:schemeClr>
                </a:solidFill>
              </a:rPr>
              <a:t>Oktober 2020 - september 2021 opmaak strategische visie en de beleidskaders</a:t>
            </a:r>
          </a:p>
          <a:p>
            <a:r>
              <a:rPr lang="nl-BE" sz="2100" dirty="0" smtClean="0">
                <a:solidFill>
                  <a:schemeClr val="bg1">
                    <a:lumMod val="75000"/>
                  </a:schemeClr>
                </a:solidFill>
              </a:rPr>
              <a:t>Oktober 2021 - december 2021 opmaak </a:t>
            </a:r>
            <a:r>
              <a:rPr lang="nl-BE" sz="2100" dirty="0" smtClean="0">
                <a:solidFill>
                  <a:schemeClr val="bg1">
                    <a:lumMod val="75000"/>
                  </a:schemeClr>
                </a:solidFill>
              </a:rPr>
              <a:t>voorontwerpnota’s</a:t>
            </a:r>
          </a:p>
          <a:p>
            <a:r>
              <a:rPr lang="nl-BE" sz="2100" dirty="0">
                <a:solidFill>
                  <a:schemeClr val="bg1">
                    <a:lumMod val="75000"/>
                  </a:schemeClr>
                </a:solidFill>
              </a:rPr>
              <a:t>Januari 2022 - maart 2022  opmaak ontwerp beleidsplan</a:t>
            </a:r>
          </a:p>
          <a:p>
            <a:r>
              <a:rPr lang="nl-BE" sz="2100" dirty="0">
                <a:solidFill>
                  <a:schemeClr val="bg1">
                    <a:lumMod val="75000"/>
                  </a:schemeClr>
                </a:solidFill>
              </a:rPr>
              <a:t>April 2022 voorlopige vaststelling beleidsplan </a:t>
            </a:r>
          </a:p>
          <a:p>
            <a:r>
              <a:rPr lang="nl-BE" sz="2100" dirty="0">
                <a:solidFill>
                  <a:schemeClr val="bg1">
                    <a:lumMod val="75000"/>
                  </a:schemeClr>
                </a:solidFill>
              </a:rPr>
              <a:t>Mei 2022 - juli 2022 openbaar onderzoek</a:t>
            </a:r>
          </a:p>
          <a:p>
            <a:r>
              <a:rPr lang="nl-BE" sz="2100" dirty="0">
                <a:solidFill>
                  <a:schemeClr val="bg1">
                    <a:lumMod val="75000"/>
                  </a:schemeClr>
                </a:solidFill>
              </a:rPr>
              <a:t>Augustus 2022 - september 2022 advies GECORO</a:t>
            </a:r>
          </a:p>
          <a:p>
            <a:r>
              <a:rPr lang="nl-BE" sz="2100" dirty="0">
                <a:solidFill>
                  <a:schemeClr val="bg1">
                    <a:lumMod val="75000"/>
                  </a:schemeClr>
                </a:solidFill>
              </a:rPr>
              <a:t>November 2022 definitieve vaststelling beleidsplan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8336741" y="2204864"/>
            <a:ext cx="553998" cy="25202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vert270" wrap="square" rtlCol="0" anchor="ctr" anchorCtr="1">
            <a:spAutoFit/>
          </a:bodyPr>
          <a:lstStyle/>
          <a:p>
            <a:r>
              <a:rPr lang="nl-BE" sz="2400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  <a:t>PARTICIPATIE</a:t>
            </a:r>
            <a:endParaRPr lang="nl-BE" sz="240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92896"/>
            <a:ext cx="3543314" cy="24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Participatie eind 2019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61" y="2348880"/>
            <a:ext cx="3017779" cy="226333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139952" y="1854134"/>
            <a:ext cx="439248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/>
              <a:t>S</a:t>
            </a:r>
            <a:r>
              <a:rPr lang="nl-BE" dirty="0" smtClean="0"/>
              <a:t>tartmoment met Leo Van Broeck  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9" y="1854134"/>
            <a:ext cx="2483864" cy="186289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4764684"/>
            <a:ext cx="2519192" cy="1889394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728908" y="5301208"/>
            <a:ext cx="480850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 smtClean="0"/>
              <a:t>De stad en het platteland hebben elkaar nodig 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2043431" y="4028479"/>
            <a:ext cx="217681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 smtClean="0"/>
              <a:t>Plenair gedeelte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220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Participatie eind 2019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623662" y="5530341"/>
            <a:ext cx="295232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2"/>
              </a:rPr>
              <a:t>Resultaten</a:t>
            </a:r>
            <a:r>
              <a:rPr lang="nl-BE" dirty="0" smtClean="0"/>
              <a:t>  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4689348" y="4422345"/>
            <a:ext cx="36004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Wonen</a:t>
            </a:r>
          </a:p>
          <a:p>
            <a:r>
              <a:rPr lang="nl-NL" dirty="0" smtClean="0"/>
              <a:t>Natuur </a:t>
            </a:r>
            <a:r>
              <a:rPr lang="nl-NL" dirty="0"/>
              <a:t>en </a:t>
            </a:r>
            <a:r>
              <a:rPr lang="nl-NL" dirty="0" smtClean="0"/>
              <a:t>groen</a:t>
            </a:r>
          </a:p>
          <a:p>
            <a:r>
              <a:rPr lang="nl-NL" dirty="0" smtClean="0"/>
              <a:t>Economie</a:t>
            </a:r>
            <a:r>
              <a:rPr lang="nl-NL" dirty="0"/>
              <a:t>, handel en </a:t>
            </a:r>
            <a:r>
              <a:rPr lang="nl-NL" dirty="0" smtClean="0"/>
              <a:t>KMO</a:t>
            </a:r>
          </a:p>
          <a:p>
            <a:r>
              <a:rPr lang="nl-NL" dirty="0" smtClean="0"/>
              <a:t>Recreatie</a:t>
            </a:r>
          </a:p>
          <a:p>
            <a:r>
              <a:rPr lang="nl-NL" dirty="0" smtClean="0"/>
              <a:t>Landbouw 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623662" y="4422345"/>
            <a:ext cx="310463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 smtClean="0"/>
              <a:t>Interactief gedeelte: praatcafé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2" y="1570897"/>
            <a:ext cx="1933637" cy="257818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00298"/>
            <a:ext cx="1911586" cy="254878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585832"/>
            <a:ext cx="1923678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Participatie: wat wel al gedaan? 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0044"/>
            <a:ext cx="10761735" cy="70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</a:t>
            </a:r>
            <a:r>
              <a:rPr lang="nl-BE" dirty="0" smtClean="0"/>
              <a:t>oedgezegd.deinze.be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489200"/>
            <a:ext cx="8153400" cy="2717800"/>
          </a:xfrm>
        </p:spPr>
      </p:pic>
    </p:spTree>
    <p:extLst>
      <p:ext uri="{BB962C8B-B14F-4D97-AF65-F5344CB8AC3E}">
        <p14:creationId xmlns:p14="http://schemas.microsoft.com/office/powerpoint/2010/main" val="237251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an">
  <a:themeElements>
    <a:clrScheme name="Media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</TotalTime>
  <Words>242</Words>
  <Application>Microsoft Office PowerPoint</Application>
  <PresentationFormat>Diavoorstelling (4:3)</PresentationFormat>
  <Paragraphs>64</Paragraphs>
  <Slides>13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Calibri</vt:lpstr>
      <vt:lpstr>Tw Cen MT</vt:lpstr>
      <vt:lpstr>Wingdings</vt:lpstr>
      <vt:lpstr>Wingdings 2</vt:lpstr>
      <vt:lpstr>Mediaan</vt:lpstr>
      <vt:lpstr>PowerPoint-presentatie</vt:lpstr>
      <vt:lpstr>PowerPoint-presentatie</vt:lpstr>
      <vt:lpstr>PowerPoint-presentatie</vt:lpstr>
      <vt:lpstr>Diverse actoren </vt:lpstr>
      <vt:lpstr>Procestiming</vt:lpstr>
      <vt:lpstr>Participatie eind 2019</vt:lpstr>
      <vt:lpstr>Participatie eind 2019</vt:lpstr>
      <vt:lpstr>Participatie: wat wel al gedaan? </vt:lpstr>
      <vt:lpstr>goedgezegd.deinze.be</vt:lpstr>
      <vt:lpstr>Kinderen en jongeren (november 2020 - 1 mei 2021) </vt:lpstr>
      <vt:lpstr>103 ideeën </vt:lpstr>
      <vt:lpstr>Boordevol creativiteit </vt:lpstr>
      <vt:lpstr>PowerPoint-presentatie</vt:lpstr>
    </vt:vector>
  </TitlesOfParts>
  <Company>Stad Deinze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Resultaten participatiemoment 5/11/2012</dc:title>
  <dc:creator>GIS02</dc:creator>
  <cp:lastModifiedBy>Hauttekeete Laurence</cp:lastModifiedBy>
  <cp:revision>222</cp:revision>
  <dcterms:created xsi:type="dcterms:W3CDTF">2013-08-29T09:56:02Z</dcterms:created>
  <dcterms:modified xsi:type="dcterms:W3CDTF">2021-05-16T21:04:25Z</dcterms:modified>
</cp:coreProperties>
</file>